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89" r:id="rId7"/>
    <p:sldMasterId id="2147484295" r:id="rId8"/>
    <p:sldMasterId id="2147484346" r:id="rId9"/>
    <p:sldMasterId id="2147484369" r:id="rId10"/>
    <p:sldMasterId id="2147484396" r:id="rId11"/>
  </p:sldMasterIdLst>
  <p:notesMasterIdLst>
    <p:notesMasterId r:id="rId72"/>
  </p:notesMasterIdLst>
  <p:handoutMasterIdLst>
    <p:handoutMasterId r:id="rId73"/>
  </p:handoutMasterIdLst>
  <p:sldIdLst>
    <p:sldId id="1335" r:id="rId12"/>
    <p:sldId id="1338" r:id="rId13"/>
    <p:sldId id="1339" r:id="rId14"/>
    <p:sldId id="1340" r:id="rId15"/>
    <p:sldId id="1341" r:id="rId16"/>
    <p:sldId id="1400" r:id="rId17"/>
    <p:sldId id="1343" r:id="rId18"/>
    <p:sldId id="1344" r:id="rId19"/>
    <p:sldId id="1349" r:id="rId20"/>
    <p:sldId id="1360" r:id="rId21"/>
    <p:sldId id="1351" r:id="rId22"/>
    <p:sldId id="1352" r:id="rId23"/>
    <p:sldId id="1353" r:id="rId24"/>
    <p:sldId id="1407" r:id="rId25"/>
    <p:sldId id="1406" r:id="rId26"/>
    <p:sldId id="1408" r:id="rId27"/>
    <p:sldId id="1409" r:id="rId28"/>
    <p:sldId id="1356" r:id="rId29"/>
    <p:sldId id="1397" r:id="rId30"/>
    <p:sldId id="1399" r:id="rId31"/>
    <p:sldId id="1401" r:id="rId32"/>
    <p:sldId id="1402" r:id="rId33"/>
    <p:sldId id="1403" r:id="rId34"/>
    <p:sldId id="1359" r:id="rId35"/>
    <p:sldId id="1354" r:id="rId36"/>
    <p:sldId id="1404" r:id="rId37"/>
    <p:sldId id="1348" r:id="rId38"/>
    <p:sldId id="1389" r:id="rId39"/>
    <p:sldId id="1362" r:id="rId40"/>
    <p:sldId id="1364" r:id="rId41"/>
    <p:sldId id="1363" r:id="rId42"/>
    <p:sldId id="1366" r:id="rId43"/>
    <p:sldId id="1365" r:id="rId44"/>
    <p:sldId id="1367" r:id="rId45"/>
    <p:sldId id="1375" r:id="rId46"/>
    <p:sldId id="1361" r:id="rId47"/>
    <p:sldId id="1385" r:id="rId48"/>
    <p:sldId id="1386" r:id="rId49"/>
    <p:sldId id="1380" r:id="rId50"/>
    <p:sldId id="1381" r:id="rId51"/>
    <p:sldId id="1384" r:id="rId52"/>
    <p:sldId id="1383" r:id="rId53"/>
    <p:sldId id="1387" r:id="rId54"/>
    <p:sldId id="1388" r:id="rId55"/>
    <p:sldId id="1350" r:id="rId56"/>
    <p:sldId id="1369" r:id="rId57"/>
    <p:sldId id="1371" r:id="rId58"/>
    <p:sldId id="1370" r:id="rId59"/>
    <p:sldId id="1410" r:id="rId60"/>
    <p:sldId id="1411" r:id="rId61"/>
    <p:sldId id="1412" r:id="rId62"/>
    <p:sldId id="1374" r:id="rId63"/>
    <p:sldId id="1372" r:id="rId64"/>
    <p:sldId id="1390" r:id="rId65"/>
    <p:sldId id="1393" r:id="rId66"/>
    <p:sldId id="1391" r:id="rId67"/>
    <p:sldId id="1392" r:id="rId68"/>
    <p:sldId id="1394" r:id="rId69"/>
    <p:sldId id="1395" r:id="rId70"/>
    <p:sldId id="1396"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335"/>
          </p14:sldIdLst>
        </p14:section>
        <p14:section name="Azure Overview" id="{F4ED66DF-9BA6-4DDB-91F1-717B67BC40E9}">
          <p14:sldIdLst>
            <p14:sldId id="1338"/>
            <p14:sldId id="1339"/>
            <p14:sldId id="1340"/>
            <p14:sldId id="1341"/>
            <p14:sldId id="1400"/>
            <p14:sldId id="1343"/>
            <p14:sldId id="1344"/>
          </p14:sldIdLst>
        </p14:section>
        <p14:section name="Compute &amp; Infrastructure Services" id="{F2B8100E-36F2-44C7-9EAE-84E2466D754D}">
          <p14:sldIdLst>
            <p14:sldId id="1349"/>
            <p14:sldId id="1360"/>
            <p14:sldId id="1351"/>
            <p14:sldId id="1352"/>
            <p14:sldId id="1353"/>
            <p14:sldId id="1407"/>
            <p14:sldId id="1406"/>
            <p14:sldId id="1408"/>
            <p14:sldId id="1409"/>
            <p14:sldId id="1356"/>
            <p14:sldId id="1397"/>
            <p14:sldId id="1399"/>
            <p14:sldId id="1401"/>
            <p14:sldId id="1402"/>
            <p14:sldId id="1403"/>
            <p14:sldId id="1359"/>
            <p14:sldId id="1354"/>
            <p14:sldId id="1404"/>
          </p14:sldIdLst>
        </p14:section>
        <p14:section name="Application &amp; Platform Services" id="{1948C8C3-7D80-479E-8DAA-5C73F2A598C8}">
          <p14:sldIdLst>
            <p14:sldId id="1348"/>
            <p14:sldId id="1389"/>
            <p14:sldId id="1362"/>
            <p14:sldId id="1364"/>
            <p14:sldId id="1363"/>
            <p14:sldId id="1366"/>
            <p14:sldId id="1365"/>
            <p14:sldId id="1367"/>
            <p14:sldId id="1375"/>
          </p14:sldIdLst>
        </p14:section>
        <p14:section name="DevOps" id="{0DB61B8C-F774-4760-A528-351B3B1F5C24}">
          <p14:sldIdLst>
            <p14:sldId id="1361"/>
            <p14:sldId id="1385"/>
            <p14:sldId id="1386"/>
            <p14:sldId id="1380"/>
            <p14:sldId id="1381"/>
            <p14:sldId id="1384"/>
            <p14:sldId id="1383"/>
            <p14:sldId id="1387"/>
            <p14:sldId id="1388"/>
          </p14:sldIdLst>
        </p14:section>
        <p14:section name="Data Analytics and IoT Services" id="{C0D87E48-4AB8-4F03-B37F-58858E082D93}">
          <p14:sldIdLst>
            <p14:sldId id="1350"/>
            <p14:sldId id="1369"/>
            <p14:sldId id="1371"/>
            <p14:sldId id="1370"/>
            <p14:sldId id="1410"/>
            <p14:sldId id="1411"/>
            <p14:sldId id="1412"/>
            <p14:sldId id="1374"/>
            <p14:sldId id="1372"/>
          </p14:sldIdLst>
        </p14:section>
        <p14:section name="Accreditations" id="{ECE47374-A347-4E58-B268-E6376CE89FB9}">
          <p14:sldIdLst/>
        </p14:section>
        <p14:section name="End" id="{C0D04FC3-5E68-4221-82E4-6696E134F5BA}">
          <p14:sldIdLst>
            <p14:sldId id="1390"/>
            <p14:sldId id="1393"/>
            <p14:sldId id="1391"/>
            <p14:sldId id="1392"/>
            <p14:sldId id="1394"/>
            <p14:sldId id="1395"/>
            <p14:sldId id="13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BAD80A"/>
    <a:srgbClr val="72BFDF"/>
    <a:srgbClr val="0E744D"/>
    <a:srgbClr val="002050"/>
    <a:srgbClr val="1E1E1E"/>
    <a:srgbClr val="FFFFFF"/>
    <a:srgbClr val="1B1B1B"/>
    <a:srgbClr val="4B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16" Type="http://schemas.openxmlformats.org/officeDocument/2006/relationships/slide" Target="slides/slide5.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notesMaster" Target="notesMasters/notesMaster1.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Cheney" userId="95efbdcd-1e74-4428-a1a0-bf9a8884faa2" providerId="ADAL" clId="{D3B0059F-C97A-4FF5-8E9F-EF6673A672B1}"/>
    <pc:docChg chg="modSld">
      <pc:chgData name="Richard Cheney" userId="95efbdcd-1e74-4428-a1a0-bf9a8884faa2" providerId="ADAL" clId="{D3B0059F-C97A-4FF5-8E9F-EF6673A672B1}" dt="2017-05-05T15:21:02.132" v="44"/>
      <pc:docMkLst>
        <pc:docMk/>
      </pc:docMkLst>
      <pc:sldChg chg="addSp modSp modAnim">
        <pc:chgData name="Richard Cheney" userId="95efbdcd-1e74-4428-a1a0-bf9a8884faa2" providerId="ADAL" clId="{D3B0059F-C97A-4FF5-8E9F-EF6673A672B1}" dt="2017-05-05T15:21:02.132" v="44"/>
        <pc:sldMkLst>
          <pc:docMk/>
          <pc:sldMk cId="4163426930" sldId="1397"/>
        </pc:sldMkLst>
        <pc:spChg chg="mod">
          <ac:chgData name="Richard Cheney" userId="95efbdcd-1e74-4428-a1a0-bf9a8884faa2" providerId="ADAL" clId="{D3B0059F-C97A-4FF5-8E9F-EF6673A672B1}" dt="2017-05-05T15:21:02.132" v="44"/>
          <ac:spMkLst>
            <pc:docMk/>
            <pc:sldMk cId="4163426930" sldId="1397"/>
            <ac:spMk id="9" creationId="{EEBD0613-D33D-4FB0-8526-19D031ECD422}"/>
          </ac:spMkLst>
        </pc:spChg>
        <pc:spChg chg="add">
          <ac:chgData name="Richard Cheney" userId="95efbdcd-1e74-4428-a1a0-bf9a8884faa2" providerId="ADAL" clId="{D3B0059F-C97A-4FF5-8E9F-EF6673A672B1}" dt="2017-05-05T15:19:27.181" v="32"/>
          <ac:spMkLst>
            <pc:docMk/>
            <pc:sldMk cId="4163426930" sldId="1397"/>
            <ac:spMk id="10" creationId="{49619E7B-1D00-43B7-BAAC-E2C49992DF82}"/>
          </ac:spMkLst>
        </pc:spChg>
      </pc:sldChg>
      <pc:sldChg chg="addSp modSp">
        <pc:chgData name="Richard Cheney" userId="95efbdcd-1e74-4428-a1a0-bf9a8884faa2" providerId="ADAL" clId="{D3B0059F-C97A-4FF5-8E9F-EF6673A672B1}" dt="2017-05-05T15:19:19.787" v="31" actId="1076"/>
        <pc:sldMkLst>
          <pc:docMk/>
          <pc:sldMk cId="4173386587" sldId="1399"/>
        </pc:sldMkLst>
        <pc:spChg chg="add mod">
          <ac:chgData name="Richard Cheney" userId="95efbdcd-1e74-4428-a1a0-bf9a8884faa2" providerId="ADAL" clId="{D3B0059F-C97A-4FF5-8E9F-EF6673A672B1}" dt="2017-05-05T15:19:19.787" v="31" actId="1076"/>
          <ac:spMkLst>
            <pc:docMk/>
            <pc:sldMk cId="4173386587" sldId="1399"/>
            <ac:spMk id="2" creationId="{1C2160A5-EA78-411C-9384-1F9DA3996095}"/>
          </ac:spMkLst>
        </pc:spChg>
        <pc:spChg chg="mod">
          <ac:chgData name="Richard Cheney" userId="95efbdcd-1e74-4428-a1a0-bf9a8884faa2" providerId="ADAL" clId="{D3B0059F-C97A-4FF5-8E9F-EF6673A672B1}" dt="2017-05-05T15:15:18.301" v="0" actId="1076"/>
          <ac:spMkLst>
            <pc:docMk/>
            <pc:sldMk cId="4173386587" sldId="1399"/>
            <ac:spMk id="7" creationId="{3D4CE3DC-0D4B-4FD0-8863-219B1A9F8AEA}"/>
          </ac:spMkLst>
        </pc:spChg>
      </pc:sldChg>
    </pc:docChg>
  </pc:docChgLst>
  <pc:docChgLst>
    <pc:chgData name="Richard Cheney" userId="95efbdcd-1e74-4428-a1a0-bf9a8884faa2" providerId="ADAL" clId="{FB44A179-2C67-42F5-8F5B-002743BB1570}"/>
    <pc:docChg chg="undo custSel addSld delSld modSld sldOrd addSection delSection modSection">
      <pc:chgData name="Richard Cheney" userId="95efbdcd-1e74-4428-a1a0-bf9a8884faa2" providerId="ADAL" clId="{FB44A179-2C67-42F5-8F5B-002743BB1570}" dt="2017-07-04T10:23:28.969" v="3734" actId="20577"/>
      <pc:docMkLst>
        <pc:docMk/>
      </pc:docMkLst>
      <pc:sldChg chg="modSp">
        <pc:chgData name="Richard Cheney" userId="95efbdcd-1e74-4428-a1a0-bf9a8884faa2" providerId="ADAL" clId="{FB44A179-2C67-42F5-8F5B-002743BB1570}" dt="2017-06-27T12:23:18.918" v="3728" actId="20577"/>
        <pc:sldMkLst>
          <pc:docMk/>
          <pc:sldMk cId="4270525804" sldId="1335"/>
        </pc:sldMkLst>
        <pc:spChg chg="mod">
          <ac:chgData name="Richard Cheney" userId="95efbdcd-1e74-4428-a1a0-bf9a8884faa2" providerId="ADAL" clId="{FB44A179-2C67-42F5-8F5B-002743BB1570}" dt="2017-06-27T12:23:18.918" v="3728" actId="20577"/>
          <ac:spMkLst>
            <pc:docMk/>
            <pc:sldMk cId="4270525804" sldId="1335"/>
            <ac:spMk id="6" creationId="{1F2E9C54-14CD-408D-BBAF-70863BDAF7BE}"/>
          </ac:spMkLst>
        </pc:spChg>
        <pc:spChg chg="mod">
          <ac:chgData name="Richard Cheney" userId="95efbdcd-1e74-4428-a1a0-bf9a8884faa2" providerId="ADAL" clId="{FB44A179-2C67-42F5-8F5B-002743BB1570}" dt="2017-05-10T08:56:29.727" v="320" actId="6549"/>
          <ac:spMkLst>
            <pc:docMk/>
            <pc:sldMk cId="4270525804" sldId="1335"/>
            <ac:spMk id="9" creationId="{00000000-0000-0000-0000-000000000000}"/>
          </ac:spMkLst>
        </pc:spChg>
      </pc:sldChg>
      <pc:sldChg chg="del">
        <pc:chgData name="Richard Cheney" userId="95efbdcd-1e74-4428-a1a0-bf9a8884faa2" providerId="ADAL" clId="{FB44A179-2C67-42F5-8F5B-002743BB1570}" dt="2017-05-10T09:12:33.048" v="322" actId="2696"/>
        <pc:sldMkLst>
          <pc:docMk/>
          <pc:sldMk cId="4088934412" sldId="1342"/>
        </pc:sldMkLst>
      </pc:sldChg>
      <pc:sldChg chg="add del">
        <pc:chgData name="Richard Cheney" userId="95efbdcd-1e74-4428-a1a0-bf9a8884faa2" providerId="ADAL" clId="{FB44A179-2C67-42F5-8F5B-002743BB1570}" dt="2017-05-10T09:37:51.167" v="443" actId="2696"/>
        <pc:sldMkLst>
          <pc:docMk/>
          <pc:sldMk cId="541604955" sldId="1348"/>
        </pc:sldMkLst>
      </pc:sldChg>
      <pc:sldChg chg="add del ord">
        <pc:chgData name="Richard Cheney" userId="95efbdcd-1e74-4428-a1a0-bf9a8884faa2" providerId="ADAL" clId="{FB44A179-2C67-42F5-8F5B-002743BB1570}" dt="2017-05-10T09:39:15.181" v="449" actId="20577"/>
        <pc:sldMkLst>
          <pc:docMk/>
          <pc:sldMk cId="766459003" sldId="1349"/>
        </pc:sldMkLst>
      </pc:sldChg>
      <pc:sldChg chg="add del ord">
        <pc:chgData name="Richard Cheney" userId="95efbdcd-1e74-4428-a1a0-bf9a8884faa2" providerId="ADAL" clId="{FB44A179-2C67-42F5-8F5B-002743BB1570}" dt="2017-05-10T09:39:15.181" v="449" actId="20577"/>
        <pc:sldMkLst>
          <pc:docMk/>
          <pc:sldMk cId="1441357457" sldId="1351"/>
        </pc:sldMkLst>
      </pc:sldChg>
      <pc:sldChg chg="add del ord modTransition setBg">
        <pc:chgData name="Richard Cheney" userId="95efbdcd-1e74-4428-a1a0-bf9a8884faa2" providerId="ADAL" clId="{FB44A179-2C67-42F5-8F5B-002743BB1570}" dt="2017-05-22T13:03:03.705" v="3207" actId="20577"/>
        <pc:sldMkLst>
          <pc:docMk/>
          <pc:sldMk cId="1602890313" sldId="1352"/>
        </pc:sldMkLst>
      </pc:sldChg>
      <pc:sldChg chg="add del ord modNotesTx">
        <pc:chgData name="Richard Cheney" userId="95efbdcd-1e74-4428-a1a0-bf9a8884faa2" providerId="ADAL" clId="{FB44A179-2C67-42F5-8F5B-002743BB1570}" dt="2017-05-22T12:48:07.616" v="2789" actId="20577"/>
        <pc:sldMkLst>
          <pc:docMk/>
          <pc:sldMk cId="1383787758" sldId="1353"/>
        </pc:sldMkLst>
      </pc:sldChg>
      <pc:sldChg chg="add del ord modTransition">
        <pc:chgData name="Richard Cheney" userId="95efbdcd-1e74-4428-a1a0-bf9a8884faa2" providerId="ADAL" clId="{FB44A179-2C67-42F5-8F5B-002743BB1570}" dt="2017-05-10T10:30:22.298" v="450" actId="20577"/>
        <pc:sldMkLst>
          <pc:docMk/>
          <pc:sldMk cId="3551137245" sldId="1354"/>
        </pc:sldMkLst>
      </pc:sldChg>
      <pc:sldChg chg="add del ord modTransition">
        <pc:chgData name="Richard Cheney" userId="95efbdcd-1e74-4428-a1a0-bf9a8884faa2" providerId="ADAL" clId="{FB44A179-2C67-42F5-8F5B-002743BB1570}" dt="2017-05-10T09:39:15.181" v="449" actId="20577"/>
        <pc:sldMkLst>
          <pc:docMk/>
          <pc:sldMk cId="996514194" sldId="1356"/>
        </pc:sldMkLst>
      </pc:sldChg>
      <pc:sldChg chg="add del ord modNotesTx">
        <pc:chgData name="Richard Cheney" userId="95efbdcd-1e74-4428-a1a0-bf9a8884faa2" providerId="ADAL" clId="{FB44A179-2C67-42F5-8F5B-002743BB1570}" dt="2017-05-22T12:52:22.236" v="2933" actId="20577"/>
        <pc:sldMkLst>
          <pc:docMk/>
          <pc:sldMk cId="2846946635" sldId="1359"/>
        </pc:sldMkLst>
      </pc:sldChg>
      <pc:sldChg chg="modSp add del ord">
        <pc:chgData name="Richard Cheney" userId="95efbdcd-1e74-4428-a1a0-bf9a8884faa2" providerId="ADAL" clId="{FB44A179-2C67-42F5-8F5B-002743BB1570}" dt="2017-05-22T12:59:50.250" v="3195" actId="313"/>
        <pc:sldMkLst>
          <pc:docMk/>
          <pc:sldMk cId="3163711688" sldId="1360"/>
        </pc:sldMkLst>
        <pc:spChg chg="mod">
          <ac:chgData name="Richard Cheney" userId="95efbdcd-1e74-4428-a1a0-bf9a8884faa2" providerId="ADAL" clId="{FB44A179-2C67-42F5-8F5B-002743BB1570}" dt="2017-05-22T12:59:50.250" v="3195" actId="313"/>
          <ac:spMkLst>
            <pc:docMk/>
            <pc:sldMk cId="3163711688" sldId="1360"/>
            <ac:spMk id="8" creationId="{166E1AFA-14E6-4FBA-9483-0765611DDCEC}"/>
          </ac:spMkLst>
        </pc:spChg>
      </pc:sldChg>
      <pc:sldChg chg="add del">
        <pc:chgData name="Richard Cheney" userId="95efbdcd-1e74-4428-a1a0-bf9a8884faa2" providerId="ADAL" clId="{FB44A179-2C67-42F5-8F5B-002743BB1570}" dt="2017-05-10T09:37:51.135" v="441" actId="2696"/>
        <pc:sldMkLst>
          <pc:docMk/>
          <pc:sldMk cId="1466009780" sldId="1362"/>
        </pc:sldMkLst>
      </pc:sldChg>
      <pc:sldChg chg="add del">
        <pc:chgData name="Richard Cheney" userId="95efbdcd-1e74-4428-a1a0-bf9a8884faa2" providerId="ADAL" clId="{FB44A179-2C67-42F5-8F5B-002743BB1570}" dt="2017-05-10T09:37:51.116" v="439" actId="2696"/>
        <pc:sldMkLst>
          <pc:docMk/>
          <pc:sldMk cId="861743079" sldId="1363"/>
        </pc:sldMkLst>
      </pc:sldChg>
      <pc:sldChg chg="add del">
        <pc:chgData name="Richard Cheney" userId="95efbdcd-1e74-4428-a1a0-bf9a8884faa2" providerId="ADAL" clId="{FB44A179-2C67-42F5-8F5B-002743BB1570}" dt="2017-05-10T09:37:51.125" v="440" actId="2696"/>
        <pc:sldMkLst>
          <pc:docMk/>
          <pc:sldMk cId="4251410474" sldId="1364"/>
        </pc:sldMkLst>
      </pc:sldChg>
      <pc:sldChg chg="add del">
        <pc:chgData name="Richard Cheney" userId="95efbdcd-1e74-4428-a1a0-bf9a8884faa2" providerId="ADAL" clId="{FB44A179-2C67-42F5-8F5B-002743BB1570}" dt="2017-05-10T09:37:51.088" v="437" actId="2696"/>
        <pc:sldMkLst>
          <pc:docMk/>
          <pc:sldMk cId="1020503217" sldId="1365"/>
        </pc:sldMkLst>
      </pc:sldChg>
      <pc:sldChg chg="add del">
        <pc:chgData name="Richard Cheney" userId="95efbdcd-1e74-4428-a1a0-bf9a8884faa2" providerId="ADAL" clId="{FB44A179-2C67-42F5-8F5B-002743BB1570}" dt="2017-05-10T09:37:51.104" v="438" actId="2696"/>
        <pc:sldMkLst>
          <pc:docMk/>
          <pc:sldMk cId="4263589224" sldId="1366"/>
        </pc:sldMkLst>
      </pc:sldChg>
      <pc:sldChg chg="add del">
        <pc:chgData name="Richard Cheney" userId="95efbdcd-1e74-4428-a1a0-bf9a8884faa2" providerId="ADAL" clId="{FB44A179-2C67-42F5-8F5B-002743BB1570}" dt="2017-05-10T09:37:51.075" v="436" actId="2696"/>
        <pc:sldMkLst>
          <pc:docMk/>
          <pc:sldMk cId="2047446082" sldId="1367"/>
        </pc:sldMkLst>
      </pc:sldChg>
      <pc:sldChg chg="ord">
        <pc:chgData name="Richard Cheney" userId="95efbdcd-1e74-4428-a1a0-bf9a8884faa2" providerId="ADAL" clId="{FB44A179-2C67-42F5-8F5B-002743BB1570}" dt="2017-05-22T14:52:49.177" v="3713" actId="20577"/>
        <pc:sldMkLst>
          <pc:docMk/>
          <pc:sldMk cId="318020618" sldId="1370"/>
        </pc:sldMkLst>
      </pc:sldChg>
      <pc:sldChg chg="modSp">
        <pc:chgData name="Richard Cheney" userId="95efbdcd-1e74-4428-a1a0-bf9a8884faa2" providerId="ADAL" clId="{FB44A179-2C67-42F5-8F5B-002743BB1570}" dt="2017-07-04T10:23:28.969" v="3734" actId="20577"/>
        <pc:sldMkLst>
          <pc:docMk/>
          <pc:sldMk cId="1877260092" sldId="1372"/>
        </pc:sldMkLst>
        <pc:spChg chg="mod">
          <ac:chgData name="Richard Cheney" userId="95efbdcd-1e74-4428-a1a0-bf9a8884faa2" providerId="ADAL" clId="{FB44A179-2C67-42F5-8F5B-002743BB1570}" dt="2017-07-04T10:23:28.969" v="3734" actId="20577"/>
          <ac:spMkLst>
            <pc:docMk/>
            <pc:sldMk cId="1877260092" sldId="1372"/>
            <ac:spMk id="156" creationId="{00000000-0000-0000-0000-000000000000}"/>
          </ac:spMkLst>
        </pc:spChg>
      </pc:sldChg>
      <pc:sldChg chg="del">
        <pc:chgData name="Richard Cheney" userId="95efbdcd-1e74-4428-a1a0-bf9a8884faa2" providerId="ADAL" clId="{FB44A179-2C67-42F5-8F5B-002743BB1570}" dt="2017-05-22T14:45:12.920" v="3236" actId="2696"/>
        <pc:sldMkLst>
          <pc:docMk/>
          <pc:sldMk cId="464224394" sldId="1373"/>
        </pc:sldMkLst>
      </pc:sldChg>
      <pc:sldChg chg="add del">
        <pc:chgData name="Richard Cheney" userId="95efbdcd-1e74-4428-a1a0-bf9a8884faa2" providerId="ADAL" clId="{FB44A179-2C67-42F5-8F5B-002743BB1570}" dt="2017-05-10T09:37:51" v="434" actId="2696"/>
        <pc:sldMkLst>
          <pc:docMk/>
          <pc:sldMk cId="2014699836" sldId="1375"/>
        </pc:sldMkLst>
      </pc:sldChg>
      <pc:sldChg chg="add del">
        <pc:chgData name="Richard Cheney" userId="95efbdcd-1e74-4428-a1a0-bf9a8884faa2" providerId="ADAL" clId="{FB44A179-2C67-42F5-8F5B-002743BB1570}" dt="2017-05-10T09:37:51.151" v="442" actId="2696"/>
        <pc:sldMkLst>
          <pc:docMk/>
          <pc:sldMk cId="2654084595" sldId="1389"/>
        </pc:sldMkLst>
      </pc:sldChg>
      <pc:sldChg chg="addSp delSp modSp add del ord modTransition modAnim modNotesTx">
        <pc:chgData name="Richard Cheney" userId="95efbdcd-1e74-4428-a1a0-bf9a8884faa2" providerId="ADAL" clId="{FB44A179-2C67-42F5-8F5B-002743BB1570}" dt="2017-05-10T12:57:40.628" v="1177" actId="20577"/>
        <pc:sldMkLst>
          <pc:docMk/>
          <pc:sldMk cId="4163426930" sldId="1397"/>
        </pc:sldMkLst>
        <pc:spChg chg="add mod">
          <ac:chgData name="Richard Cheney" userId="95efbdcd-1e74-4428-a1a0-bf9a8884faa2" providerId="ADAL" clId="{FB44A179-2C67-42F5-8F5B-002743BB1570}" dt="2017-05-08T11:46:00.116" v="83" actId="1076"/>
          <ac:spMkLst>
            <pc:docMk/>
            <pc:sldMk cId="4163426930" sldId="1397"/>
            <ac:spMk id="7" creationId="{F623520A-1A7C-419A-8DF0-7EC6204FCF5B}"/>
          </ac:spMkLst>
        </pc:spChg>
        <pc:spChg chg="add del">
          <ac:chgData name="Richard Cheney" userId="95efbdcd-1e74-4428-a1a0-bf9a8884faa2" providerId="ADAL" clId="{FB44A179-2C67-42F5-8F5B-002743BB1570}" dt="2017-05-08T11:46:06.879" v="85" actId="20577"/>
          <ac:spMkLst>
            <pc:docMk/>
            <pc:sldMk cId="4163426930" sldId="1397"/>
            <ac:spMk id="8" creationId="{FC0A656D-697D-4104-A1BE-0FA5CE8CCDC1}"/>
          </ac:spMkLst>
        </pc:spChg>
        <pc:spChg chg="mod">
          <ac:chgData name="Richard Cheney" userId="95efbdcd-1e74-4428-a1a0-bf9a8884faa2" providerId="ADAL" clId="{FB44A179-2C67-42F5-8F5B-002743BB1570}" dt="2017-05-10T12:57:40.628" v="1177" actId="20577"/>
          <ac:spMkLst>
            <pc:docMk/>
            <pc:sldMk cId="4163426930" sldId="1397"/>
            <ac:spMk id="9" creationId="{EEBD0613-D33D-4FB0-8526-19D031ECD422}"/>
          </ac:spMkLst>
        </pc:spChg>
      </pc:sldChg>
      <pc:sldChg chg="add del ord">
        <pc:chgData name="Richard Cheney" userId="95efbdcd-1e74-4428-a1a0-bf9a8884faa2" providerId="ADAL" clId="{FB44A179-2C67-42F5-8F5B-002743BB1570}" dt="2017-05-10T14:15:31.978" v="1730" actId="2696"/>
        <pc:sldMkLst>
          <pc:docMk/>
          <pc:sldMk cId="4200929932" sldId="1398"/>
        </pc:sldMkLst>
      </pc:sldChg>
      <pc:sldChg chg="addSp delSp modSp add del ord modTransition delAnim modAnim">
        <pc:chgData name="Richard Cheney" userId="95efbdcd-1e74-4428-a1a0-bf9a8884faa2" providerId="ADAL" clId="{FB44A179-2C67-42F5-8F5B-002743BB1570}" dt="2017-05-10T09:39:15.181" v="449" actId="20577"/>
        <pc:sldMkLst>
          <pc:docMk/>
          <pc:sldMk cId="4173386587" sldId="1399"/>
        </pc:sldMkLst>
        <pc:spChg chg="del">
          <ac:chgData name="Richard Cheney" userId="95efbdcd-1e74-4428-a1a0-bf9a8884faa2" providerId="ADAL" clId="{FB44A179-2C67-42F5-8F5B-002743BB1570}" dt="2017-05-08T11:44:26.444" v="43" actId="478"/>
          <ac:spMkLst>
            <pc:docMk/>
            <pc:sldMk cId="4173386587" sldId="1399"/>
            <ac:spMk id="7" creationId="{3D4CE3DC-0D4B-4FD0-8863-219B1A9F8AEA}"/>
          </ac:spMkLst>
        </pc:spChg>
        <pc:spChg chg="mod">
          <ac:chgData name="Richard Cheney" userId="95efbdcd-1e74-4428-a1a0-bf9a8884faa2" providerId="ADAL" clId="{FB44A179-2C67-42F5-8F5B-002743BB1570}" dt="2017-05-08T11:52:15.750" v="286" actId="20577"/>
          <ac:spMkLst>
            <pc:docMk/>
            <pc:sldMk cId="4173386587" sldId="1399"/>
            <ac:spMk id="9" creationId="{EEBD0613-D33D-4FB0-8526-19D031ECD422}"/>
          </ac:spMkLst>
        </pc:spChg>
        <pc:spChg chg="add mod">
          <ac:chgData name="Richard Cheney" userId="95efbdcd-1e74-4428-a1a0-bf9a8884faa2" providerId="ADAL" clId="{FB44A179-2C67-42F5-8F5B-002743BB1570}" dt="2017-05-08T11:45:19.875" v="55" actId="20577"/>
          <ac:spMkLst>
            <pc:docMk/>
            <pc:sldMk cId="4173386587" sldId="1399"/>
            <ac:spMk id="11" creationId="{E6E3D870-219B-4A5E-A9D1-68AD0290976D}"/>
          </ac:spMkLst>
        </pc:spChg>
        <pc:spChg chg="add mod">
          <ac:chgData name="Richard Cheney" userId="95efbdcd-1e74-4428-a1a0-bf9a8884faa2" providerId="ADAL" clId="{FB44A179-2C67-42F5-8F5B-002743BB1570}" dt="2017-05-08T11:45:24.205" v="57" actId="20577"/>
          <ac:spMkLst>
            <pc:docMk/>
            <pc:sldMk cId="4173386587" sldId="1399"/>
            <ac:spMk id="12" creationId="{BE7D9C53-3D37-4385-A7BA-D6860B4380B7}"/>
          </ac:spMkLst>
        </pc:spChg>
        <pc:spChg chg="add">
          <ac:chgData name="Richard Cheney" userId="95efbdcd-1e74-4428-a1a0-bf9a8884faa2" providerId="ADAL" clId="{FB44A179-2C67-42F5-8F5B-002743BB1570}" dt="2017-05-08T11:46:08.789" v="86" actId="20577"/>
          <ac:spMkLst>
            <pc:docMk/>
            <pc:sldMk cId="4173386587" sldId="1399"/>
            <ac:spMk id="13" creationId="{EE8B80B8-601E-4BD0-B218-F13CBC044DA5}"/>
          </ac:spMkLst>
        </pc:spChg>
        <pc:spChg chg="add mod">
          <ac:chgData name="Richard Cheney" userId="95efbdcd-1e74-4428-a1a0-bf9a8884faa2" providerId="ADAL" clId="{FB44A179-2C67-42F5-8F5B-002743BB1570}" dt="2017-05-08T11:49:44.449" v="124" actId="1038"/>
          <ac:spMkLst>
            <pc:docMk/>
            <pc:sldMk cId="4173386587" sldId="1399"/>
            <ac:spMk id="14" creationId="{FA0393A4-D59B-488B-8FAD-07A1E059EE88}"/>
          </ac:spMkLst>
        </pc:spChg>
        <pc:spChg chg="add mod">
          <ac:chgData name="Richard Cheney" userId="95efbdcd-1e74-4428-a1a0-bf9a8884faa2" providerId="ADAL" clId="{FB44A179-2C67-42F5-8F5B-002743BB1570}" dt="2017-05-08T11:49:39.472" v="123" actId="1038"/>
          <ac:spMkLst>
            <pc:docMk/>
            <pc:sldMk cId="4173386587" sldId="1399"/>
            <ac:spMk id="15" creationId="{612CDCF4-E4AE-45D6-A9C4-75BEBFC8AE4E}"/>
          </ac:spMkLst>
        </pc:spChg>
      </pc:sldChg>
      <pc:sldChg chg="add">
        <pc:chgData name="Richard Cheney" userId="95efbdcd-1e74-4428-a1a0-bf9a8884faa2" providerId="ADAL" clId="{FB44A179-2C67-42F5-8F5B-002743BB1570}" dt="2017-05-10T09:12:17.934" v="321" actId="20577"/>
        <pc:sldMkLst>
          <pc:docMk/>
          <pc:sldMk cId="3334479418" sldId="1400"/>
        </pc:sldMkLst>
      </pc:sldChg>
      <pc:sldChg chg="add del setBg">
        <pc:chgData name="Richard Cheney" userId="95efbdcd-1e74-4428-a1a0-bf9a8884faa2" providerId="ADAL" clId="{FB44A179-2C67-42F5-8F5B-002743BB1570}" dt="2017-05-10T10:35:11.583" v="560" actId="20577"/>
        <pc:sldMkLst>
          <pc:docMk/>
          <pc:sldMk cId="28224537" sldId="1401"/>
        </pc:sldMkLst>
      </pc:sldChg>
      <pc:sldChg chg="addSp delSp modSp add del setBg addAnim delAnim modAnim modNotesTx">
        <pc:chgData name="Richard Cheney" userId="95efbdcd-1e74-4428-a1a0-bf9a8884faa2" providerId="ADAL" clId="{FB44A179-2C67-42F5-8F5B-002743BB1570}" dt="2017-05-10T10:34:48.885" v="558" actId="2696"/>
        <pc:sldMkLst>
          <pc:docMk/>
          <pc:sldMk cId="498349993" sldId="1401"/>
        </pc:sldMkLst>
        <pc:spChg chg="mod">
          <ac:chgData name="Richard Cheney" userId="95efbdcd-1e74-4428-a1a0-bf9a8884faa2" providerId="ADAL" clId="{FB44A179-2C67-42F5-8F5B-002743BB1570}" dt="2017-05-10T10:31:36.655" v="466" actId="20577"/>
          <ac:spMkLst>
            <pc:docMk/>
            <pc:sldMk cId="498349993" sldId="1401"/>
            <ac:spMk id="3" creationId="{CC27AA81-749F-4958-A2A3-ECCD9C3980B4}"/>
          </ac:spMkLst>
        </pc:spChg>
        <pc:spChg chg="add del">
          <ac:chgData name="Richard Cheney" userId="95efbdcd-1e74-4428-a1a0-bf9a8884faa2" providerId="ADAL" clId="{FB44A179-2C67-42F5-8F5B-002743BB1570}" dt="2017-05-10T10:32:24.718" v="474" actId="478"/>
          <ac:spMkLst>
            <pc:docMk/>
            <pc:sldMk cId="498349993" sldId="1401"/>
            <ac:spMk id="4" creationId="{AB80C29E-AC99-42B5-9FAF-2C96C6D51A9D}"/>
          </ac:spMkLst>
        </pc:spChg>
        <pc:spChg chg="add del mod">
          <ac:chgData name="Richard Cheney" userId="95efbdcd-1e74-4428-a1a0-bf9a8884faa2" providerId="ADAL" clId="{FB44A179-2C67-42F5-8F5B-002743BB1570}" dt="2017-05-10T10:33:03.228" v="515" actId="14100"/>
          <ac:spMkLst>
            <pc:docMk/>
            <pc:sldMk cId="498349993" sldId="1401"/>
            <ac:spMk id="7" creationId="{F623520A-1A7C-419A-8DF0-7EC6204FCF5B}"/>
          </ac:spMkLst>
        </pc:spChg>
        <pc:spChg chg="mod">
          <ac:chgData name="Richard Cheney" userId="95efbdcd-1e74-4428-a1a0-bf9a8884faa2" providerId="ADAL" clId="{FB44A179-2C67-42F5-8F5B-002743BB1570}" dt="2017-05-10T10:33:56.767" v="556" actId="2696"/>
          <ac:spMkLst>
            <pc:docMk/>
            <pc:sldMk cId="498349993" sldId="1401"/>
            <ac:spMk id="9" creationId="{EEBD0613-D33D-4FB0-8526-19D031ECD422}"/>
          </ac:spMkLst>
        </pc:spChg>
        <pc:spChg chg="add del">
          <ac:chgData name="Richard Cheney" userId="95efbdcd-1e74-4428-a1a0-bf9a8884faa2" providerId="ADAL" clId="{FB44A179-2C67-42F5-8F5B-002743BB1570}" dt="2017-05-10T10:33:15.655" v="517" actId="478"/>
          <ac:spMkLst>
            <pc:docMk/>
            <pc:sldMk cId="498349993" sldId="1401"/>
            <ac:spMk id="10" creationId="{49619E7B-1D00-43B7-BAAC-E2C49992DF82}"/>
          </ac:spMkLst>
        </pc:spChg>
        <pc:picChg chg="add del">
          <ac:chgData name="Richard Cheney" userId="95efbdcd-1e74-4428-a1a0-bf9a8884faa2" providerId="ADAL" clId="{FB44A179-2C67-42F5-8F5B-002743BB1570}" dt="2017-05-10T10:33:08.629" v="516" actId="478"/>
          <ac:picMkLst>
            <pc:docMk/>
            <pc:sldMk cId="498349993" sldId="1401"/>
            <ac:picMk id="6" creationId="{9D88342C-52B8-4B1F-B443-8D76867BAA44}"/>
          </ac:picMkLst>
        </pc:picChg>
      </pc:sldChg>
      <pc:sldChg chg="add del">
        <pc:chgData name="Richard Cheney" userId="95efbdcd-1e74-4428-a1a0-bf9a8884faa2" providerId="ADAL" clId="{FB44A179-2C67-42F5-8F5B-002743BB1570}" dt="2017-05-10T09:14:25.840" v="324" actId="2696"/>
        <pc:sldMkLst>
          <pc:docMk/>
          <pc:sldMk cId="1601344467" sldId="1401"/>
        </pc:sldMkLst>
      </pc:sldChg>
      <pc:sldChg chg="add del">
        <pc:chgData name="Richard Cheney" userId="95efbdcd-1e74-4428-a1a0-bf9a8884faa2" providerId="ADAL" clId="{FB44A179-2C67-42F5-8F5B-002743BB1570}" dt="2017-05-10T09:38:15.954" v="447" actId="2696"/>
        <pc:sldMkLst>
          <pc:docMk/>
          <pc:sldMk cId="1711355068" sldId="1401"/>
        </pc:sldMkLst>
      </pc:sldChg>
      <pc:sldChg chg="addSp delSp modSp add modAnim modNotesTx">
        <pc:chgData name="Richard Cheney" userId="95efbdcd-1e74-4428-a1a0-bf9a8884faa2" providerId="ADAL" clId="{FB44A179-2C67-42F5-8F5B-002743BB1570}" dt="2017-05-10T10:52:28.957" v="846" actId="20577"/>
        <pc:sldMkLst>
          <pc:docMk/>
          <pc:sldMk cId="2043587108" sldId="1401"/>
        </pc:sldMkLst>
        <pc:spChg chg="mod">
          <ac:chgData name="Richard Cheney" userId="95efbdcd-1e74-4428-a1a0-bf9a8884faa2" providerId="ADAL" clId="{FB44A179-2C67-42F5-8F5B-002743BB1570}" dt="2017-05-10T10:35:24.004" v="584" actId="20577"/>
          <ac:spMkLst>
            <pc:docMk/>
            <pc:sldMk cId="2043587108" sldId="1401"/>
            <ac:spMk id="3" creationId="{CC27AA81-749F-4958-A2A3-ECCD9C3980B4}"/>
          </ac:spMkLst>
        </pc:spChg>
        <pc:spChg chg="mod">
          <ac:chgData name="Richard Cheney" userId="95efbdcd-1e74-4428-a1a0-bf9a8884faa2" providerId="ADAL" clId="{FB44A179-2C67-42F5-8F5B-002743BB1570}" dt="2017-05-10T10:52:02.449" v="820" actId="20577"/>
          <ac:spMkLst>
            <pc:docMk/>
            <pc:sldMk cId="2043587108" sldId="1401"/>
            <ac:spMk id="9" creationId="{EEBD0613-D33D-4FB0-8526-19D031ECD422}"/>
          </ac:spMkLst>
        </pc:spChg>
        <pc:picChg chg="add del mod">
          <ac:chgData name="Richard Cheney" userId="95efbdcd-1e74-4428-a1a0-bf9a8884faa2" providerId="ADAL" clId="{FB44A179-2C67-42F5-8F5B-002743BB1570}" dt="2017-05-10T10:37:11.226" v="586" actId="478"/>
          <ac:picMkLst>
            <pc:docMk/>
            <pc:sldMk cId="2043587108" sldId="1401"/>
            <ac:picMk id="7" creationId="{BEB5D866-4F27-4CDC-A705-B2FDF49BAD5A}"/>
          </ac:picMkLst>
        </pc:picChg>
        <pc:picChg chg="add mod">
          <ac:chgData name="Richard Cheney" userId="95efbdcd-1e74-4428-a1a0-bf9a8884faa2" providerId="ADAL" clId="{FB44A179-2C67-42F5-8F5B-002743BB1570}" dt="2017-05-10T10:41:26.888" v="589" actId="14100"/>
          <ac:picMkLst>
            <pc:docMk/>
            <pc:sldMk cId="2043587108" sldId="1401"/>
            <ac:picMk id="17" creationId="{5EF737EE-BDF5-4939-A98D-17843F7A074F}"/>
          </ac:picMkLst>
        </pc:picChg>
        <pc:picChg chg="add mod">
          <ac:chgData name="Richard Cheney" userId="95efbdcd-1e74-4428-a1a0-bf9a8884faa2" providerId="ADAL" clId="{FB44A179-2C67-42F5-8F5B-002743BB1570}" dt="2017-05-10T10:41:39.335" v="591" actId="1076"/>
          <ac:picMkLst>
            <pc:docMk/>
            <pc:sldMk cId="2043587108" sldId="1401"/>
            <ac:picMk id="18" creationId="{BCBACA05-33A1-4000-87A9-EDB05C6D1933}"/>
          </ac:picMkLst>
        </pc:picChg>
      </pc:sldChg>
      <pc:sldChg chg="add del">
        <pc:chgData name="Richard Cheney" userId="95efbdcd-1e74-4428-a1a0-bf9a8884faa2" providerId="ADAL" clId="{FB44A179-2C67-42F5-8F5B-002743BB1570}" dt="2017-05-10T09:38:02.693" v="445" actId="2696"/>
        <pc:sldMkLst>
          <pc:docMk/>
          <pc:sldMk cId="4202988606" sldId="1401"/>
        </pc:sldMkLst>
      </pc:sldChg>
      <pc:sldChg chg="addSp delSp modSp add addAnim delAnim modAnim modNotesTx">
        <pc:chgData name="Richard Cheney" userId="95efbdcd-1e74-4428-a1a0-bf9a8884faa2" providerId="ADAL" clId="{FB44A179-2C67-42F5-8F5B-002743BB1570}" dt="2017-05-10T13:27:49.060" v="1602" actId="20577"/>
        <pc:sldMkLst>
          <pc:docMk/>
          <pc:sldMk cId="1309280490" sldId="1402"/>
        </pc:sldMkLst>
        <pc:spChg chg="mod">
          <ac:chgData name="Richard Cheney" userId="95efbdcd-1e74-4428-a1a0-bf9a8884faa2" providerId="ADAL" clId="{FB44A179-2C67-42F5-8F5B-002743BB1570}" dt="2017-05-10T13:27:49.060" v="1602" actId="20577"/>
          <ac:spMkLst>
            <pc:docMk/>
            <pc:sldMk cId="1309280490" sldId="1402"/>
            <ac:spMk id="3" creationId="{CC27AA81-749F-4958-A2A3-ECCD9C3980B4}"/>
          </ac:spMkLst>
        </pc:spChg>
        <pc:spChg chg="mod">
          <ac:chgData name="Richard Cheney" userId="95efbdcd-1e74-4428-a1a0-bf9a8884faa2" providerId="ADAL" clId="{FB44A179-2C67-42F5-8F5B-002743BB1570}" dt="2017-05-10T12:38:08.914" v="1005" actId="20577"/>
          <ac:spMkLst>
            <pc:docMk/>
            <pc:sldMk cId="1309280490" sldId="1402"/>
            <ac:spMk id="9" creationId="{EEBD0613-D33D-4FB0-8526-19D031ECD422}"/>
          </ac:spMkLst>
        </pc:spChg>
        <pc:spChg chg="add mod">
          <ac:chgData name="Richard Cheney" userId="95efbdcd-1e74-4428-a1a0-bf9a8884faa2" providerId="ADAL" clId="{FB44A179-2C67-42F5-8F5B-002743BB1570}" dt="2017-05-10T10:55:46.652" v="852" actId="208"/>
          <ac:spMkLst>
            <pc:docMk/>
            <pc:sldMk cId="1309280490" sldId="1402"/>
            <ac:spMk id="16" creationId="{FA5F451D-D9F6-458F-9CAA-B838D493CB32}"/>
          </ac:spMkLst>
        </pc:spChg>
        <pc:spChg chg="add del">
          <ac:chgData name="Richard Cheney" userId="95efbdcd-1e74-4428-a1a0-bf9a8884faa2" providerId="ADAL" clId="{FB44A179-2C67-42F5-8F5B-002743BB1570}" dt="2017-05-10T10:55:52.344" v="854" actId="20577"/>
          <ac:spMkLst>
            <pc:docMk/>
            <pc:sldMk cId="1309280490" sldId="1402"/>
            <ac:spMk id="19" creationId="{8AD03A45-D3DA-4FC6-ADFB-44F8140A0EA1}"/>
          </ac:spMkLst>
        </pc:spChg>
        <pc:spChg chg="add mod">
          <ac:chgData name="Richard Cheney" userId="95efbdcd-1e74-4428-a1a0-bf9a8884faa2" providerId="ADAL" clId="{FB44A179-2C67-42F5-8F5B-002743BB1570}" dt="2017-05-10T12:43:02.470" v="1020" actId="1076"/>
          <ac:spMkLst>
            <pc:docMk/>
            <pc:sldMk cId="1309280490" sldId="1402"/>
            <ac:spMk id="20" creationId="{240855E0-E68E-4CF8-8AB4-801ECBE9AA8F}"/>
          </ac:spMkLst>
        </pc:spChg>
        <pc:spChg chg="add mod">
          <ac:chgData name="Richard Cheney" userId="95efbdcd-1e74-4428-a1a0-bf9a8884faa2" providerId="ADAL" clId="{FB44A179-2C67-42F5-8F5B-002743BB1570}" dt="2017-05-10T12:36:34.088" v="905" actId="20577"/>
          <ac:spMkLst>
            <pc:docMk/>
            <pc:sldMk cId="1309280490" sldId="1402"/>
            <ac:spMk id="21" creationId="{3421AAA2-7D8F-4739-AC26-A604FF055857}"/>
          </ac:spMkLst>
        </pc:spChg>
        <pc:spChg chg="add mod">
          <ac:chgData name="Richard Cheney" userId="95efbdcd-1e74-4428-a1a0-bf9a8884faa2" providerId="ADAL" clId="{FB44A179-2C67-42F5-8F5B-002743BB1570}" dt="2017-05-10T12:49:38.513" v="1148" actId="1076"/>
          <ac:spMkLst>
            <pc:docMk/>
            <pc:sldMk cId="1309280490" sldId="1402"/>
            <ac:spMk id="24" creationId="{CB7662D0-4EF0-4EFB-9358-0C25D47B72DF}"/>
          </ac:spMkLst>
        </pc:spChg>
        <pc:spChg chg="add mod">
          <ac:chgData name="Richard Cheney" userId="95efbdcd-1e74-4428-a1a0-bf9a8884faa2" providerId="ADAL" clId="{FB44A179-2C67-42F5-8F5B-002743BB1570}" dt="2017-05-10T12:50:44.550" v="1154" actId="20577"/>
          <ac:spMkLst>
            <pc:docMk/>
            <pc:sldMk cId="1309280490" sldId="1402"/>
            <ac:spMk id="25" creationId="{869CA9B1-A9FA-4D1D-BDE6-B443C66DF005}"/>
          </ac:spMkLst>
        </pc:spChg>
        <pc:spChg chg="add del mod">
          <ac:chgData name="Richard Cheney" userId="95efbdcd-1e74-4428-a1a0-bf9a8884faa2" providerId="ADAL" clId="{FB44A179-2C67-42F5-8F5B-002743BB1570}" dt="2017-05-10T12:51:37.014" v="1160" actId="2085"/>
          <ac:spMkLst>
            <pc:docMk/>
            <pc:sldMk cId="1309280490" sldId="1402"/>
            <ac:spMk id="29" creationId="{CA7B1ECB-FD7B-497F-998A-E64BB93F5F54}"/>
          </ac:spMkLst>
        </pc:spChg>
        <pc:spChg chg="add mod">
          <ac:chgData name="Richard Cheney" userId="95efbdcd-1e74-4428-a1a0-bf9a8884faa2" providerId="ADAL" clId="{FB44A179-2C67-42F5-8F5B-002743BB1570}" dt="2017-05-10T12:50:14.198" v="1152" actId="1035"/>
          <ac:spMkLst>
            <pc:docMk/>
            <pc:sldMk cId="1309280490" sldId="1402"/>
            <ac:spMk id="31" creationId="{C844EE71-5FC1-48C4-A67A-513F6E1E1ACC}"/>
          </ac:spMkLst>
        </pc:spChg>
        <pc:grpChg chg="add del mod">
          <ac:chgData name="Richard Cheney" userId="95efbdcd-1e74-4428-a1a0-bf9a8884faa2" providerId="ADAL" clId="{FB44A179-2C67-42F5-8F5B-002743BB1570}" dt="2017-05-10T12:48:45.366" v="1144" actId="20577"/>
          <ac:grpSpMkLst>
            <pc:docMk/>
            <pc:sldMk cId="1309280490" sldId="1402"/>
            <ac:grpSpMk id="32" creationId="{72B0FCDB-41FB-42FE-AD58-A378A9D3F987}"/>
          </ac:grpSpMkLst>
        </pc:grpChg>
        <pc:picChg chg="add mod ord topLvl">
          <ac:chgData name="Richard Cheney" userId="95efbdcd-1e74-4428-a1a0-bf9a8884faa2" providerId="ADAL" clId="{FB44A179-2C67-42F5-8F5B-002743BB1570}" dt="2017-05-10T12:48:45.366" v="1144" actId="20577"/>
          <ac:picMkLst>
            <pc:docMk/>
            <pc:sldMk cId="1309280490" sldId="1402"/>
            <ac:picMk id="7" creationId="{A871F455-1939-4E6C-8937-52A62BBDB9D3}"/>
          </ac:picMkLst>
        </pc:picChg>
        <pc:picChg chg="add mod ord">
          <ac:chgData name="Richard Cheney" userId="95efbdcd-1e74-4428-a1a0-bf9a8884faa2" providerId="ADAL" clId="{FB44A179-2C67-42F5-8F5B-002743BB1570}" dt="2017-05-10T12:47:29.336" v="1137" actId="166"/>
          <ac:picMkLst>
            <pc:docMk/>
            <pc:sldMk cId="1309280490" sldId="1402"/>
            <ac:picMk id="23" creationId="{FBC2DA30-FECB-428A-AF4D-9C254357E07C}"/>
          </ac:picMkLst>
        </pc:picChg>
        <pc:cxnChg chg="add mod topLvl">
          <ac:chgData name="Richard Cheney" userId="95efbdcd-1e74-4428-a1a0-bf9a8884faa2" providerId="ADAL" clId="{FB44A179-2C67-42F5-8F5B-002743BB1570}" dt="2017-05-10T12:49:59.522" v="1150" actId="208"/>
          <ac:cxnSpMkLst>
            <pc:docMk/>
            <pc:sldMk cId="1309280490" sldId="1402"/>
            <ac:cxnSpMk id="27" creationId="{546BBBEA-91A1-44A2-95C5-78CF5982C0F8}"/>
          </ac:cxnSpMkLst>
        </pc:cxnChg>
        <pc:cxnChg chg="add mod">
          <ac:chgData name="Richard Cheney" userId="95efbdcd-1e74-4428-a1a0-bf9a8884faa2" providerId="ADAL" clId="{FB44A179-2C67-42F5-8F5B-002743BB1570}" dt="2017-05-10T12:50:25.585" v="1153" actId="14100"/>
          <ac:cxnSpMkLst>
            <pc:docMk/>
            <pc:sldMk cId="1309280490" sldId="1402"/>
            <ac:cxnSpMk id="30" creationId="{ABB56A34-85E5-4453-A3FC-C44EA77DCF2C}"/>
          </ac:cxnSpMkLst>
        </pc:cxnChg>
      </pc:sldChg>
      <pc:sldChg chg="addSp delSp modSp add addAnim delAnim modAnim modNotesTx">
        <pc:chgData name="Richard Cheney" userId="95efbdcd-1e74-4428-a1a0-bf9a8884faa2" providerId="ADAL" clId="{FB44A179-2C67-42F5-8F5B-002743BB1570}" dt="2017-05-22T14:36:43.559" v="3222" actId="20577"/>
        <pc:sldMkLst>
          <pc:docMk/>
          <pc:sldMk cId="3596363124" sldId="1403"/>
        </pc:sldMkLst>
        <pc:spChg chg="mod">
          <ac:chgData name="Richard Cheney" userId="95efbdcd-1e74-4428-a1a0-bf9a8884faa2" providerId="ADAL" clId="{FB44A179-2C67-42F5-8F5B-002743BB1570}" dt="2017-05-10T13:07:49.246" v="1212" actId="20577"/>
          <ac:spMkLst>
            <pc:docMk/>
            <pc:sldMk cId="3596363124" sldId="1403"/>
            <ac:spMk id="3" creationId="{CC27AA81-749F-4958-A2A3-ECCD9C3980B4}"/>
          </ac:spMkLst>
        </pc:spChg>
        <pc:spChg chg="mod">
          <ac:chgData name="Richard Cheney" userId="95efbdcd-1e74-4428-a1a0-bf9a8884faa2" providerId="ADAL" clId="{FB44A179-2C67-42F5-8F5B-002743BB1570}" dt="2017-05-10T13:22:53.639" v="1528" actId="20577"/>
          <ac:spMkLst>
            <pc:docMk/>
            <pc:sldMk cId="3596363124" sldId="1403"/>
            <ac:spMk id="9" creationId="{EEBD0613-D33D-4FB0-8526-19D031ECD422}"/>
          </ac:spMkLst>
        </pc:spChg>
        <pc:spChg chg="add mod">
          <ac:chgData name="Richard Cheney" userId="95efbdcd-1e74-4428-a1a0-bf9a8884faa2" providerId="ADAL" clId="{FB44A179-2C67-42F5-8F5B-002743BB1570}" dt="2017-05-22T14:36:36.110" v="3217" actId="1076"/>
          <ac:spMkLst>
            <pc:docMk/>
            <pc:sldMk cId="3596363124" sldId="1403"/>
            <ac:spMk id="33" creationId="{CA3D268A-24C8-4D9D-806A-ABD002ED0F2F}"/>
          </ac:spMkLst>
        </pc:spChg>
        <pc:spChg chg="add mod">
          <ac:chgData name="Richard Cheney" userId="95efbdcd-1e74-4428-a1a0-bf9a8884faa2" providerId="ADAL" clId="{FB44A179-2C67-42F5-8F5B-002743BB1570}" dt="2017-05-10T13:26:52.684" v="1555" actId="14100"/>
          <ac:spMkLst>
            <pc:docMk/>
            <pc:sldMk cId="3596363124" sldId="1403"/>
            <ac:spMk id="35" creationId="{038D6D98-A189-4ACF-ACCC-642D9BEC5396}"/>
          </ac:spMkLst>
        </pc:spChg>
        <pc:spChg chg="add mod">
          <ac:chgData name="Richard Cheney" userId="95efbdcd-1e74-4428-a1a0-bf9a8884faa2" providerId="ADAL" clId="{FB44A179-2C67-42F5-8F5B-002743BB1570}" dt="2017-05-22T14:36:43.559" v="3222" actId="20577"/>
          <ac:spMkLst>
            <pc:docMk/>
            <pc:sldMk cId="3596363124" sldId="1403"/>
            <ac:spMk id="37" creationId="{0C0DE790-4468-4692-ADAB-452E7B823906}"/>
          </ac:spMkLst>
        </pc:spChg>
        <pc:spChg chg="add del mod">
          <ac:chgData name="Richard Cheney" userId="95efbdcd-1e74-4428-a1a0-bf9a8884faa2" providerId="ADAL" clId="{FB44A179-2C67-42F5-8F5B-002743BB1570}" dt="2017-05-10T13:27:17.137" v="1559" actId="478"/>
          <ac:spMkLst>
            <pc:docMk/>
            <pc:sldMk cId="3596363124" sldId="1403"/>
            <ac:spMk id="37" creationId="{BD59B7B7-D955-4BCF-8D3D-B58108888295}"/>
          </ac:spMkLst>
        </pc:spChg>
        <pc:grpChg chg="add mod">
          <ac:chgData name="Richard Cheney" userId="95efbdcd-1e74-4428-a1a0-bf9a8884faa2" providerId="ADAL" clId="{FB44A179-2C67-42F5-8F5B-002743BB1570}" dt="2017-05-10T13:24:44.670" v="1539" actId="20577"/>
          <ac:grpSpMkLst>
            <pc:docMk/>
            <pc:sldMk cId="3596363124" sldId="1403"/>
            <ac:grpSpMk id="43" creationId="{8F282CEE-815E-467C-B19D-17B1E79D9060}"/>
          </ac:grpSpMkLst>
        </pc:grpChg>
        <pc:picChg chg="add mod ord">
          <ac:chgData name="Richard Cheney" userId="95efbdcd-1e74-4428-a1a0-bf9a8884faa2" providerId="ADAL" clId="{FB44A179-2C67-42F5-8F5B-002743BB1570}" dt="2017-05-10T13:24:44.670" v="1539" actId="20577"/>
          <ac:picMkLst>
            <pc:docMk/>
            <pc:sldMk cId="3596363124" sldId="1403"/>
            <ac:picMk id="19" creationId="{FF23E206-3463-4B08-B84C-B784D8936893}"/>
          </ac:picMkLst>
        </pc:picChg>
        <pc:picChg chg="add del mod">
          <ac:chgData name="Richard Cheney" userId="95efbdcd-1e74-4428-a1a0-bf9a8884faa2" providerId="ADAL" clId="{FB44A179-2C67-42F5-8F5B-002743BB1570}" dt="2017-05-10T13:08:46.737" v="1216" actId="478"/>
          <ac:picMkLst>
            <pc:docMk/>
            <pc:sldMk cId="3596363124" sldId="1403"/>
            <ac:picMk id="26" creationId="{267B6FA5-2C6E-44AC-A3CC-5A1D14F1E71A}"/>
          </ac:picMkLst>
        </pc:picChg>
        <pc:picChg chg="add del mod">
          <ac:chgData name="Richard Cheney" userId="95efbdcd-1e74-4428-a1a0-bf9a8884faa2" providerId="ADAL" clId="{FB44A179-2C67-42F5-8F5B-002743BB1570}" dt="2017-05-10T13:08:55.719" v="1218" actId="478"/>
          <ac:picMkLst>
            <pc:docMk/>
            <pc:sldMk cId="3596363124" sldId="1403"/>
            <ac:picMk id="32" creationId="{C4AC96A2-B476-406B-A9B1-9AAFE27CF8EF}"/>
          </ac:picMkLst>
        </pc:picChg>
        <pc:picChg chg="add mod">
          <ac:chgData name="Richard Cheney" userId="95efbdcd-1e74-4428-a1a0-bf9a8884faa2" providerId="ADAL" clId="{FB44A179-2C67-42F5-8F5B-002743BB1570}" dt="2017-05-10T13:24:44.670" v="1539" actId="20577"/>
          <ac:picMkLst>
            <pc:docMk/>
            <pc:sldMk cId="3596363124" sldId="1403"/>
            <ac:picMk id="34" creationId="{07E4B251-6EC1-4C81-9497-EACBABC61CDD}"/>
          </ac:picMkLst>
        </pc:picChg>
        <pc:picChg chg="add del mod ord">
          <ac:chgData name="Richard Cheney" userId="95efbdcd-1e74-4428-a1a0-bf9a8884faa2" providerId="ADAL" clId="{FB44A179-2C67-42F5-8F5B-002743BB1570}" dt="2017-05-10T13:25:36.679" v="1549" actId="1076"/>
          <ac:picMkLst>
            <pc:docMk/>
            <pc:sldMk cId="3596363124" sldId="1403"/>
            <ac:picMk id="36" creationId="{B37F6773-FE58-4B92-A60B-C101F3E0D6AC}"/>
          </ac:picMkLst>
        </pc:picChg>
        <pc:cxnChg chg="add mod">
          <ac:chgData name="Richard Cheney" userId="95efbdcd-1e74-4428-a1a0-bf9a8884faa2" providerId="ADAL" clId="{FB44A179-2C67-42F5-8F5B-002743BB1570}" dt="2017-05-10T13:25:44.671" v="1550" actId="14100"/>
          <ac:cxnSpMkLst>
            <pc:docMk/>
            <pc:sldMk cId="3596363124" sldId="1403"/>
            <ac:cxnSpMk id="39" creationId="{CFFE8A37-55EC-4818-8DD2-39696232371D}"/>
          </ac:cxnSpMkLst>
        </pc:cxnChg>
      </pc:sldChg>
      <pc:sldChg chg="addSp delSp modSp add setBg delAnim modNotesTx">
        <pc:chgData name="Richard Cheney" userId="95efbdcd-1e74-4428-a1a0-bf9a8884faa2" providerId="ADAL" clId="{FB44A179-2C67-42F5-8F5B-002743BB1570}" dt="2017-05-10T15:19:05.737" v="2641" actId="6549"/>
        <pc:sldMkLst>
          <pc:docMk/>
          <pc:sldMk cId="2093282518" sldId="1404"/>
        </pc:sldMkLst>
        <pc:spChg chg="mod">
          <ac:chgData name="Richard Cheney" userId="95efbdcd-1e74-4428-a1a0-bf9a8884faa2" providerId="ADAL" clId="{FB44A179-2C67-42F5-8F5B-002743BB1570}" dt="2017-05-10T14:15:44.821" v="1755" actId="20577"/>
          <ac:spMkLst>
            <pc:docMk/>
            <pc:sldMk cId="2093282518" sldId="1404"/>
            <ac:spMk id="3" creationId="{CC27AA81-749F-4958-A2A3-ECCD9C3980B4}"/>
          </ac:spMkLst>
        </pc:spChg>
        <pc:spChg chg="del">
          <ac:chgData name="Richard Cheney" userId="95efbdcd-1e74-4428-a1a0-bf9a8884faa2" providerId="ADAL" clId="{FB44A179-2C67-42F5-8F5B-002743BB1570}" dt="2017-05-10T14:15:49.393" v="1756" actId="478"/>
          <ac:spMkLst>
            <pc:docMk/>
            <pc:sldMk cId="2093282518" sldId="1404"/>
            <ac:spMk id="4" creationId="{AB80C29E-AC99-42B5-9FAF-2C96C6D51A9D}"/>
          </ac:spMkLst>
        </pc:spChg>
        <pc:spChg chg="del mod">
          <ac:chgData name="Richard Cheney" userId="95efbdcd-1e74-4428-a1a0-bf9a8884faa2" providerId="ADAL" clId="{FB44A179-2C67-42F5-8F5B-002743BB1570}" dt="2017-05-10T14:15:53.392" v="1758" actId="478"/>
          <ac:spMkLst>
            <pc:docMk/>
            <pc:sldMk cId="2093282518" sldId="1404"/>
            <ac:spMk id="7" creationId="{F623520A-1A7C-419A-8DF0-7EC6204FCF5B}"/>
          </ac:spMkLst>
        </pc:spChg>
        <pc:spChg chg="del mod">
          <ac:chgData name="Richard Cheney" userId="95efbdcd-1e74-4428-a1a0-bf9a8884faa2" providerId="ADAL" clId="{FB44A179-2C67-42F5-8F5B-002743BB1570}" dt="2017-05-10T14:15:59.743" v="1761" actId="478"/>
          <ac:spMkLst>
            <pc:docMk/>
            <pc:sldMk cId="2093282518" sldId="1404"/>
            <ac:spMk id="9" creationId="{EEBD0613-D33D-4FB0-8526-19D031ECD422}"/>
          </ac:spMkLst>
        </pc:spChg>
        <pc:spChg chg="del">
          <ac:chgData name="Richard Cheney" userId="95efbdcd-1e74-4428-a1a0-bf9a8884faa2" providerId="ADAL" clId="{FB44A179-2C67-42F5-8F5B-002743BB1570}" dt="2017-05-10T14:15:55.703" v="1759" actId="478"/>
          <ac:spMkLst>
            <pc:docMk/>
            <pc:sldMk cId="2093282518" sldId="1404"/>
            <ac:spMk id="10" creationId="{49619E7B-1D00-43B7-BAAC-E2C49992DF82}"/>
          </ac:spMkLst>
        </pc:spChg>
        <pc:spChg chg="add mod">
          <ac:chgData name="Richard Cheney" userId="95efbdcd-1e74-4428-a1a0-bf9a8884faa2" providerId="ADAL" clId="{FB44A179-2C67-42F5-8F5B-002743BB1570}" dt="2017-05-10T14:30:34.374" v="1919" actId="1076"/>
          <ac:spMkLst>
            <pc:docMk/>
            <pc:sldMk cId="2093282518" sldId="1404"/>
            <ac:spMk id="12" creationId="{A617BFBD-B169-4001-B630-8224CAAB236E}"/>
          </ac:spMkLst>
        </pc:spChg>
        <pc:spChg chg="add mod">
          <ac:chgData name="Richard Cheney" userId="95efbdcd-1e74-4428-a1a0-bf9a8884faa2" providerId="ADAL" clId="{FB44A179-2C67-42F5-8F5B-002743BB1570}" dt="2017-05-10T14:31:56.618" v="1941" actId="1037"/>
          <ac:spMkLst>
            <pc:docMk/>
            <pc:sldMk cId="2093282518" sldId="1404"/>
            <ac:spMk id="13" creationId="{7F697DE1-F2C6-4339-9680-ADE7D3991C29}"/>
          </ac:spMkLst>
        </pc:spChg>
        <pc:spChg chg="add mod ord">
          <ac:chgData name="Richard Cheney" userId="95efbdcd-1e74-4428-a1a0-bf9a8884faa2" providerId="ADAL" clId="{FB44A179-2C67-42F5-8F5B-002743BB1570}" dt="2017-05-10T14:28:45.850" v="1917" actId="1076"/>
          <ac:spMkLst>
            <pc:docMk/>
            <pc:sldMk cId="2093282518" sldId="1404"/>
            <ac:spMk id="16" creationId="{3AC99CB4-84EB-486B-B5FF-2F306EEE12C7}"/>
          </ac:spMkLst>
        </pc:spChg>
        <pc:spChg chg="add mod">
          <ac:chgData name="Richard Cheney" userId="95efbdcd-1e74-4428-a1a0-bf9a8884faa2" providerId="ADAL" clId="{FB44A179-2C67-42F5-8F5B-002743BB1570}" dt="2017-05-10T14:28:45.850" v="1917" actId="1076"/>
          <ac:spMkLst>
            <pc:docMk/>
            <pc:sldMk cId="2093282518" sldId="1404"/>
            <ac:spMk id="17" creationId="{2CCDB27E-FD45-4C77-8BD5-21A33561AEFB}"/>
          </ac:spMkLst>
        </pc:spChg>
        <pc:spChg chg="add mod ord">
          <ac:chgData name="Richard Cheney" userId="95efbdcd-1e74-4428-a1a0-bf9a8884faa2" providerId="ADAL" clId="{FB44A179-2C67-42F5-8F5B-002743BB1570}" dt="2017-05-10T14:27:09.070" v="1905" actId="6549"/>
          <ac:spMkLst>
            <pc:docMk/>
            <pc:sldMk cId="2093282518" sldId="1404"/>
            <ac:spMk id="20" creationId="{AC4DD3DF-2DEE-4E7F-80D0-ACAD15C3BB3E}"/>
          </ac:spMkLst>
        </pc:spChg>
        <pc:spChg chg="add mod">
          <ac:chgData name="Richard Cheney" userId="95efbdcd-1e74-4428-a1a0-bf9a8884faa2" providerId="ADAL" clId="{FB44A179-2C67-42F5-8F5B-002743BB1570}" dt="2017-05-10T14:28:45.850" v="1917" actId="1076"/>
          <ac:spMkLst>
            <pc:docMk/>
            <pc:sldMk cId="2093282518" sldId="1404"/>
            <ac:spMk id="22" creationId="{2CE792B5-CDBA-42A9-BA12-844559C477C8}"/>
          </ac:spMkLst>
        </pc:spChg>
        <pc:spChg chg="add del">
          <ac:chgData name="Richard Cheney" userId="95efbdcd-1e74-4428-a1a0-bf9a8884faa2" providerId="ADAL" clId="{FB44A179-2C67-42F5-8F5B-002743BB1570}" dt="2017-05-10T14:30:49.663" v="1925" actId="478"/>
          <ac:spMkLst>
            <pc:docMk/>
            <pc:sldMk cId="2093282518" sldId="1404"/>
            <ac:spMk id="24" creationId="{C7F4B440-D27B-423E-BF05-00B05CC2D656}"/>
          </ac:spMkLst>
        </pc:spChg>
        <pc:spChg chg="add mod">
          <ac:chgData name="Richard Cheney" userId="95efbdcd-1e74-4428-a1a0-bf9a8884faa2" providerId="ADAL" clId="{FB44A179-2C67-42F5-8F5B-002743BB1570}" dt="2017-05-10T15:00:02.105" v="2067" actId="6549"/>
          <ac:spMkLst>
            <pc:docMk/>
            <pc:sldMk cId="2093282518" sldId="1404"/>
            <ac:spMk id="26" creationId="{FFDA2DC0-9D2E-49E5-A566-43DAF8D83E51}"/>
          </ac:spMkLst>
        </pc:spChg>
        <pc:spChg chg="add mod">
          <ac:chgData name="Richard Cheney" userId="95efbdcd-1e74-4428-a1a0-bf9a8884faa2" providerId="ADAL" clId="{FB44A179-2C67-42F5-8F5B-002743BB1570}" dt="2017-05-10T15:00:02.105" v="2067" actId="6549"/>
          <ac:spMkLst>
            <pc:docMk/>
            <pc:sldMk cId="2093282518" sldId="1404"/>
            <ac:spMk id="28" creationId="{C3EAFE1F-EC8A-4B64-85B4-FB7DFDC4D546}"/>
          </ac:spMkLst>
        </pc:spChg>
        <pc:spChg chg="add mod">
          <ac:chgData name="Richard Cheney" userId="95efbdcd-1e74-4428-a1a0-bf9a8884faa2" providerId="ADAL" clId="{FB44A179-2C67-42F5-8F5B-002743BB1570}" dt="2017-05-10T15:16:58.921" v="2432" actId="14"/>
          <ac:spMkLst>
            <pc:docMk/>
            <pc:sldMk cId="2093282518" sldId="1404"/>
            <ac:spMk id="29" creationId="{98D1E2D5-11B4-4641-A4EA-136EEDD5A8EB}"/>
          </ac:spMkLst>
        </pc:spChg>
        <pc:spChg chg="add mod">
          <ac:chgData name="Richard Cheney" userId="95efbdcd-1e74-4428-a1a0-bf9a8884faa2" providerId="ADAL" clId="{FB44A179-2C67-42F5-8F5B-002743BB1570}" dt="2017-05-10T15:10:51.613" v="2152" actId="6549"/>
          <ac:spMkLst>
            <pc:docMk/>
            <pc:sldMk cId="2093282518" sldId="1404"/>
            <ac:spMk id="48" creationId="{F49B7A38-AFC9-4405-87EC-050E90FDDDEE}"/>
          </ac:spMkLst>
        </pc:spChg>
        <pc:spChg chg="add mod">
          <ac:chgData name="Richard Cheney" userId="95efbdcd-1e74-4428-a1a0-bf9a8884faa2" providerId="ADAL" clId="{FB44A179-2C67-42F5-8F5B-002743BB1570}" dt="2017-05-10T15:10:51.613" v="2152" actId="6549"/>
          <ac:spMkLst>
            <pc:docMk/>
            <pc:sldMk cId="2093282518" sldId="1404"/>
            <ac:spMk id="49" creationId="{31A37694-C623-4429-BC91-F0772020BE8B}"/>
          </ac:spMkLst>
        </pc:spChg>
        <pc:spChg chg="add mod">
          <ac:chgData name="Richard Cheney" userId="95efbdcd-1e74-4428-a1a0-bf9a8884faa2" providerId="ADAL" clId="{FB44A179-2C67-42F5-8F5B-002743BB1570}" dt="2017-05-10T15:09:14.307" v="2146" actId="1076"/>
          <ac:spMkLst>
            <pc:docMk/>
            <pc:sldMk cId="2093282518" sldId="1404"/>
            <ac:spMk id="92" creationId="{FE2EB0CC-ED4A-424F-87CF-39F4E441D0CB}"/>
          </ac:spMkLst>
        </pc:spChg>
        <pc:spChg chg="add mod">
          <ac:chgData name="Richard Cheney" userId="95efbdcd-1e74-4428-a1a0-bf9a8884faa2" providerId="ADAL" clId="{FB44A179-2C67-42F5-8F5B-002743BB1570}" dt="2017-05-10T15:09:51.831" v="2150" actId="1076"/>
          <ac:spMkLst>
            <pc:docMk/>
            <pc:sldMk cId="2093282518" sldId="1404"/>
            <ac:spMk id="93" creationId="{F379669F-C5D5-4870-82E7-960EFB0A972E}"/>
          </ac:spMkLst>
        </pc:spChg>
        <pc:grpChg chg="add mod">
          <ac:chgData name="Richard Cheney" userId="95efbdcd-1e74-4428-a1a0-bf9a8884faa2" providerId="ADAL" clId="{FB44A179-2C67-42F5-8F5B-002743BB1570}" dt="2017-05-10T14:28:45.850" v="1917" actId="1076"/>
          <ac:grpSpMkLst>
            <pc:docMk/>
            <pc:sldMk cId="2093282518" sldId="1404"/>
            <ac:grpSpMk id="21" creationId="{05A39C26-DD93-4B64-8CD1-DB124DC40F20}"/>
          </ac:grpSpMkLst>
        </pc:grpChg>
        <pc:picChg chg="add del mod">
          <ac:chgData name="Richard Cheney" userId="95efbdcd-1e74-4428-a1a0-bf9a8884faa2" providerId="ADAL" clId="{FB44A179-2C67-42F5-8F5B-002743BB1570}" dt="2017-05-10T14:17:54.721" v="1767" actId="478"/>
          <ac:picMkLst>
            <pc:docMk/>
            <pc:sldMk cId="2093282518" sldId="1404"/>
            <ac:picMk id="5" creationId="{6616BF23-3BCD-4125-8BF9-C11B57E25C4B}"/>
          </ac:picMkLst>
        </pc:picChg>
        <pc:picChg chg="del">
          <ac:chgData name="Richard Cheney" userId="95efbdcd-1e74-4428-a1a0-bf9a8884faa2" providerId="ADAL" clId="{FB44A179-2C67-42F5-8F5B-002743BB1570}" dt="2017-05-10T14:15:49.393" v="1756" actId="478"/>
          <ac:picMkLst>
            <pc:docMk/>
            <pc:sldMk cId="2093282518" sldId="1404"/>
            <ac:picMk id="6" creationId="{9D88342C-52B8-4B1F-B443-8D76867BAA44}"/>
          </ac:picMkLst>
        </pc:picChg>
        <pc:picChg chg="add mod">
          <ac:chgData name="Richard Cheney" userId="95efbdcd-1e74-4428-a1a0-bf9a8884faa2" providerId="ADAL" clId="{FB44A179-2C67-42F5-8F5B-002743BB1570}" dt="2017-05-10T14:59:39.356" v="2066" actId="6549"/>
          <ac:picMkLst>
            <pc:docMk/>
            <pc:sldMk cId="2093282518" sldId="1404"/>
            <ac:picMk id="11" creationId="{5479FA77-34F9-4299-A163-16506A7A15AF}"/>
          </ac:picMkLst>
        </pc:picChg>
        <pc:picChg chg="add mod">
          <ac:chgData name="Richard Cheney" userId="95efbdcd-1e74-4428-a1a0-bf9a8884faa2" providerId="ADAL" clId="{FB44A179-2C67-42F5-8F5B-002743BB1570}" dt="2017-05-10T14:28:45.850" v="1917" actId="1076"/>
          <ac:picMkLst>
            <pc:docMk/>
            <pc:sldMk cId="2093282518" sldId="1404"/>
            <ac:picMk id="15" creationId="{DE0FAD10-CEBF-4723-9710-CB363D24EA55}"/>
          </ac:picMkLst>
        </pc:picChg>
        <pc:picChg chg="add mod ord modCrop">
          <ac:chgData name="Richard Cheney" userId="95efbdcd-1e74-4428-a1a0-bf9a8884faa2" providerId="ADAL" clId="{FB44A179-2C67-42F5-8F5B-002743BB1570}" dt="2017-05-10T14:27:09.070" v="1905" actId="6549"/>
          <ac:picMkLst>
            <pc:docMk/>
            <pc:sldMk cId="2093282518" sldId="1404"/>
            <ac:picMk id="19" creationId="{1797653B-8FB9-42CC-9ACE-773D9442E964}"/>
          </ac:picMkLst>
        </pc:picChg>
        <pc:picChg chg="add del">
          <ac:chgData name="Richard Cheney" userId="95efbdcd-1e74-4428-a1a0-bf9a8884faa2" providerId="ADAL" clId="{FB44A179-2C67-42F5-8F5B-002743BB1570}" dt="2017-05-10T14:30:51.931" v="1926" actId="478"/>
          <ac:picMkLst>
            <pc:docMk/>
            <pc:sldMk cId="2093282518" sldId="1404"/>
            <ac:picMk id="23" creationId="{407224F0-B9D8-45EF-BC80-292A540898EB}"/>
          </ac:picMkLst>
        </pc:picChg>
        <pc:picChg chg="add mod">
          <ac:chgData name="Richard Cheney" userId="95efbdcd-1e74-4428-a1a0-bf9a8884faa2" providerId="ADAL" clId="{FB44A179-2C67-42F5-8F5B-002743BB1570}" dt="2017-05-10T14:31:17.958" v="1931" actId="6549"/>
          <ac:picMkLst>
            <pc:docMk/>
            <pc:sldMk cId="2093282518" sldId="1404"/>
            <ac:picMk id="25" creationId="{AFDF1521-0A13-4C2F-B1A2-AE9984118243}"/>
          </ac:picMkLst>
        </pc:picChg>
        <pc:picChg chg="add mod">
          <ac:chgData name="Richard Cheney" userId="95efbdcd-1e74-4428-a1a0-bf9a8884faa2" providerId="ADAL" clId="{FB44A179-2C67-42F5-8F5B-002743BB1570}" dt="2017-05-10T14:31:17.958" v="1931" actId="6549"/>
          <ac:picMkLst>
            <pc:docMk/>
            <pc:sldMk cId="2093282518" sldId="1404"/>
            <ac:picMk id="27" creationId="{2C094395-F41D-4D55-926E-8737F3D3D31A}"/>
          </ac:picMkLst>
        </pc:picChg>
        <pc:picChg chg="add mod">
          <ac:chgData name="Richard Cheney" userId="95efbdcd-1e74-4428-a1a0-bf9a8884faa2" providerId="ADAL" clId="{FB44A179-2C67-42F5-8F5B-002743BB1570}" dt="2017-05-10T14:59:04.429" v="2064" actId="6549"/>
          <ac:picMkLst>
            <pc:docMk/>
            <pc:sldMk cId="2093282518" sldId="1404"/>
            <ac:picMk id="44" creationId="{C8B61995-FF2A-4B98-8FFB-3F8D10791564}"/>
          </ac:picMkLst>
        </pc:picChg>
        <pc:picChg chg="add mod">
          <ac:chgData name="Richard Cheney" userId="95efbdcd-1e74-4428-a1a0-bf9a8884faa2" providerId="ADAL" clId="{FB44A179-2C67-42F5-8F5B-002743BB1570}" dt="2017-05-10T14:59:04.429" v="2064" actId="6549"/>
          <ac:picMkLst>
            <pc:docMk/>
            <pc:sldMk cId="2093282518" sldId="1404"/>
            <ac:picMk id="47" creationId="{9EEC19CE-B0CF-448E-9A8B-CBFEFDB19E5E}"/>
          </ac:picMkLst>
        </pc:picChg>
        <pc:picChg chg="add mod">
          <ac:chgData name="Richard Cheney" userId="95efbdcd-1e74-4428-a1a0-bf9a8884faa2" providerId="ADAL" clId="{FB44A179-2C67-42F5-8F5B-002743BB1570}" dt="2017-05-10T15:06:28.306" v="2106" actId="6549"/>
          <ac:picMkLst>
            <pc:docMk/>
            <pc:sldMk cId="2093282518" sldId="1404"/>
            <ac:picMk id="55" creationId="{ACE8270F-B971-46AC-9FAC-5BF3BFCD3FD6}"/>
          </ac:picMkLst>
        </pc:picChg>
        <pc:picChg chg="add del mod">
          <ac:chgData name="Richard Cheney" userId="95efbdcd-1e74-4428-a1a0-bf9a8884faa2" providerId="ADAL" clId="{FB44A179-2C67-42F5-8F5B-002743BB1570}" dt="2017-05-10T15:08:43.329" v="2131" actId="478"/>
          <ac:picMkLst>
            <pc:docMk/>
            <pc:sldMk cId="2093282518" sldId="1404"/>
            <ac:picMk id="57" creationId="{F96FED0C-71C0-43EA-9AFB-571C1066395D}"/>
          </ac:picMkLst>
        </pc:picChg>
        <pc:picChg chg="add del mod">
          <ac:chgData name="Richard Cheney" userId="95efbdcd-1e74-4428-a1a0-bf9a8884faa2" providerId="ADAL" clId="{FB44A179-2C67-42F5-8F5B-002743BB1570}" dt="2017-05-10T15:02:45.573" v="2074" actId="478"/>
          <ac:picMkLst>
            <pc:docMk/>
            <pc:sldMk cId="2093282518" sldId="1404"/>
            <ac:picMk id="59" creationId="{61616FDF-5A5A-44CA-85EE-FAC63B8C8658}"/>
          </ac:picMkLst>
        </pc:picChg>
        <pc:picChg chg="add mod">
          <ac:chgData name="Richard Cheney" userId="95efbdcd-1e74-4428-a1a0-bf9a8884faa2" providerId="ADAL" clId="{FB44A179-2C67-42F5-8F5B-002743BB1570}" dt="2017-05-10T15:06:58.030" v="2112" actId="1076"/>
          <ac:picMkLst>
            <pc:docMk/>
            <pc:sldMk cId="2093282518" sldId="1404"/>
            <ac:picMk id="61" creationId="{7C590041-0425-475E-BC60-11C09FA97D1E}"/>
          </ac:picMkLst>
        </pc:picChg>
        <pc:picChg chg="add del mod">
          <ac:chgData name="Richard Cheney" userId="95efbdcd-1e74-4428-a1a0-bf9a8884faa2" providerId="ADAL" clId="{FB44A179-2C67-42F5-8F5B-002743BB1570}" dt="2017-05-10T15:03:11.821" v="2079" actId="478"/>
          <ac:picMkLst>
            <pc:docMk/>
            <pc:sldMk cId="2093282518" sldId="1404"/>
            <ac:picMk id="63" creationId="{CB9BA764-AC28-4D8F-AEDC-337027DAC9D9}"/>
          </ac:picMkLst>
        </pc:picChg>
        <pc:picChg chg="add mod">
          <ac:chgData name="Richard Cheney" userId="95efbdcd-1e74-4428-a1a0-bf9a8884faa2" providerId="ADAL" clId="{FB44A179-2C67-42F5-8F5B-002743BB1570}" dt="2017-05-10T15:08:03.087" v="2125" actId="1076"/>
          <ac:picMkLst>
            <pc:docMk/>
            <pc:sldMk cId="2093282518" sldId="1404"/>
            <ac:picMk id="65" creationId="{02A1E9D1-C228-4337-A7C4-918059489B9A}"/>
          </ac:picMkLst>
        </pc:picChg>
        <pc:picChg chg="add del mod">
          <ac:chgData name="Richard Cheney" userId="95efbdcd-1e74-4428-a1a0-bf9a8884faa2" providerId="ADAL" clId="{FB44A179-2C67-42F5-8F5B-002743BB1570}" dt="2017-05-10T15:03:38.049" v="2083" actId="478"/>
          <ac:picMkLst>
            <pc:docMk/>
            <pc:sldMk cId="2093282518" sldId="1404"/>
            <ac:picMk id="67" creationId="{A3FD8275-CB36-47B2-AF99-0BFD78874C90}"/>
          </ac:picMkLst>
        </pc:picChg>
        <pc:picChg chg="add del mod">
          <ac:chgData name="Richard Cheney" userId="95efbdcd-1e74-4428-a1a0-bf9a8884faa2" providerId="ADAL" clId="{FB44A179-2C67-42F5-8F5B-002743BB1570}" dt="2017-05-10T15:03:53.792" v="2086" actId="478"/>
          <ac:picMkLst>
            <pc:docMk/>
            <pc:sldMk cId="2093282518" sldId="1404"/>
            <ac:picMk id="69" creationId="{50C1F8AE-2616-4ADC-BD93-E0FB33F40840}"/>
          </ac:picMkLst>
        </pc:picChg>
        <pc:picChg chg="add mod">
          <ac:chgData name="Richard Cheney" userId="95efbdcd-1e74-4428-a1a0-bf9a8884faa2" providerId="ADAL" clId="{FB44A179-2C67-42F5-8F5B-002743BB1570}" dt="2017-05-10T15:08:09.593" v="2126" actId="1076"/>
          <ac:picMkLst>
            <pc:docMk/>
            <pc:sldMk cId="2093282518" sldId="1404"/>
            <ac:picMk id="71" creationId="{BCEF4B55-7921-4873-9E27-5DAD7992D00F}"/>
          </ac:picMkLst>
        </pc:picChg>
        <pc:picChg chg="add del mod">
          <ac:chgData name="Richard Cheney" userId="95efbdcd-1e74-4428-a1a0-bf9a8884faa2" providerId="ADAL" clId="{FB44A179-2C67-42F5-8F5B-002743BB1570}" dt="2017-05-10T15:04:19.749" v="2090" actId="478"/>
          <ac:picMkLst>
            <pc:docMk/>
            <pc:sldMk cId="2093282518" sldId="1404"/>
            <ac:picMk id="73" creationId="{EE0CEFB9-843A-4A11-A2E1-2FBF6FCD4FD8}"/>
          </ac:picMkLst>
        </pc:picChg>
        <pc:picChg chg="add mod">
          <ac:chgData name="Richard Cheney" userId="95efbdcd-1e74-4428-a1a0-bf9a8884faa2" providerId="ADAL" clId="{FB44A179-2C67-42F5-8F5B-002743BB1570}" dt="2017-05-10T15:06:28.306" v="2106" actId="6549"/>
          <ac:picMkLst>
            <pc:docMk/>
            <pc:sldMk cId="2093282518" sldId="1404"/>
            <ac:picMk id="75" creationId="{DE7A42D5-9162-4260-80C3-4BFEA1A74351}"/>
          </ac:picMkLst>
        </pc:picChg>
        <pc:picChg chg="add del mod">
          <ac:chgData name="Richard Cheney" userId="95efbdcd-1e74-4428-a1a0-bf9a8884faa2" providerId="ADAL" clId="{FB44A179-2C67-42F5-8F5B-002743BB1570}" dt="2017-05-10T15:04:47.868" v="2094" actId="478"/>
          <ac:picMkLst>
            <pc:docMk/>
            <pc:sldMk cId="2093282518" sldId="1404"/>
            <ac:picMk id="77" creationId="{F2BA2177-D554-443C-B073-78163034D6BE}"/>
          </ac:picMkLst>
        </pc:picChg>
        <pc:picChg chg="add del mod">
          <ac:chgData name="Richard Cheney" userId="95efbdcd-1e74-4428-a1a0-bf9a8884faa2" providerId="ADAL" clId="{FB44A179-2C67-42F5-8F5B-002743BB1570}" dt="2017-05-10T15:05:08.472" v="2097" actId="478"/>
          <ac:picMkLst>
            <pc:docMk/>
            <pc:sldMk cId="2093282518" sldId="1404"/>
            <ac:picMk id="79" creationId="{47D6A1B4-463D-4E31-B1BF-B4C17075AA9F}"/>
          </ac:picMkLst>
        </pc:picChg>
        <pc:picChg chg="add mod">
          <ac:chgData name="Richard Cheney" userId="95efbdcd-1e74-4428-a1a0-bf9a8884faa2" providerId="ADAL" clId="{FB44A179-2C67-42F5-8F5B-002743BB1570}" dt="2017-05-10T15:07:03.097" v="2113" actId="1076"/>
          <ac:picMkLst>
            <pc:docMk/>
            <pc:sldMk cId="2093282518" sldId="1404"/>
            <ac:picMk id="81" creationId="{08BFD8E9-B69C-470A-A735-40B1C0D1DFA6}"/>
          </ac:picMkLst>
        </pc:picChg>
        <pc:picChg chg="add del mod">
          <ac:chgData name="Richard Cheney" userId="95efbdcd-1e74-4428-a1a0-bf9a8884faa2" providerId="ADAL" clId="{FB44A179-2C67-42F5-8F5B-002743BB1570}" dt="2017-05-10T15:08:42.871" v="2130" actId="478"/>
          <ac:picMkLst>
            <pc:docMk/>
            <pc:sldMk cId="2093282518" sldId="1404"/>
            <ac:picMk id="83" creationId="{8FFA21AA-17A7-4CE4-9374-FB906EA166CA}"/>
          </ac:picMkLst>
        </pc:picChg>
        <pc:picChg chg="add del mod">
          <ac:chgData name="Richard Cheney" userId="95efbdcd-1e74-4428-a1a0-bf9a8884faa2" providerId="ADAL" clId="{FB44A179-2C67-42F5-8F5B-002743BB1570}" dt="2017-05-10T15:07:19.856" v="2117" actId="478"/>
          <ac:picMkLst>
            <pc:docMk/>
            <pc:sldMk cId="2093282518" sldId="1404"/>
            <ac:picMk id="85" creationId="{EF43705F-3A18-4468-84E4-1F8D28D89582}"/>
          </ac:picMkLst>
        </pc:picChg>
        <pc:picChg chg="add del mod">
          <ac:chgData name="Richard Cheney" userId="95efbdcd-1e74-4428-a1a0-bf9a8884faa2" providerId="ADAL" clId="{FB44A179-2C67-42F5-8F5B-002743BB1570}" dt="2017-05-10T15:07:19.856" v="2117" actId="478"/>
          <ac:picMkLst>
            <pc:docMk/>
            <pc:sldMk cId="2093282518" sldId="1404"/>
            <ac:picMk id="87" creationId="{9FBC17A9-7B9E-4B3B-8020-23242178C534}"/>
          </ac:picMkLst>
        </pc:picChg>
        <pc:picChg chg="add mod">
          <ac:chgData name="Richard Cheney" userId="95efbdcd-1e74-4428-a1a0-bf9a8884faa2" providerId="ADAL" clId="{FB44A179-2C67-42F5-8F5B-002743BB1570}" dt="2017-05-10T15:07:32.807" v="2121" actId="1076"/>
          <ac:picMkLst>
            <pc:docMk/>
            <pc:sldMk cId="2093282518" sldId="1404"/>
            <ac:picMk id="88" creationId="{1B458430-AC91-43F9-B24C-296BE92E8434}"/>
          </ac:picMkLst>
        </pc:picChg>
        <pc:picChg chg="add mod">
          <ac:chgData name="Richard Cheney" userId="95efbdcd-1e74-4428-a1a0-bf9a8884faa2" providerId="ADAL" clId="{FB44A179-2C67-42F5-8F5B-002743BB1570}" dt="2017-05-10T15:07:37.608" v="2122" actId="1076"/>
          <ac:picMkLst>
            <pc:docMk/>
            <pc:sldMk cId="2093282518" sldId="1404"/>
            <ac:picMk id="89" creationId="{7460F6ED-7CB8-4FC8-8D87-61FEB289204C}"/>
          </ac:picMkLst>
        </pc:picChg>
        <pc:picChg chg="add del mod">
          <ac:chgData name="Richard Cheney" userId="95efbdcd-1e74-4428-a1a0-bf9a8884faa2" providerId="ADAL" clId="{FB44A179-2C67-42F5-8F5B-002743BB1570}" dt="2017-05-10T15:08:45.638" v="2132" actId="478"/>
          <ac:picMkLst>
            <pc:docMk/>
            <pc:sldMk cId="2093282518" sldId="1404"/>
            <ac:picMk id="91" creationId="{49D6ABFF-8730-4E85-8DD5-EB8C1E22B916}"/>
          </ac:picMkLst>
        </pc:picChg>
        <pc:cxnChg chg="add mod">
          <ac:chgData name="Richard Cheney" userId="95efbdcd-1e74-4428-a1a0-bf9a8884faa2" providerId="ADAL" clId="{FB44A179-2C67-42F5-8F5B-002743BB1570}" dt="2017-05-10T14:35:06.569" v="2024" actId="14100"/>
          <ac:cxnSpMkLst>
            <pc:docMk/>
            <pc:sldMk cId="2093282518" sldId="1404"/>
            <ac:cxnSpMk id="31" creationId="{49D4D9F8-1C3A-4145-B9DB-D085ACA1B41A}"/>
          </ac:cxnSpMkLst>
        </pc:cxnChg>
        <pc:cxnChg chg="add mod">
          <ac:chgData name="Richard Cheney" userId="95efbdcd-1e74-4428-a1a0-bf9a8884faa2" providerId="ADAL" clId="{FB44A179-2C67-42F5-8F5B-002743BB1570}" dt="2017-05-10T14:35:50.972" v="2029" actId="14100"/>
          <ac:cxnSpMkLst>
            <pc:docMk/>
            <pc:sldMk cId="2093282518" sldId="1404"/>
            <ac:cxnSpMk id="34" creationId="{F4FA20E1-8FC3-4D33-B23A-69B7556D08BC}"/>
          </ac:cxnSpMkLst>
        </pc:cxnChg>
        <pc:cxnChg chg="add mod">
          <ac:chgData name="Richard Cheney" userId="95efbdcd-1e74-4428-a1a0-bf9a8884faa2" providerId="ADAL" clId="{FB44A179-2C67-42F5-8F5B-002743BB1570}" dt="2017-05-10T14:35:57.416" v="2030" actId="14100"/>
          <ac:cxnSpMkLst>
            <pc:docMk/>
            <pc:sldMk cId="2093282518" sldId="1404"/>
            <ac:cxnSpMk id="35" creationId="{C7636B15-62F0-4758-B7A8-801225E603AB}"/>
          </ac:cxnSpMkLst>
        </pc:cxnChg>
        <pc:cxnChg chg="add mod">
          <ac:chgData name="Richard Cheney" userId="95efbdcd-1e74-4428-a1a0-bf9a8884faa2" providerId="ADAL" clId="{FB44A179-2C67-42F5-8F5B-002743BB1570}" dt="2017-05-10T14:59:12.393" v="2065" actId="14100"/>
          <ac:cxnSpMkLst>
            <pc:docMk/>
            <pc:sldMk cId="2093282518" sldId="1404"/>
            <ac:cxnSpMk id="50" creationId="{0230D330-E581-4BE0-9D26-DCF0C59BBC4F}"/>
          </ac:cxnSpMkLst>
        </pc:cxnChg>
        <pc:cxnChg chg="add mod">
          <ac:chgData name="Richard Cheney" userId="95efbdcd-1e74-4428-a1a0-bf9a8884faa2" providerId="ADAL" clId="{FB44A179-2C67-42F5-8F5B-002743BB1570}" dt="2017-05-10T15:06:39.445" v="2107" actId="14100"/>
          <ac:cxnSpMkLst>
            <pc:docMk/>
            <pc:sldMk cId="2093282518" sldId="1404"/>
            <ac:cxnSpMk id="52" creationId="{4316FFE1-FA54-4072-AA4B-313D25BB00FA}"/>
          </ac:cxnSpMkLst>
        </pc:cxnChg>
      </pc:sldChg>
      <pc:sldChg chg="modSp add del">
        <pc:chgData name="Richard Cheney" userId="95efbdcd-1e74-4428-a1a0-bf9a8884faa2" providerId="ADAL" clId="{FB44A179-2C67-42F5-8F5B-002743BB1570}" dt="2017-05-22T13:04:36.163" v="3211" actId="2696"/>
        <pc:sldMkLst>
          <pc:docMk/>
          <pc:sldMk cId="785744191" sldId="1405"/>
        </pc:sldMkLst>
        <pc:spChg chg="mod">
          <ac:chgData name="Richard Cheney" userId="95efbdcd-1e74-4428-a1a0-bf9a8884faa2" providerId="ADAL" clId="{FB44A179-2C67-42F5-8F5B-002743BB1570}" dt="2017-05-22T11:02:28.254" v="2643" actId="2696"/>
          <ac:spMkLst>
            <pc:docMk/>
            <pc:sldMk cId="785744191" sldId="1405"/>
            <ac:spMk id="2" creationId="{00000000-0000-0000-0000-000000000000}"/>
          </ac:spMkLst>
        </pc:spChg>
        <pc:spChg chg="mod">
          <ac:chgData name="Richard Cheney" userId="95efbdcd-1e74-4428-a1a0-bf9a8884faa2" providerId="ADAL" clId="{FB44A179-2C67-42F5-8F5B-002743BB1570}" dt="2017-05-22T11:02:28.254" v="2643" actId="2696"/>
          <ac:spMkLst>
            <pc:docMk/>
            <pc:sldMk cId="785744191" sldId="1405"/>
            <ac:spMk id="5"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1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1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2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2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2"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6"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7"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1"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2"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4"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5"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6" creationId="{00000000-0000-0000-0000-000000000000}"/>
          </ac:spMkLst>
        </pc:spChg>
        <pc:grpChg chg="mod">
          <ac:chgData name="Richard Cheney" userId="95efbdcd-1e74-4428-a1a0-bf9a8884faa2" providerId="ADAL" clId="{FB44A179-2C67-42F5-8F5B-002743BB1570}" dt="2017-05-22T11:02:28.254" v="2643" actId="2696"/>
          <ac:grpSpMkLst>
            <pc:docMk/>
            <pc:sldMk cId="785744191" sldId="1405"/>
            <ac:grpSpMk id="31" creationId="{00000000-0000-0000-0000-000000000000}"/>
          </ac:grpSpMkLst>
        </pc:grpChg>
      </pc:sldChg>
      <pc:sldChg chg="add del ord modTransition">
        <pc:chgData name="Richard Cheney" userId="95efbdcd-1e74-4428-a1a0-bf9a8884faa2" providerId="ADAL" clId="{FB44A179-2C67-42F5-8F5B-002743BB1570}" dt="2017-05-22T12:58:06.351" v="3110" actId="20577"/>
        <pc:sldMkLst>
          <pc:docMk/>
          <pc:sldMk cId="695108110" sldId="1406"/>
        </pc:sldMkLst>
      </pc:sldChg>
      <pc:sldChg chg="modSp add del">
        <pc:chgData name="Richard Cheney" userId="95efbdcd-1e74-4428-a1a0-bf9a8884faa2" providerId="ADAL" clId="{FB44A179-2C67-42F5-8F5B-002743BB1570}" dt="2017-05-22T12:51:46.705" v="2885" actId="2696"/>
        <pc:sldMkLst>
          <pc:docMk/>
          <pc:sldMk cId="4213832509" sldId="1406"/>
        </pc:sldMkLst>
        <pc:spChg chg="mod">
          <ac:chgData name="Richard Cheney" userId="95efbdcd-1e74-4428-a1a0-bf9a8884faa2" providerId="ADAL" clId="{FB44A179-2C67-42F5-8F5B-002743BB1570}" dt="2017-05-22T12:51:25.917" v="2884" actId="2696"/>
          <ac:spMkLst>
            <pc:docMk/>
            <pc:sldMk cId="4213832509" sldId="1406"/>
            <ac:spMk id="5" creationId="{00000000-0000-0000-0000-000000000000}"/>
          </ac:spMkLst>
        </pc:spChg>
        <pc:picChg chg="mod">
          <ac:chgData name="Richard Cheney" userId="95efbdcd-1e74-4428-a1a0-bf9a8884faa2" providerId="ADAL" clId="{FB44A179-2C67-42F5-8F5B-002743BB1570}" dt="2017-05-22T12:50:41.131" v="2882" actId="208"/>
          <ac:picMkLst>
            <pc:docMk/>
            <pc:sldMk cId="4213832509" sldId="1406"/>
            <ac:picMk id="46"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47" creationId="{00000000-0000-0000-0000-000000000000}"/>
          </ac:picMkLst>
        </pc:picChg>
        <pc:picChg chg="mod">
          <ac:chgData name="Richard Cheney" userId="95efbdcd-1e74-4428-a1a0-bf9a8884faa2" providerId="ADAL" clId="{FB44A179-2C67-42F5-8F5B-002743BB1570}" dt="2017-05-22T12:51:25.917" v="2884" actId="2696"/>
          <ac:picMkLst>
            <pc:docMk/>
            <pc:sldMk cId="4213832509" sldId="1406"/>
            <ac:picMk id="48"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51"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54" creationId="{00000000-0000-0000-0000-000000000000}"/>
          </ac:picMkLst>
        </pc:picChg>
      </pc:sldChg>
      <pc:sldChg chg="addSp delSp modSp add setBg modNotesTx">
        <pc:chgData name="Richard Cheney" userId="95efbdcd-1e74-4428-a1a0-bf9a8884faa2" providerId="ADAL" clId="{FB44A179-2C67-42F5-8F5B-002743BB1570}" dt="2017-05-22T13:03:12.547" v="3208" actId="20577"/>
        <pc:sldMkLst>
          <pc:docMk/>
          <pc:sldMk cId="2760853460" sldId="1407"/>
        </pc:sldMkLst>
        <pc:spChg chg="mod">
          <ac:chgData name="Richard Cheney" userId="95efbdcd-1e74-4428-a1a0-bf9a8884faa2" providerId="ADAL" clId="{FB44A179-2C67-42F5-8F5B-002743BB1570}" dt="2017-05-22T12:57:36.034" v="3107" actId="20577"/>
          <ac:spMkLst>
            <pc:docMk/>
            <pc:sldMk cId="2760853460" sldId="1407"/>
            <ac:spMk id="4" creationId="{00000000-0000-0000-0000-000000000000}"/>
          </ac:spMkLst>
        </pc:spChg>
        <pc:spChg chg="add del">
          <ac:chgData name="Richard Cheney" userId="95efbdcd-1e74-4428-a1a0-bf9a8884faa2" providerId="ADAL" clId="{FB44A179-2C67-42F5-8F5B-002743BB1570}" dt="2017-05-22T12:56:24.767" v="2943" actId="20577"/>
          <ac:spMkLst>
            <pc:docMk/>
            <pc:sldMk cId="2760853460" sldId="1407"/>
            <ac:spMk id="16" creationId="{C3B6ACD1-8FED-4ACB-835A-B67B32C45B9A}"/>
          </ac:spMkLst>
        </pc:spChg>
        <pc:spChg chg="add del">
          <ac:chgData name="Richard Cheney" userId="95efbdcd-1e74-4428-a1a0-bf9a8884faa2" providerId="ADAL" clId="{FB44A179-2C67-42F5-8F5B-002743BB1570}" dt="2017-05-22T12:56:24.767" v="2943" actId="20577"/>
          <ac:spMkLst>
            <pc:docMk/>
            <pc:sldMk cId="2760853460" sldId="1407"/>
            <ac:spMk id="17" creationId="{6A86CAEC-8889-4D6D-B355-3F87B23B524D}"/>
          </ac:spMkLst>
        </pc:spChg>
        <pc:spChg chg="add del">
          <ac:chgData name="Richard Cheney" userId="95efbdcd-1e74-4428-a1a0-bf9a8884faa2" providerId="ADAL" clId="{FB44A179-2C67-42F5-8F5B-002743BB1570}" dt="2017-05-22T12:56:24.767" v="2943" actId="20577"/>
          <ac:spMkLst>
            <pc:docMk/>
            <pc:sldMk cId="2760853460" sldId="1407"/>
            <ac:spMk id="18" creationId="{B1D1A9C1-8756-4533-9D76-A7EEF1B9C82B}"/>
          </ac:spMkLst>
        </pc:spChg>
        <pc:picChg chg="add mod">
          <ac:chgData name="Richard Cheney" userId="95efbdcd-1e74-4428-a1a0-bf9a8884faa2" providerId="ADAL" clId="{FB44A179-2C67-42F5-8F5B-002743BB1570}" dt="2017-05-22T12:57:47.064" v="3108" actId="1076"/>
          <ac:picMkLst>
            <pc:docMk/>
            <pc:sldMk cId="2760853460" sldId="1407"/>
            <ac:picMk id="19" creationId="{951E5043-9C4B-4F19-BAFF-2BC5203A764E}"/>
          </ac:picMkLst>
        </pc:picChg>
      </pc:sldChg>
      <pc:sldChg chg="addSp modSp add setBg">
        <pc:chgData name="Richard Cheney" userId="95efbdcd-1e74-4428-a1a0-bf9a8884faa2" providerId="ADAL" clId="{FB44A179-2C67-42F5-8F5B-002743BB1570}" dt="2017-05-22T13:03:24.365" v="3209" actId="20577"/>
        <pc:sldMkLst>
          <pc:docMk/>
          <pc:sldMk cId="1800665000" sldId="1408"/>
        </pc:sldMkLst>
        <pc:spChg chg="mod">
          <ac:chgData name="Richard Cheney" userId="95efbdcd-1e74-4428-a1a0-bf9a8884faa2" providerId="ADAL" clId="{FB44A179-2C67-42F5-8F5B-002743BB1570}" dt="2017-05-22T12:59:27.180" v="3194" actId="20577"/>
          <ac:spMkLst>
            <pc:docMk/>
            <pc:sldMk cId="1800665000" sldId="1408"/>
            <ac:spMk id="4" creationId="{00000000-0000-0000-0000-000000000000}"/>
          </ac:spMkLst>
        </pc:spChg>
        <pc:picChg chg="add mod">
          <ac:chgData name="Richard Cheney" userId="95efbdcd-1e74-4428-a1a0-bf9a8884faa2" providerId="ADAL" clId="{FB44A179-2C67-42F5-8F5B-002743BB1570}" dt="2017-05-22T13:00:05.375" v="3197" actId="1076"/>
          <ac:picMkLst>
            <pc:docMk/>
            <pc:sldMk cId="1800665000" sldId="1408"/>
            <ac:picMk id="73" creationId="{A691DC6A-E5A3-4DDA-890A-C0A8B17FC00E}"/>
          </ac:picMkLst>
        </pc:picChg>
        <pc:picChg chg="add mod">
          <ac:chgData name="Richard Cheney" userId="95efbdcd-1e74-4428-a1a0-bf9a8884faa2" providerId="ADAL" clId="{FB44A179-2C67-42F5-8F5B-002743BB1570}" dt="2017-05-22T13:00:39.567" v="3204" actId="1076"/>
          <ac:picMkLst>
            <pc:docMk/>
            <pc:sldMk cId="1800665000" sldId="1408"/>
            <ac:picMk id="74" creationId="{20D0DCA4-E48B-48C2-9191-E83053C68856}"/>
          </ac:picMkLst>
        </pc:picChg>
      </pc:sldChg>
      <pc:sldChg chg="add setBg">
        <pc:chgData name="Richard Cheney" userId="95efbdcd-1e74-4428-a1a0-bf9a8884faa2" providerId="ADAL" clId="{FB44A179-2C67-42F5-8F5B-002743BB1570}" dt="2017-05-22T13:03:36.837" v="3210" actId="20577"/>
        <pc:sldMkLst>
          <pc:docMk/>
          <pc:sldMk cId="753994076" sldId="1409"/>
        </pc:sldMkLst>
      </pc:sldChg>
      <pc:sldChg chg="modSp add setBg">
        <pc:chgData name="Richard Cheney" userId="95efbdcd-1e74-4428-a1a0-bf9a8884faa2" providerId="ADAL" clId="{FB44A179-2C67-42F5-8F5B-002743BB1570}" dt="2017-05-22T14:43:33.564" v="3231" actId="20577"/>
        <pc:sldMkLst>
          <pc:docMk/>
          <pc:sldMk cId="2658368193" sldId="1410"/>
        </pc:sldMkLst>
        <pc:spChg chg="mod">
          <ac:chgData name="Richard Cheney" userId="95efbdcd-1e74-4428-a1a0-bf9a8884faa2" providerId="ADAL" clId="{FB44A179-2C67-42F5-8F5B-002743BB1570}" dt="2017-05-22T14:42:54.951" v="3226" actId="20577"/>
          <ac:spMkLst>
            <pc:docMk/>
            <pc:sldMk cId="2658368193" sldId="1410"/>
            <ac:spMk id="19" creationId="{15325C8F-DA2C-4A70-9D45-47DD15EE5872}"/>
          </ac:spMkLst>
        </pc:spChg>
        <pc:spChg chg="mod">
          <ac:chgData name="Richard Cheney" userId="95efbdcd-1e74-4428-a1a0-bf9a8884faa2" providerId="ADAL" clId="{FB44A179-2C67-42F5-8F5B-002743BB1570}" dt="2017-05-22T14:42:54.951" v="3226" actId="20577"/>
          <ac:spMkLst>
            <pc:docMk/>
            <pc:sldMk cId="2658368193" sldId="1410"/>
            <ac:spMk id="26" creationId="{ED13536A-F3CE-42F0-9F9C-54A212AEFE09}"/>
          </ac:spMkLst>
        </pc:spChg>
        <pc:spChg chg="mod">
          <ac:chgData name="Richard Cheney" userId="95efbdcd-1e74-4428-a1a0-bf9a8884faa2" providerId="ADAL" clId="{FB44A179-2C67-42F5-8F5B-002743BB1570}" dt="2017-05-22T14:42:54.951" v="3226" actId="20577"/>
          <ac:spMkLst>
            <pc:docMk/>
            <pc:sldMk cId="2658368193" sldId="1410"/>
            <ac:spMk id="28" creationId="{4C0B95CA-D6A3-4988-A533-DCB58B537BCD}"/>
          </ac:spMkLst>
        </pc:spChg>
        <pc:spChg chg="mod">
          <ac:chgData name="Richard Cheney" userId="95efbdcd-1e74-4428-a1a0-bf9a8884faa2" providerId="ADAL" clId="{FB44A179-2C67-42F5-8F5B-002743BB1570}" dt="2017-05-22T14:42:54.951" v="3226" actId="20577"/>
          <ac:spMkLst>
            <pc:docMk/>
            <pc:sldMk cId="2658368193" sldId="1410"/>
            <ac:spMk id="39" creationId="{BDC89FA7-A469-4B01-BBFA-5FEE220CF8DA}"/>
          </ac:spMkLst>
        </pc:spChg>
        <pc:spChg chg="mod">
          <ac:chgData name="Richard Cheney" userId="95efbdcd-1e74-4428-a1a0-bf9a8884faa2" providerId="ADAL" clId="{FB44A179-2C67-42F5-8F5B-002743BB1570}" dt="2017-05-22T14:42:54.951" v="3226" actId="20577"/>
          <ac:spMkLst>
            <pc:docMk/>
            <pc:sldMk cId="2658368193" sldId="1410"/>
            <ac:spMk id="41" creationId="{011BE99D-58D6-408A-99D8-251B484ACFE7}"/>
          </ac:spMkLst>
        </pc:spChg>
        <pc:spChg chg="mod">
          <ac:chgData name="Richard Cheney" userId="95efbdcd-1e74-4428-a1a0-bf9a8884faa2" providerId="ADAL" clId="{FB44A179-2C67-42F5-8F5B-002743BB1570}" dt="2017-05-22T14:43:33.564" v="3231" actId="20577"/>
          <ac:spMkLst>
            <pc:docMk/>
            <pc:sldMk cId="2658368193" sldId="1410"/>
            <ac:spMk id="57" creationId="{00000000-0000-0000-0000-000000000000}"/>
          </ac:spMkLst>
        </pc:spChg>
        <pc:spChg chg="mod">
          <ac:chgData name="Richard Cheney" userId="95efbdcd-1e74-4428-a1a0-bf9a8884faa2" providerId="ADAL" clId="{FB44A179-2C67-42F5-8F5B-002743BB1570}" dt="2017-05-22T14:42:54.951" v="3226" actId="20577"/>
          <ac:spMkLst>
            <pc:docMk/>
            <pc:sldMk cId="2658368193" sldId="1410"/>
            <ac:spMk id="167" creationId="{00000000-0000-0000-0000-000000000000}"/>
          </ac:spMkLst>
        </pc:spChg>
        <pc:grpChg chg="mod">
          <ac:chgData name="Richard Cheney" userId="95efbdcd-1e74-4428-a1a0-bf9a8884faa2" providerId="ADAL" clId="{FB44A179-2C67-42F5-8F5B-002743BB1570}" dt="2017-05-22T14:42:54.951" v="3226" actId="20577"/>
          <ac:grpSpMkLst>
            <pc:docMk/>
            <pc:sldMk cId="2658368193" sldId="1410"/>
            <ac:grpSpMk id="32" creationId="{FF3811ED-18FB-4BCD-A687-D66F482C003B}"/>
          </ac:grpSpMkLst>
        </pc:grpChg>
        <pc:picChg chg="mod">
          <ac:chgData name="Richard Cheney" userId="95efbdcd-1e74-4428-a1a0-bf9a8884faa2" providerId="ADAL" clId="{FB44A179-2C67-42F5-8F5B-002743BB1570}" dt="2017-05-22T14:42:54.951" v="3226" actId="20577"/>
          <ac:picMkLst>
            <pc:docMk/>
            <pc:sldMk cId="2658368193" sldId="1410"/>
            <ac:picMk id="29" creationId="{4538BA76-7512-4A00-AA53-1F30B9BC8215}"/>
          </ac:picMkLst>
        </pc:picChg>
        <pc:picChg chg="mod">
          <ac:chgData name="Richard Cheney" userId="95efbdcd-1e74-4428-a1a0-bf9a8884faa2" providerId="ADAL" clId="{FB44A179-2C67-42F5-8F5B-002743BB1570}" dt="2017-05-22T14:42:54.951" v="3226" actId="20577"/>
          <ac:picMkLst>
            <pc:docMk/>
            <pc:sldMk cId="2658368193" sldId="1410"/>
            <ac:picMk id="35" creationId="{45133D6E-6127-4E78-AB03-FFA64D47F1C1}"/>
          </ac:picMkLst>
        </pc:picChg>
        <pc:picChg chg="mod">
          <ac:chgData name="Richard Cheney" userId="95efbdcd-1e74-4428-a1a0-bf9a8884faa2" providerId="ADAL" clId="{FB44A179-2C67-42F5-8F5B-002743BB1570}" dt="2017-05-22T14:42:54.951" v="3226" actId="20577"/>
          <ac:picMkLst>
            <pc:docMk/>
            <pc:sldMk cId="2658368193" sldId="1410"/>
            <ac:picMk id="36" creationId="{78D1659A-B90B-418F-A231-B72087F92A91}"/>
          </ac:picMkLst>
        </pc:picChg>
        <pc:picChg chg="mod">
          <ac:chgData name="Richard Cheney" userId="95efbdcd-1e74-4428-a1a0-bf9a8884faa2" providerId="ADAL" clId="{FB44A179-2C67-42F5-8F5B-002743BB1570}" dt="2017-05-22T14:42:54.951" v="3226" actId="20577"/>
          <ac:picMkLst>
            <pc:docMk/>
            <pc:sldMk cId="2658368193" sldId="1410"/>
            <ac:picMk id="37" creationId="{75FE47BA-EF43-46C0-8C56-B572532861C4}"/>
          </ac:picMkLst>
        </pc:picChg>
        <pc:picChg chg="mod">
          <ac:chgData name="Richard Cheney" userId="95efbdcd-1e74-4428-a1a0-bf9a8884faa2" providerId="ADAL" clId="{FB44A179-2C67-42F5-8F5B-002743BB1570}" dt="2017-05-22T14:42:54.951" v="3226" actId="20577"/>
          <ac:picMkLst>
            <pc:docMk/>
            <pc:sldMk cId="2658368193" sldId="1410"/>
            <ac:picMk id="38" creationId="{B654858D-0E1E-4CBE-81E9-68628B56587B}"/>
          </ac:picMkLst>
        </pc:picChg>
        <pc:cxnChg chg="mod">
          <ac:chgData name="Richard Cheney" userId="95efbdcd-1e74-4428-a1a0-bf9a8884faa2" providerId="ADAL" clId="{FB44A179-2C67-42F5-8F5B-002743BB1570}" dt="2017-05-22T14:42:54.951" v="3226" actId="20577"/>
          <ac:cxnSpMkLst>
            <pc:docMk/>
            <pc:sldMk cId="2658368193" sldId="1410"/>
            <ac:cxnSpMk id="27" creationId="{CBD41F50-011B-47E2-8952-C6DE0235FD38}"/>
          </ac:cxnSpMkLst>
        </pc:cxnChg>
        <pc:cxnChg chg="mod">
          <ac:chgData name="Richard Cheney" userId="95efbdcd-1e74-4428-a1a0-bf9a8884faa2" providerId="ADAL" clId="{FB44A179-2C67-42F5-8F5B-002743BB1570}" dt="2017-05-22T14:42:54.951" v="3226" actId="20577"/>
          <ac:cxnSpMkLst>
            <pc:docMk/>
            <pc:sldMk cId="2658368193" sldId="1410"/>
            <ac:cxnSpMk id="30" creationId="{8F7A30FA-A1C9-4A6F-A6AE-120347EF3990}"/>
          </ac:cxnSpMkLst>
        </pc:cxnChg>
        <pc:cxnChg chg="mod">
          <ac:chgData name="Richard Cheney" userId="95efbdcd-1e74-4428-a1a0-bf9a8884faa2" providerId="ADAL" clId="{FB44A179-2C67-42F5-8F5B-002743BB1570}" dt="2017-05-22T14:42:54.951" v="3226" actId="20577"/>
          <ac:cxnSpMkLst>
            <pc:docMk/>
            <pc:sldMk cId="2658368193" sldId="1410"/>
            <ac:cxnSpMk id="1387" creationId="{CD679DE2-A0A2-412E-8912-A42D54ED5D97}"/>
          </ac:cxnSpMkLst>
        </pc:cxnChg>
      </pc:sldChg>
      <pc:sldChg chg="add setBg">
        <pc:chgData name="Richard Cheney" userId="95efbdcd-1e74-4428-a1a0-bf9a8884faa2" providerId="ADAL" clId="{FB44A179-2C67-42F5-8F5B-002743BB1570}" dt="2017-05-22T14:44:04.655" v="3232" actId="20577"/>
        <pc:sldMkLst>
          <pc:docMk/>
          <pc:sldMk cId="1715952445" sldId="1411"/>
        </pc:sldMkLst>
      </pc:sldChg>
      <pc:sldChg chg="modSp add setBg modNotesTx">
        <pc:chgData name="Richard Cheney" userId="95efbdcd-1e74-4428-a1a0-bf9a8884faa2" providerId="ADAL" clId="{FB44A179-2C67-42F5-8F5B-002743BB1570}" dt="2017-07-04T10:21:04.084" v="3729" actId="20577"/>
        <pc:sldMkLst>
          <pc:docMk/>
          <pc:sldMk cId="1312053617" sldId="1412"/>
        </pc:sldMkLst>
        <pc:picChg chg="mod">
          <ac:chgData name="Richard Cheney" userId="95efbdcd-1e74-4428-a1a0-bf9a8884faa2" providerId="ADAL" clId="{FB44A179-2C67-42F5-8F5B-002743BB1570}" dt="2017-07-04T10:21:04.084" v="3729" actId="20577"/>
          <ac:picMkLst>
            <pc:docMk/>
            <pc:sldMk cId="1312053617" sldId="1412"/>
            <ac:picMk id="6" creationId="{00000000-0000-0000-0000-000000000000}"/>
          </ac:picMkLst>
        </pc:picChg>
        <pc:picChg chg="mod">
          <ac:chgData name="Richard Cheney" userId="95efbdcd-1e74-4428-a1a0-bf9a8884faa2" providerId="ADAL" clId="{FB44A179-2C67-42F5-8F5B-002743BB1570}" dt="2017-05-22T14:48:17.736" v="3389" actId="20577"/>
          <ac:picMkLst>
            <pc:docMk/>
            <pc:sldMk cId="1312053617" sldId="1412"/>
            <ac:picMk id="12" creationId="{C04C3A58-74FE-4C8A-A791-AD45A2316FB3}"/>
          </ac:picMkLst>
        </pc:picChg>
      </pc:sldChg>
      <pc:sldMasterChg chg="addSldLayout delSldLayout">
        <pc:chgData name="Richard Cheney" userId="95efbdcd-1e74-4428-a1a0-bf9a8884faa2" providerId="ADAL" clId="{FB44A179-2C67-42F5-8F5B-002743BB1570}" dt="2017-05-10T09:37:51.004" v="435" actId="2696"/>
        <pc:sldMasterMkLst>
          <pc:docMk/>
          <pc:sldMasterMk cId="3588427678" sldId="2147484229"/>
        </pc:sldMasterMkLst>
        <pc:sldLayoutChg chg="add del">
          <pc:chgData name="Richard Cheney" userId="95efbdcd-1e74-4428-a1a0-bf9a8884faa2" providerId="ADAL" clId="{FB44A179-2C67-42F5-8F5B-002743BB1570}" dt="2017-05-10T09:37:51.004" v="435" actId="2696"/>
          <pc:sldLayoutMkLst>
            <pc:docMk/>
            <pc:sldMasterMk cId="3588427678" sldId="2147484229"/>
            <pc:sldLayoutMk cId="766147462" sldId="214748434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2_3" csCatId="accent2" phldr="1"/>
      <dgm:spPr/>
    </dgm:pt>
    <dgm:pt modelId="{E4E9CB49-C2DF-497C-AA56-F10E86443752}">
      <dgm:prSet phldrT="[Text]"/>
      <dgm:spPr/>
      <dgm:t>
        <a:bodyPr/>
        <a:lstStyle/>
        <a:p>
          <a:r>
            <a:rPr lang="en-US" b="1">
              <a:solidFill>
                <a:schemeClr val="bg1">
                  <a:lumMod val="95000"/>
                  <a:lumOff val="5000"/>
                </a:schemeClr>
              </a:solidFill>
            </a:rPr>
            <a:t>Eclipse / Jira</a:t>
          </a:r>
        </a:p>
      </dgm:t>
    </dgm:pt>
    <dgm:pt modelId="{D4AC19C6-103C-44C7-909D-C995B6333D7B}" type="parTrans" cxnId="{54BC1FD4-81C9-4105-ADB3-77D860E1FF9C}">
      <dgm:prSet/>
      <dgm:spPr/>
      <dgm:t>
        <a:bodyPr/>
        <a:lstStyle/>
        <a:p>
          <a:endParaRPr lang="en-US" b="1">
            <a:solidFill>
              <a:schemeClr val="bg1">
                <a:lumMod val="95000"/>
                <a:lumOff val="5000"/>
              </a:schemeClr>
            </a:solidFill>
          </a:endParaRPr>
        </a:p>
      </dgm:t>
    </dgm:pt>
    <dgm:pt modelId="{D73F2F87-EB23-4F19-9B2C-C66ECFDF60BC}" type="sibTrans" cxnId="{54BC1FD4-81C9-4105-ADB3-77D860E1FF9C}">
      <dgm:prSet/>
      <dgm:spPr/>
      <dgm:t>
        <a:bodyPr/>
        <a:lstStyle/>
        <a:p>
          <a:endParaRPr lang="en-US" b="1">
            <a:solidFill>
              <a:schemeClr val="bg1">
                <a:lumMod val="95000"/>
                <a:lumOff val="5000"/>
              </a:schemeClr>
            </a:solidFill>
          </a:endParaRPr>
        </a:p>
      </dgm:t>
    </dgm:pt>
    <dgm:pt modelId="{669637F3-1060-4694-B4ED-C31ACAD1824E}">
      <dgm:prSet phldrT="[Text]"/>
      <dgm:spPr/>
      <dgm:t>
        <a:bodyPr/>
        <a:lstStyle/>
        <a:p>
          <a:r>
            <a:rPr lang="en-US" b="1">
              <a:solidFill>
                <a:schemeClr val="bg1">
                  <a:lumMod val="95000"/>
                  <a:lumOff val="5000"/>
                </a:schemeClr>
              </a:solidFill>
            </a:rPr>
            <a:t>Git / Github</a:t>
          </a:r>
        </a:p>
      </dgm:t>
    </dgm:pt>
    <dgm:pt modelId="{13EAD364-1028-42C1-8B0A-7711838262E2}" type="parTrans" cxnId="{5466C4BE-90E2-4DFD-809B-27F1C5B47688}">
      <dgm:prSet/>
      <dgm:spPr/>
      <dgm:t>
        <a:bodyPr/>
        <a:lstStyle/>
        <a:p>
          <a:endParaRPr lang="en-US" b="1">
            <a:solidFill>
              <a:schemeClr val="bg1">
                <a:lumMod val="95000"/>
                <a:lumOff val="5000"/>
              </a:schemeClr>
            </a:solidFill>
          </a:endParaRPr>
        </a:p>
      </dgm:t>
    </dgm:pt>
    <dgm:pt modelId="{EBE37D02-F985-4D50-9C7C-B002D3556CE0}" type="sibTrans" cxnId="{5466C4BE-90E2-4DFD-809B-27F1C5B47688}">
      <dgm:prSet/>
      <dgm:spPr/>
      <dgm:t>
        <a:bodyPr/>
        <a:lstStyle/>
        <a:p>
          <a:endParaRPr lang="en-US" b="1">
            <a:solidFill>
              <a:schemeClr val="bg1">
                <a:lumMod val="95000"/>
                <a:lumOff val="5000"/>
              </a:schemeClr>
            </a:solidFill>
          </a:endParaRPr>
        </a:p>
      </dgm:t>
    </dgm:pt>
    <dgm:pt modelId="{756DFAA3-7F55-4F9F-87A3-0573C5728913}">
      <dgm:prSet phldrT="[Text]"/>
      <dgm:spPr/>
      <dgm:t>
        <a:bodyPr/>
        <a:lstStyle/>
        <a:p>
          <a:r>
            <a:rPr lang="en-US" b="1">
              <a:solidFill>
                <a:schemeClr val="bg1">
                  <a:lumMod val="95000"/>
                  <a:lumOff val="5000"/>
                </a:schemeClr>
              </a:solidFill>
            </a:rPr>
            <a:t>Jenkins</a:t>
          </a:r>
        </a:p>
      </dgm:t>
    </dgm:pt>
    <dgm:pt modelId="{8ABF804A-1B38-4814-99BE-49215B153881}" type="parTrans" cxnId="{6F87FFD9-1CEC-4C1B-8DD2-C2B65D2371D9}">
      <dgm:prSet/>
      <dgm:spPr/>
      <dgm:t>
        <a:bodyPr/>
        <a:lstStyle/>
        <a:p>
          <a:endParaRPr lang="en-US" b="1">
            <a:solidFill>
              <a:schemeClr val="bg1">
                <a:lumMod val="95000"/>
                <a:lumOff val="5000"/>
              </a:schemeClr>
            </a:solidFill>
          </a:endParaRPr>
        </a:p>
      </dgm:t>
    </dgm:pt>
    <dgm:pt modelId="{9D277C6D-4842-413B-8C8E-F6EDB6950805}" type="sibTrans" cxnId="{6F87FFD9-1CEC-4C1B-8DD2-C2B65D2371D9}">
      <dgm:prSet/>
      <dgm:spPr/>
      <dgm:t>
        <a:bodyPr/>
        <a:lstStyle/>
        <a:p>
          <a:endParaRPr lang="en-US" b="1">
            <a:solidFill>
              <a:schemeClr val="bg1">
                <a:lumMod val="95000"/>
                <a:lumOff val="5000"/>
              </a:schemeClr>
            </a:solidFill>
          </a:endParaRPr>
        </a:p>
      </dgm:t>
    </dgm:pt>
    <dgm:pt modelId="{C7F0E38C-9471-484B-ABE1-376C4884A1D8}">
      <dgm:prSet phldrT="[Text]"/>
      <dgm:spPr/>
      <dgm:t>
        <a:bodyPr/>
        <a:lstStyle/>
        <a:p>
          <a:r>
            <a:rPr lang="en-US" b="1">
              <a:solidFill>
                <a:schemeClr val="bg1">
                  <a:lumMod val="95000"/>
                  <a:lumOff val="5000"/>
                </a:schemeClr>
              </a:solidFill>
            </a:rPr>
            <a:t>Chef / Puppet</a:t>
          </a:r>
        </a:p>
      </dgm:t>
    </dgm:pt>
    <dgm:pt modelId="{D8E2242D-9D0D-4AA0-84C8-3047ACB65408}" type="parTrans" cxnId="{5DEB73BA-30B1-4574-8717-3BBC2965632A}">
      <dgm:prSet/>
      <dgm:spPr/>
      <dgm:t>
        <a:bodyPr/>
        <a:lstStyle/>
        <a:p>
          <a:endParaRPr lang="en-US" b="1">
            <a:solidFill>
              <a:schemeClr val="bg1">
                <a:lumMod val="95000"/>
                <a:lumOff val="5000"/>
              </a:schemeClr>
            </a:solidFill>
          </a:endParaRPr>
        </a:p>
      </dgm:t>
    </dgm:pt>
    <dgm:pt modelId="{E7AD8F9B-57CB-4BD8-B738-F86C978D5F75}" type="sibTrans" cxnId="{5DEB73BA-30B1-4574-8717-3BBC2965632A}">
      <dgm:prSet/>
      <dgm:spPr/>
      <dgm:t>
        <a:bodyPr/>
        <a:lstStyle/>
        <a:p>
          <a:endParaRPr lang="en-US" b="1">
            <a:solidFill>
              <a:schemeClr val="bg1">
                <a:lumMod val="95000"/>
                <a:lumOff val="5000"/>
              </a:schemeClr>
            </a:solidFill>
          </a:endParaRPr>
        </a:p>
      </dgm:t>
    </dgm:pt>
    <dgm:pt modelId="{7C17DA90-3BE6-4D20-9F72-2DB7F4355B81}">
      <dgm:prSet phldrT="[Text]"/>
      <dgm:spPr/>
      <dgm:t>
        <a:bodyPr/>
        <a:lstStyle/>
        <a:p>
          <a:r>
            <a:rPr lang="en-US" b="1">
              <a:solidFill>
                <a:schemeClr val="bg1">
                  <a:lumMod val="95000"/>
                  <a:lumOff val="5000"/>
                </a:schemeClr>
              </a:solidFill>
            </a:rPr>
            <a:t>AWS</a:t>
          </a:r>
        </a:p>
      </dgm:t>
    </dgm:pt>
    <dgm:pt modelId="{2FCD717A-ADFC-446C-8B56-C6B4ADB50CC7}" type="parTrans" cxnId="{ADDD5C80-7F5A-41EB-A0E4-1C999B521E08}">
      <dgm:prSet/>
      <dgm:spPr/>
      <dgm:t>
        <a:bodyPr/>
        <a:lstStyle/>
        <a:p>
          <a:endParaRPr lang="en-US" b="1">
            <a:solidFill>
              <a:schemeClr val="bg1">
                <a:lumMod val="95000"/>
                <a:lumOff val="5000"/>
              </a:schemeClr>
            </a:solidFill>
          </a:endParaRPr>
        </a:p>
      </dgm:t>
    </dgm:pt>
    <dgm:pt modelId="{D622789C-0BF8-4220-8183-1F8C6AE119E0}" type="sibTrans" cxnId="{ADDD5C80-7F5A-41EB-A0E4-1C999B521E08}">
      <dgm:prSet/>
      <dgm:spPr/>
      <dgm:t>
        <a:bodyPr/>
        <a:lstStyle/>
        <a:p>
          <a:endParaRPr lang="en-US" b="1">
            <a:solidFill>
              <a:schemeClr val="bg1">
                <a:lumMod val="95000"/>
                <a:lumOff val="5000"/>
              </a:schemeClr>
            </a:solidFill>
          </a:endParaRPr>
        </a:p>
      </dgm:t>
    </dgm:pt>
    <dgm:pt modelId="{A707B68F-D48B-46BB-A7EE-F4FE987D598A}">
      <dgm:prSet phldrT="[Text]"/>
      <dgm:spPr/>
      <dgm:t>
        <a:bodyPr/>
        <a:lstStyle/>
        <a:p>
          <a:r>
            <a:rPr lang="en-US" b="1">
              <a:solidFill>
                <a:schemeClr val="bg1">
                  <a:lumMod val="95000"/>
                  <a:lumOff val="5000"/>
                </a:schemeClr>
              </a:solidFill>
            </a:rPr>
            <a:t>Linux Java/Node</a:t>
          </a:r>
        </a:p>
      </dgm:t>
    </dgm:pt>
    <dgm:pt modelId="{F1E66BA7-798B-4C04-941E-7347AF82B666}" type="parTrans" cxnId="{DFA61FB1-6C84-4C92-8F90-C86910BF3187}">
      <dgm:prSet/>
      <dgm:spPr/>
      <dgm:t>
        <a:bodyPr/>
        <a:lstStyle/>
        <a:p>
          <a:endParaRPr lang="en-US" b="1">
            <a:solidFill>
              <a:schemeClr val="bg1">
                <a:lumMod val="95000"/>
                <a:lumOff val="5000"/>
              </a:schemeClr>
            </a:solidFill>
          </a:endParaRPr>
        </a:p>
      </dgm:t>
    </dgm:pt>
    <dgm:pt modelId="{5A39B938-2B36-4954-A837-5B36CA6A57E7}" type="sibTrans" cxnId="{DFA61FB1-6C84-4C92-8F90-C86910BF3187}">
      <dgm:prSet/>
      <dgm:spPr/>
      <dgm:t>
        <a:bodyPr/>
        <a:lstStyle/>
        <a:p>
          <a:endParaRPr lang="en-US" b="1">
            <a:solidFill>
              <a:schemeClr val="bg1">
                <a:lumMod val="95000"/>
                <a:lumOff val="5000"/>
              </a:schemeClr>
            </a:solidFill>
          </a:endParaRPr>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135D8788-8C83-45CD-BE78-15E6F0BBEDC3}" type="pres">
      <dgm:prSet presAssocID="{669637F3-1060-4694-B4ED-C31ACAD1824E}" presName="parTxOnly" presStyleLbl="node1" presStyleIdx="1" presStyleCnt="6">
        <dgm:presLayoutVars>
          <dgm:chMax val="0"/>
          <dgm:chPref val="0"/>
          <dgm:bulletEnabled val="1"/>
        </dgm:presLayoutVars>
      </dgm:prSet>
      <dgm:spPr/>
    </dgm:pt>
    <dgm:pt modelId="{71F6F31B-7560-41F8-BCD1-34F03FB57D9E}" type="pres">
      <dgm:prSet presAssocID="{EBE37D02-F985-4D50-9C7C-B002D3556CE0}" presName="parTxOnlySpace" presStyleCnt="0"/>
      <dgm:spPr/>
    </dgm:pt>
    <dgm:pt modelId="{76138B72-4ABC-42DE-B34A-7F2ECDEC7FB8}" type="pres">
      <dgm:prSet presAssocID="{756DFAA3-7F55-4F9F-87A3-0573C5728913}" presName="parTxOnly" presStyleLbl="node1" presStyleIdx="2" presStyleCnt="6">
        <dgm:presLayoutVars>
          <dgm:chMax val="0"/>
          <dgm:chPref val="0"/>
          <dgm:bulletEnabled val="1"/>
        </dgm:presLayoutVars>
      </dgm:prSet>
      <dgm:spPr/>
    </dgm:pt>
    <dgm:pt modelId="{A051D825-3B0C-49EB-AF2D-FEDE1B9174E0}" type="pres">
      <dgm:prSet presAssocID="{9D277C6D-4842-413B-8C8E-F6EDB6950805}" presName="parTxOnlySpace" presStyleCnt="0"/>
      <dgm:spPr/>
    </dgm:pt>
    <dgm:pt modelId="{36323BFE-BCE8-4CE7-9894-CF841DD2C721}" type="pres">
      <dgm:prSet presAssocID="{C7F0E38C-9471-484B-ABE1-376C4884A1D8}" presName="parTxOnly" presStyleLbl="node1" presStyleIdx="3" presStyleCnt="6">
        <dgm:presLayoutVars>
          <dgm:chMax val="0"/>
          <dgm:chPref val="0"/>
          <dgm:bulletEnabled val="1"/>
        </dgm:presLayoutVars>
      </dgm:prSet>
      <dgm:spPr/>
    </dgm:pt>
    <dgm:pt modelId="{8378B4AB-EAAD-4A1A-9D9F-E84D70FE6239}" type="pres">
      <dgm:prSet presAssocID="{E7AD8F9B-57CB-4BD8-B738-F86C978D5F75}" presName="parTxOnlySpace" presStyleCnt="0"/>
      <dgm:spPr/>
    </dgm:pt>
    <dgm:pt modelId="{EA910D9F-AF87-4B57-9ABD-3E90AC52B2AA}" type="pres">
      <dgm:prSet presAssocID="{7C17DA90-3BE6-4D20-9F72-2DB7F4355B81}" presName="parTxOnly" presStyleLbl="node1" presStyleIdx="4" presStyleCnt="6">
        <dgm:presLayoutVars>
          <dgm:chMax val="0"/>
          <dgm:chPref val="0"/>
          <dgm:bulletEnabled val="1"/>
        </dgm:presLayoutVars>
      </dgm:prSet>
      <dgm:spPr/>
    </dgm:pt>
    <dgm:pt modelId="{666D1E3D-91AE-4A82-9209-C5AF77402EC5}" type="pres">
      <dgm:prSet presAssocID="{D622789C-0BF8-4220-8183-1F8C6AE119E0}" presName="parTxOnlySpace" presStyleCnt="0"/>
      <dgm:spPr/>
    </dgm:pt>
    <dgm:pt modelId="{C7E484C5-4628-4E69-A8D7-220642FEFD3D}" type="pres">
      <dgm:prSet presAssocID="{A707B68F-D48B-46BB-A7EE-F4FE987D598A}" presName="parTxOnly" presStyleLbl="node1" presStyleIdx="5" presStyleCnt="6">
        <dgm:presLayoutVars>
          <dgm:chMax val="0"/>
          <dgm:chPref val="0"/>
          <dgm:bulletEnabled val="1"/>
        </dgm:presLayoutVars>
      </dgm:prSet>
      <dgm:spPr/>
    </dgm:pt>
  </dgm:ptLst>
  <dgm:cxnLst>
    <dgm:cxn modelId="{9340A227-1E93-41BF-9125-4599C1F871F6}" type="presOf" srcId="{A707B68F-D48B-46BB-A7EE-F4FE987D598A}" destId="{C7E484C5-4628-4E69-A8D7-220642FEFD3D}" srcOrd="0" destOrd="0" presId="urn:microsoft.com/office/officeart/2005/8/layout/chevron1"/>
    <dgm:cxn modelId="{F909A764-13B5-43F8-BDA5-0A51D2AA4571}" type="presOf" srcId="{C7F0E38C-9471-484B-ABE1-376C4884A1D8}" destId="{36323BFE-BCE8-4CE7-9894-CF841DD2C721}" srcOrd="0" destOrd="0" presId="urn:microsoft.com/office/officeart/2005/8/layout/chevron1"/>
    <dgm:cxn modelId="{A17F886E-510B-4106-A2E1-AE21E539006F}" type="presOf" srcId="{669637F3-1060-4694-B4ED-C31ACAD1824E}" destId="{135D8788-8C83-45CD-BE78-15E6F0BBEDC3}" srcOrd="0" destOrd="0" presId="urn:microsoft.com/office/officeart/2005/8/layout/chevron1"/>
    <dgm:cxn modelId="{ADDD5C80-7F5A-41EB-A0E4-1C999B521E08}" srcId="{932804A8-394E-4F0E-9DEC-8106DF0C55E2}" destId="{7C17DA90-3BE6-4D20-9F72-2DB7F4355B81}" srcOrd="4" destOrd="0" parTransId="{2FCD717A-ADFC-446C-8B56-C6B4ADB50CC7}" sibTransId="{D622789C-0BF8-4220-8183-1F8C6AE119E0}"/>
    <dgm:cxn modelId="{DFA61FB1-6C84-4C92-8F90-C86910BF3187}" srcId="{932804A8-394E-4F0E-9DEC-8106DF0C55E2}" destId="{A707B68F-D48B-46BB-A7EE-F4FE987D598A}" srcOrd="5" destOrd="0" parTransId="{F1E66BA7-798B-4C04-941E-7347AF82B666}" sibTransId="{5A39B938-2B36-4954-A837-5B36CA6A57E7}"/>
    <dgm:cxn modelId="{C74523B7-A1FC-4D57-B687-6FC59E1CA28D}" type="presOf" srcId="{756DFAA3-7F55-4F9F-87A3-0573C5728913}" destId="{76138B72-4ABC-42DE-B34A-7F2ECDEC7FB8}" srcOrd="0" destOrd="0" presId="urn:microsoft.com/office/officeart/2005/8/layout/chevron1"/>
    <dgm:cxn modelId="{5DEB73BA-30B1-4574-8717-3BBC2965632A}" srcId="{932804A8-394E-4F0E-9DEC-8106DF0C55E2}" destId="{C7F0E38C-9471-484B-ABE1-376C4884A1D8}" srcOrd="3" destOrd="0" parTransId="{D8E2242D-9D0D-4AA0-84C8-3047ACB65408}" sibTransId="{E7AD8F9B-57CB-4BD8-B738-F86C978D5F75}"/>
    <dgm:cxn modelId="{5466C4BE-90E2-4DFD-809B-27F1C5B47688}" srcId="{932804A8-394E-4F0E-9DEC-8106DF0C55E2}" destId="{669637F3-1060-4694-B4ED-C31ACAD1824E}" srcOrd="1" destOrd="0" parTransId="{13EAD364-1028-42C1-8B0A-7711838262E2}" sibTransId="{EBE37D02-F985-4D50-9C7C-B002D3556CE0}"/>
    <dgm:cxn modelId="{7FD29FC2-3F29-489B-90FB-15E0B7FA9740}" type="presOf" srcId="{E4E9CB49-C2DF-497C-AA56-F10E86443752}" destId="{B2A14F9A-CFB3-4554-82D9-086AF6252A7F}" srcOrd="0" destOrd="0" presId="urn:microsoft.com/office/officeart/2005/8/layout/chevron1"/>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6F87FFD9-1CEC-4C1B-8DD2-C2B65D2371D9}" srcId="{932804A8-394E-4F0E-9DEC-8106DF0C55E2}" destId="{756DFAA3-7F55-4F9F-87A3-0573C5728913}" srcOrd="2" destOrd="0" parTransId="{8ABF804A-1B38-4814-99BE-49215B153881}" sibTransId="{9D277C6D-4842-413B-8C8E-F6EDB6950805}"/>
    <dgm:cxn modelId="{9823F3DE-E906-4752-9BA0-62CCEB3069DA}" type="presOf" srcId="{7C17DA90-3BE6-4D20-9F72-2DB7F4355B81}" destId="{EA910D9F-AF87-4B57-9ABD-3E90AC52B2AA}" srcOrd="0" destOrd="0" presId="urn:microsoft.com/office/officeart/2005/8/layout/chevron1"/>
    <dgm:cxn modelId="{7E5D5A34-E9AE-4C5B-8F52-64C261A5C82E}" type="presParOf" srcId="{4FDCFFF7-DA5B-4D29-A54E-10BB4A981E2C}" destId="{B2A14F9A-CFB3-4554-82D9-086AF6252A7F}" srcOrd="0" destOrd="0" presId="urn:microsoft.com/office/officeart/2005/8/layout/chevron1"/>
    <dgm:cxn modelId="{65DE15DF-2101-4531-B7AC-70EE4AAD0F49}" type="presParOf" srcId="{4FDCFFF7-DA5B-4D29-A54E-10BB4A981E2C}" destId="{4610CD7D-114B-471E-BD79-3DF535AEAEC1}" srcOrd="1" destOrd="0" presId="urn:microsoft.com/office/officeart/2005/8/layout/chevron1"/>
    <dgm:cxn modelId="{DC1EE687-39A7-42C2-AF18-77A49B43D6C6}" type="presParOf" srcId="{4FDCFFF7-DA5B-4D29-A54E-10BB4A981E2C}" destId="{135D8788-8C83-45CD-BE78-15E6F0BBEDC3}" srcOrd="2" destOrd="0" presId="urn:microsoft.com/office/officeart/2005/8/layout/chevron1"/>
    <dgm:cxn modelId="{C4180315-2538-4EAE-8360-2134FF2AC8BD}" type="presParOf" srcId="{4FDCFFF7-DA5B-4D29-A54E-10BB4A981E2C}" destId="{71F6F31B-7560-41F8-BCD1-34F03FB57D9E}" srcOrd="3" destOrd="0" presId="urn:microsoft.com/office/officeart/2005/8/layout/chevron1"/>
    <dgm:cxn modelId="{B4EADA09-9F69-471B-902E-B41498ADE68E}" type="presParOf" srcId="{4FDCFFF7-DA5B-4D29-A54E-10BB4A981E2C}" destId="{76138B72-4ABC-42DE-B34A-7F2ECDEC7FB8}" srcOrd="4" destOrd="0" presId="urn:microsoft.com/office/officeart/2005/8/layout/chevron1"/>
    <dgm:cxn modelId="{AC918464-969F-4BC9-9D3C-18EF7D113462}" type="presParOf" srcId="{4FDCFFF7-DA5B-4D29-A54E-10BB4A981E2C}" destId="{A051D825-3B0C-49EB-AF2D-FEDE1B9174E0}" srcOrd="5" destOrd="0" presId="urn:microsoft.com/office/officeart/2005/8/layout/chevron1"/>
    <dgm:cxn modelId="{2F4BF624-2EC0-4B55-B76B-3AE1E01033B2}" type="presParOf" srcId="{4FDCFFF7-DA5B-4D29-A54E-10BB4A981E2C}" destId="{36323BFE-BCE8-4CE7-9894-CF841DD2C721}" srcOrd="6" destOrd="0" presId="urn:microsoft.com/office/officeart/2005/8/layout/chevron1"/>
    <dgm:cxn modelId="{98459186-DDBD-4F29-89E7-6D02A77C6368}" type="presParOf" srcId="{4FDCFFF7-DA5B-4D29-A54E-10BB4A981E2C}" destId="{8378B4AB-EAAD-4A1A-9D9F-E84D70FE6239}" srcOrd="7" destOrd="0" presId="urn:microsoft.com/office/officeart/2005/8/layout/chevron1"/>
    <dgm:cxn modelId="{49704B06-5E1D-43EE-A5EB-0BAE75675BD2}" type="presParOf" srcId="{4FDCFFF7-DA5B-4D29-A54E-10BB4A981E2C}" destId="{EA910D9F-AF87-4B57-9ABD-3E90AC52B2AA}" srcOrd="8" destOrd="0" presId="urn:microsoft.com/office/officeart/2005/8/layout/chevron1"/>
    <dgm:cxn modelId="{00A87B90-B2F1-4C14-A5DA-DB8AEAD388CF}" type="presParOf" srcId="{4FDCFFF7-DA5B-4D29-A54E-10BB4A981E2C}" destId="{666D1E3D-91AE-4A82-9209-C5AF77402EC5}" srcOrd="9" destOrd="0" presId="urn:microsoft.com/office/officeart/2005/8/layout/chevron1"/>
    <dgm:cxn modelId="{ED346F0E-3275-444D-876D-F713DDBC667C}" type="presParOf" srcId="{4FDCFFF7-DA5B-4D29-A54E-10BB4A981E2C}" destId="{C7E484C5-4628-4E69-A8D7-220642FEFD3D}"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3C7A842B-2DE2-4C7D-ADF8-C8387D586633}">
      <dgm:prSet phldrT="[Text]"/>
      <dgm:spPr/>
      <dgm:t>
        <a:bodyPr/>
        <a:lstStyle/>
        <a:p>
          <a:r>
            <a:rPr lang="en-US"/>
            <a:t>   Agile Tools</a:t>
          </a:r>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Kanban boards</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Dashboard</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Source Control</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Git</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err="1"/>
            <a:t>Github</a:t>
          </a:r>
          <a:endParaRPr lang="en-US"/>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AB67B05C-B0C0-40C5-AC47-75CCBA6F8477}">
      <dgm:prSet phldrT="[Text]"/>
      <dgm:spPr/>
      <dgm:t>
        <a:bodyPr/>
        <a:lstStyle/>
        <a:p>
          <a:r>
            <a:rPr lang="en-US"/>
            <a:t>Test</a:t>
          </a:r>
        </a:p>
      </dgm:t>
    </dgm:pt>
    <dgm:pt modelId="{0FFC2B03-6731-4700-B3E7-16ADFAD5DCD7}" type="parTrans" cxnId="{B41431AD-C1CF-41C4-B58A-2191179AACB3}">
      <dgm:prSet/>
      <dgm:spPr/>
      <dgm:t>
        <a:bodyPr/>
        <a:lstStyle/>
        <a:p>
          <a:endParaRPr lang="en-US"/>
        </a:p>
      </dgm:t>
    </dgm:pt>
    <dgm:pt modelId="{1F1B2A0F-F069-4830-BBD8-2CBC9AE92B07}" type="sibTrans" cxnId="{B41431AD-C1CF-41C4-B58A-2191179AACB3}">
      <dgm:prSet/>
      <dgm:spPr/>
      <dgm:t>
        <a:bodyPr/>
        <a:lstStyle/>
        <a:p>
          <a:endParaRPr lang="en-US"/>
        </a:p>
      </dgm:t>
    </dgm:pt>
    <dgm:pt modelId="{267249D8-1ABD-444C-829E-C2423F543BA1}">
      <dgm:prSet phldrT="[Text]"/>
      <dgm:spPr/>
      <dgm:t>
        <a:bodyPr/>
        <a:lstStyle/>
        <a:p>
          <a:r>
            <a:rPr lang="en-US"/>
            <a:t>Backlogs</a:t>
          </a:r>
        </a:p>
      </dgm:t>
    </dgm:pt>
    <dgm:pt modelId="{6641C632-822F-4324-A853-32453DEACE92}" type="parTrans" cxnId="{3A0EE279-1BD2-41A1-856D-3DBC200E8565}">
      <dgm:prSet/>
      <dgm:spPr/>
      <dgm:t>
        <a:bodyPr/>
        <a:lstStyle/>
        <a:p>
          <a:endParaRPr lang="en-US"/>
        </a:p>
      </dgm:t>
    </dgm:pt>
    <dgm:pt modelId="{F505BDB4-6CA1-4A39-9D85-92835CD0A13C}" type="sibTrans" cxnId="{3A0EE279-1BD2-41A1-856D-3DBC200E8565}">
      <dgm:prSet/>
      <dgm:spPr/>
      <dgm:t>
        <a:bodyPr/>
        <a:lstStyle/>
        <a:p>
          <a:endParaRPr lang="en-US"/>
        </a:p>
      </dgm:t>
    </dgm:pt>
    <dgm:pt modelId="{AB3696EE-0815-44E3-9D9E-DDB3F4BFE155}">
      <dgm:prSet phldrT="[Text]"/>
      <dgm:spPr/>
      <dgm:t>
        <a:bodyPr/>
        <a:lstStyle/>
        <a:p>
          <a:r>
            <a:rPr lang="en-US"/>
            <a:t>TFVC</a:t>
          </a:r>
        </a:p>
      </dgm:t>
    </dgm:pt>
    <dgm:pt modelId="{AFF519C1-7A0F-47A4-AAD4-2896EF239675}" type="parTrans" cxnId="{048D014E-8B84-4030-906D-6361BB8A064A}">
      <dgm:prSet/>
      <dgm:spPr/>
      <dgm:t>
        <a:bodyPr/>
        <a:lstStyle/>
        <a:p>
          <a:endParaRPr lang="en-US"/>
        </a:p>
      </dgm:t>
    </dgm:pt>
    <dgm:pt modelId="{D4F1CD77-7501-4E76-8EC9-A4FE23FA1723}" type="sibTrans" cxnId="{048D014E-8B84-4030-906D-6361BB8A064A}">
      <dgm:prSet/>
      <dgm:spPr/>
      <dgm:t>
        <a:bodyPr/>
        <a:lstStyle/>
        <a:p>
          <a:endParaRPr lang="en-US"/>
        </a:p>
      </dgm:t>
    </dgm:pt>
    <dgm:pt modelId="{1A46E86B-8C73-4200-A2FF-0879FAD9770F}">
      <dgm:prSet phldrT="[Text]"/>
      <dgm:spPr/>
      <dgm:t>
        <a:bodyPr/>
        <a:lstStyle/>
        <a:p>
          <a:r>
            <a:rPr lang="en-US"/>
            <a:t>Load testing</a:t>
          </a:r>
        </a:p>
      </dgm:t>
    </dgm:pt>
    <dgm:pt modelId="{35906CCF-0C17-4EA7-98C0-5DEC7BE29340}" type="parTrans" cxnId="{A8747F1E-5ED6-436D-8CB1-3EC1EFDDEF05}">
      <dgm:prSet/>
      <dgm:spPr/>
      <dgm:t>
        <a:bodyPr/>
        <a:lstStyle/>
        <a:p>
          <a:endParaRPr lang="en-US"/>
        </a:p>
      </dgm:t>
    </dgm:pt>
    <dgm:pt modelId="{5D9B81D3-1ED2-4355-B152-72012CDA2E5B}" type="sibTrans" cxnId="{A8747F1E-5ED6-436D-8CB1-3EC1EFDDEF05}">
      <dgm:prSet/>
      <dgm:spPr/>
      <dgm:t>
        <a:bodyPr/>
        <a:lstStyle/>
        <a:p>
          <a:endParaRPr lang="en-US"/>
        </a:p>
      </dgm:t>
    </dgm:pt>
    <dgm:pt modelId="{25423688-A25B-45E3-B8DA-3CF794DAA489}">
      <dgm:prSet phldrT="[Text]"/>
      <dgm:spPr/>
      <dgm:t>
        <a:bodyPr/>
        <a:lstStyle/>
        <a:p>
          <a:r>
            <a:rPr lang="en-US"/>
            <a:t>Continuous testing</a:t>
          </a:r>
        </a:p>
      </dgm:t>
    </dgm:pt>
    <dgm:pt modelId="{43836C0F-4174-480E-BA77-1580BCF67099}" type="parTrans" cxnId="{E61D5B1C-FACB-4D61-BB14-6CEB15A7E4F7}">
      <dgm:prSet/>
      <dgm:spPr/>
      <dgm:t>
        <a:bodyPr/>
        <a:lstStyle/>
        <a:p>
          <a:endParaRPr lang="en-US"/>
        </a:p>
      </dgm:t>
    </dgm:pt>
    <dgm:pt modelId="{383CBF79-5A6D-4B1F-99B7-84FF65A7A785}" type="sibTrans" cxnId="{E61D5B1C-FACB-4D61-BB14-6CEB15A7E4F7}">
      <dgm:prSet/>
      <dgm:spPr/>
      <dgm:t>
        <a:bodyPr/>
        <a:lstStyle/>
        <a:p>
          <a:endParaRPr lang="en-US"/>
        </a:p>
      </dgm:t>
    </dgm:pt>
    <dgm:pt modelId="{4A486EBE-7B4E-495B-969A-D15C84A83D1B}">
      <dgm:prSet phldrT="[Text]"/>
      <dgm:spPr/>
      <dgm:t>
        <a:bodyPr/>
        <a:lstStyle/>
        <a:p>
          <a:r>
            <a:rPr lang="en-US"/>
            <a:t>Manual test plans</a:t>
          </a:r>
        </a:p>
      </dgm:t>
    </dgm:pt>
    <dgm:pt modelId="{AC116CD1-32C1-4E0C-A5F2-6605A5550DF9}" type="parTrans" cxnId="{30D33BAB-2DAC-4858-A413-B983CA51BCFA}">
      <dgm:prSet/>
      <dgm:spPr/>
      <dgm:t>
        <a:bodyPr/>
        <a:lstStyle/>
        <a:p>
          <a:endParaRPr lang="en-US"/>
        </a:p>
      </dgm:t>
    </dgm:pt>
    <dgm:pt modelId="{4739DFE2-380E-4881-A84B-D71F63D66645}" type="sibTrans" cxnId="{30D33BAB-2DAC-4858-A413-B983CA51BCFA}">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1"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1" presStyleCnt="3">
        <dgm:presLayoutVars>
          <dgm:bulletEnabled val="1"/>
        </dgm:presLayoutVars>
      </dgm:prSet>
      <dgm:spPr/>
    </dgm:pt>
    <dgm:pt modelId="{85114204-B670-4E93-9FCC-60A21BFBC7E2}" type="pres">
      <dgm:prSet presAssocID="{8E9CB733-247C-42E3-844F-39713FB928AA}" presName="space" presStyleCnt="0"/>
      <dgm:spPr/>
    </dgm:pt>
    <dgm:pt modelId="{567B6A1E-8D8E-4861-85FB-16B5D9E90B31}" type="pres">
      <dgm:prSet presAssocID="{AB67B05C-B0C0-40C5-AC47-75CCBA6F8477}" presName="composite" presStyleCnt="0"/>
      <dgm:spPr/>
    </dgm:pt>
    <dgm:pt modelId="{E0BB3C78-FDAA-4658-807F-CA3B842D013A}" type="pres">
      <dgm:prSet presAssocID="{AB67B05C-B0C0-40C5-AC47-75CCBA6F8477}" presName="parTx" presStyleLbl="alignNode1" presStyleIdx="2" presStyleCnt="3">
        <dgm:presLayoutVars>
          <dgm:chMax val="0"/>
          <dgm:chPref val="0"/>
          <dgm:bulletEnabled val="1"/>
        </dgm:presLayoutVars>
      </dgm:prSet>
      <dgm:spPr/>
    </dgm:pt>
    <dgm:pt modelId="{3E649BBE-5438-4860-AA42-0BE953632007}" type="pres">
      <dgm:prSet presAssocID="{AB67B05C-B0C0-40C5-AC47-75CCBA6F8477}" presName="desTx" presStyleLbl="alignAccFollowNode1" presStyleIdx="2" presStyleCnt="3">
        <dgm:presLayoutVars>
          <dgm:bulletEnabled val="1"/>
        </dgm:presLayoutVars>
      </dgm:prSet>
      <dgm:spPr/>
    </dgm:pt>
  </dgm:ptLst>
  <dgm:cxnLst>
    <dgm:cxn modelId="{6741D20A-15F8-4EB5-9A3E-D6F5F20A3640}" type="presOf" srcId="{1A46E86B-8C73-4200-A2FF-0879FAD9770F}" destId="{3E649BBE-5438-4860-AA42-0BE953632007}" srcOrd="0" destOrd="0"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E61D5B1C-FACB-4D61-BB14-6CEB15A7E4F7}" srcId="{AB67B05C-B0C0-40C5-AC47-75CCBA6F8477}" destId="{25423688-A25B-45E3-B8DA-3CF794DAA489}" srcOrd="1" destOrd="0" parTransId="{43836C0F-4174-480E-BA77-1580BCF67099}" sibTransId="{383CBF79-5A6D-4B1F-99B7-84FF65A7A785}"/>
    <dgm:cxn modelId="{A8747F1E-5ED6-436D-8CB1-3EC1EFDDEF05}" srcId="{AB67B05C-B0C0-40C5-AC47-75CCBA6F8477}" destId="{1A46E86B-8C73-4200-A2FF-0879FAD9770F}" srcOrd="0" destOrd="0" parTransId="{35906CCF-0C17-4EA7-98C0-5DEC7BE29340}" sibTransId="{5D9B81D3-1ED2-4355-B152-72012CDA2E5B}"/>
    <dgm:cxn modelId="{1330D91F-7213-4507-9ED2-9043C5B70E3F}" srcId="{2FA77CEA-0CA1-441F-9A3F-50EF0862F00A}" destId="{37D45AD9-99AB-41A9-9485-14C2CE76EE6E}" srcOrd="0" destOrd="0" parTransId="{C988283A-159A-4D68-A069-8E6C78607CCC}" sibTransId="{E74627E5-F12C-4C9E-854F-A5A1CFE95816}"/>
    <dgm:cxn modelId="{D9A49C23-DD79-4D26-AF04-2CC1FF79F5D5}" srcId="{915A6AE7-4F2B-4C1A-A770-74C66BA28BFA}" destId="{2FA77CEA-0CA1-441F-9A3F-50EF0862F00A}" srcOrd="1" destOrd="0" parTransId="{66069DE0-ACF6-417C-9F4D-D03ABCCB86B6}" sibTransId="{8E9CB733-247C-42E3-844F-39713FB928AA}"/>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3C7A842B-2DE2-4C7D-ADF8-C8387D586633}" destId="{A83299B4-8DA8-49BA-85F6-41EE2C9C2F68}" srcOrd="2" destOrd="0" parTransId="{9C585B0A-0614-4444-9FD8-EADD226898BC}" sibTransId="{01815C69-5EF7-4108-8DC5-6DF91184C6E3}"/>
    <dgm:cxn modelId="{4E6EBE61-E13E-4D4C-87CC-41B4103E741F}" type="presOf" srcId="{4A486EBE-7B4E-495B-969A-D15C84A83D1B}" destId="{3E649BBE-5438-4860-AA42-0BE953632007}" srcOrd="0" destOrd="2" presId="urn:microsoft.com/office/officeart/2005/8/layout/hList1"/>
    <dgm:cxn modelId="{361CB042-BD3A-4646-97B7-3DCE8F6F76D8}" type="presOf" srcId="{37D45AD9-99AB-41A9-9485-14C2CE76EE6E}" destId="{26561F3C-0483-4170-A4DD-98DC09E93992}" srcOrd="0" destOrd="0" presId="urn:microsoft.com/office/officeart/2005/8/layout/hList1"/>
    <dgm:cxn modelId="{BAFE8364-2BA3-47D0-9B7F-486598DB8A6C}" type="presOf" srcId="{267249D8-1ABD-444C-829E-C2423F543BA1}" destId="{599B9EDF-2BFD-4BEF-B552-CB5FD5EC597E}" srcOrd="0" destOrd="1" presId="urn:microsoft.com/office/officeart/2005/8/layout/hList1"/>
    <dgm:cxn modelId="{6A14E866-5055-41D8-A16D-26242C552CF7}" type="presOf" srcId="{25423688-A25B-45E3-B8DA-3CF794DAA489}" destId="{3E649BBE-5438-4860-AA42-0BE953632007}" srcOrd="0" destOrd="1" presId="urn:microsoft.com/office/officeart/2005/8/layout/hList1"/>
    <dgm:cxn modelId="{048D014E-8B84-4030-906D-6361BB8A064A}" srcId="{2FA77CEA-0CA1-441F-9A3F-50EF0862F00A}" destId="{AB3696EE-0815-44E3-9D9E-DDB3F4BFE155}" srcOrd="1" destOrd="0" parTransId="{AFF519C1-7A0F-47A4-AAD4-2896EF239675}" sibTransId="{D4F1CD77-7501-4E76-8EC9-A4FE23FA1723}"/>
    <dgm:cxn modelId="{3A0EE279-1BD2-41A1-856D-3DBC200E8565}" srcId="{3C7A842B-2DE2-4C7D-ADF8-C8387D586633}" destId="{267249D8-1ABD-444C-829E-C2423F543BA1}" srcOrd="1" destOrd="0" parTransId="{6641C632-822F-4324-A853-32453DEACE92}" sibTransId="{F505BDB4-6CA1-4A39-9D85-92835CD0A13C}"/>
    <dgm:cxn modelId="{43B3237C-EF83-4F2C-98F3-92D6088CBBB1}" type="presOf" srcId="{10D039FD-E779-4EC4-9CF1-48ED89074231}" destId="{26561F3C-0483-4170-A4DD-98DC09E93992}" srcOrd="0" destOrd="2" presId="urn:microsoft.com/office/officeart/2005/8/layout/hList1"/>
    <dgm:cxn modelId="{E85885AA-4647-4510-9071-3696B454E1E9}" type="presOf" srcId="{AB3696EE-0815-44E3-9D9E-DDB3F4BFE155}" destId="{26561F3C-0483-4170-A4DD-98DC09E93992}" srcOrd="0" destOrd="1" presId="urn:microsoft.com/office/officeart/2005/8/layout/hList1"/>
    <dgm:cxn modelId="{30D33BAB-2DAC-4858-A413-B983CA51BCFA}" srcId="{AB67B05C-B0C0-40C5-AC47-75CCBA6F8477}" destId="{4A486EBE-7B4E-495B-969A-D15C84A83D1B}" srcOrd="2" destOrd="0" parTransId="{AC116CD1-32C1-4E0C-A5F2-6605A5550DF9}" sibTransId="{4739DFE2-380E-4881-A84B-D71F63D66645}"/>
    <dgm:cxn modelId="{B41431AD-C1CF-41C4-B58A-2191179AACB3}" srcId="{915A6AE7-4F2B-4C1A-A770-74C66BA28BFA}" destId="{AB67B05C-B0C0-40C5-AC47-75CCBA6F8477}" srcOrd="2" destOrd="0" parTransId="{0FFC2B03-6731-4700-B3E7-16ADFAD5DCD7}" sibTransId="{1F1B2A0F-F069-4830-BBD8-2CBC9AE92B07}"/>
    <dgm:cxn modelId="{2273FBBF-21D9-47DF-8037-51C23D19989A}" type="presOf" srcId="{84C9995C-DBA5-4326-9867-2F398FF5375C}" destId="{599B9EDF-2BFD-4BEF-B552-CB5FD5EC597E}" srcOrd="0" destOrd="0" presId="urn:microsoft.com/office/officeart/2005/8/layout/hList1"/>
    <dgm:cxn modelId="{43216AC5-A0FE-46DF-A6C2-1ECD6AB49626}" type="presOf" srcId="{AB67B05C-B0C0-40C5-AC47-75CCBA6F8477}" destId="{E0BB3C78-FDAA-4658-807F-CA3B842D013A}" srcOrd="0" destOrd="0" presId="urn:microsoft.com/office/officeart/2005/8/layout/hList1"/>
    <dgm:cxn modelId="{B6E127DE-4F45-4706-9788-0B3B7F0714AD}" srcId="{3C7A842B-2DE2-4C7D-ADF8-C8387D586633}"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6A220AEA-2692-4460-81EF-DECF39695D87}" type="presOf" srcId="{A83299B4-8DA8-49BA-85F6-41EE2C9C2F68}" destId="{599B9EDF-2BFD-4BEF-B552-CB5FD5EC597E}" srcOrd="0" destOrd="2"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F0CFB166-DAA3-43EA-BDB8-8365902B78CD}" type="presParOf" srcId="{90406130-FDB6-49D4-BABF-F7C757A0E755}" destId="{57BA0125-AC7E-4638-99E1-A06ADB513485}" srcOrd="2"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 modelId="{9F203AE8-5753-4954-AD77-E2C2DC43F477}" type="presParOf" srcId="{90406130-FDB6-49D4-BABF-F7C757A0E755}" destId="{85114204-B670-4E93-9FCC-60A21BFBC7E2}" srcOrd="3" destOrd="0" presId="urn:microsoft.com/office/officeart/2005/8/layout/hList1"/>
    <dgm:cxn modelId="{A7F94B7A-328A-44EA-B019-D12DECFA7B81}" type="presParOf" srcId="{90406130-FDB6-49D4-BABF-F7C757A0E755}" destId="{567B6A1E-8D8E-4861-85FB-16B5D9E90B31}" srcOrd="4" destOrd="0" presId="urn:microsoft.com/office/officeart/2005/8/layout/hList1"/>
    <dgm:cxn modelId="{3DFE6AB0-6B9D-4EBB-841B-49980E625DBB}" type="presParOf" srcId="{567B6A1E-8D8E-4861-85FB-16B5D9E90B31}" destId="{E0BB3C78-FDAA-4658-807F-CA3B842D013A}" srcOrd="0" destOrd="0" presId="urn:microsoft.com/office/officeart/2005/8/layout/hList1"/>
    <dgm:cxn modelId="{12353AB3-C3F8-4B54-8748-52D6E8FB3D23}" type="presParOf" srcId="{567B6A1E-8D8E-4861-85FB-16B5D9E90B31}" destId="{3E649BBE-5438-4860-AA42-0BE9536320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3C7A842B-2DE2-4C7D-ADF8-C8387D586633}">
      <dgm:prSet phldrT="[Text]"/>
      <dgm:spPr/>
      <dgm:t>
        <a:bodyPr/>
        <a:lstStyle/>
        <a:p>
          <a:r>
            <a:rPr lang="en-US"/>
            <a:t>     Package </a:t>
          </a:r>
          <a:r>
            <a:rPr lang="en-US" err="1"/>
            <a:t>Mgmt</a:t>
          </a:r>
          <a:endParaRPr lang="en-US"/>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Continuous integration </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Flexible pipelines</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Release</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Automated deployments</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a:t>Extensions</a:t>
          </a:r>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C651B938-E636-4B43-BBD6-F3837F8ADB82}">
      <dgm:prSet phldrT="[Text]"/>
      <dgm:spPr/>
      <dgm:t>
        <a:bodyPr/>
        <a:lstStyle/>
        <a:p>
          <a:r>
            <a:rPr lang="en-US"/>
            <a:t>   Build &amp; CI</a:t>
          </a:r>
        </a:p>
      </dgm:t>
    </dgm:pt>
    <dgm:pt modelId="{664D0001-9D21-4513-9F33-A6270E0881E5}" type="parTrans" cxnId="{38AA8F0F-7A13-4711-9A55-9C072A7EB01B}">
      <dgm:prSet/>
      <dgm:spPr/>
      <dgm:t>
        <a:bodyPr/>
        <a:lstStyle/>
        <a:p>
          <a:endParaRPr lang="en-US"/>
        </a:p>
      </dgm:t>
    </dgm:pt>
    <dgm:pt modelId="{44202A68-9B2E-4784-814A-B001CF51D2FC}" type="sibTrans" cxnId="{38AA8F0F-7A13-4711-9A55-9C072A7EB01B}">
      <dgm:prSet/>
      <dgm:spPr/>
      <dgm:t>
        <a:bodyPr/>
        <a:lstStyle/>
        <a:p>
          <a:endParaRPr lang="en-US"/>
        </a:p>
      </dgm:t>
    </dgm:pt>
    <dgm:pt modelId="{02DC916A-54F5-4CFF-B304-452C13360A94}">
      <dgm:prSet phldrT="[Text]"/>
      <dgm:spPr/>
      <dgm:t>
        <a:bodyPr/>
        <a:lstStyle/>
        <a:p>
          <a:r>
            <a:rPr lang="en-US"/>
            <a:t>Cloud hosted</a:t>
          </a:r>
        </a:p>
      </dgm:t>
    </dgm:pt>
    <dgm:pt modelId="{E4A69DB6-CF49-4691-A213-D1D92D42BC66}" type="parTrans" cxnId="{705E1BDD-3912-433B-B40E-098A2E187265}">
      <dgm:prSet/>
      <dgm:spPr/>
      <dgm:t>
        <a:bodyPr/>
        <a:lstStyle/>
        <a:p>
          <a:endParaRPr lang="en-US"/>
        </a:p>
      </dgm:t>
    </dgm:pt>
    <dgm:pt modelId="{0F1C06A0-3E2B-4BF2-9B79-C222E552ECD2}" type="sibTrans" cxnId="{705E1BDD-3912-433B-B40E-098A2E187265}">
      <dgm:prSet/>
      <dgm:spPr/>
      <dgm:t>
        <a:bodyPr/>
        <a:lstStyle/>
        <a:p>
          <a:endParaRPr lang="en-US"/>
        </a:p>
      </dgm:t>
    </dgm:pt>
    <dgm:pt modelId="{E9819B75-18B6-43AF-878B-CBFD21F954E8}">
      <dgm:prSet phldrT="[Text]"/>
      <dgm:spPr/>
      <dgm:t>
        <a:bodyPr/>
        <a:lstStyle/>
        <a:p>
          <a:r>
            <a:rPr lang="en-US" err="1"/>
            <a:t>NuGet</a:t>
          </a:r>
          <a:endParaRPr lang="en-US"/>
        </a:p>
      </dgm:t>
    </dgm:pt>
    <dgm:pt modelId="{45AF5F75-D8EC-414E-8E47-720CE49AF033}" type="parTrans" cxnId="{B0561FD4-5C18-433A-87B3-9BC911100A1D}">
      <dgm:prSet/>
      <dgm:spPr/>
      <dgm:t>
        <a:bodyPr/>
        <a:lstStyle/>
        <a:p>
          <a:endParaRPr lang="en-US"/>
        </a:p>
      </dgm:t>
    </dgm:pt>
    <dgm:pt modelId="{69DA0283-9EEE-4979-ADF6-9B971EAE0F03}" type="sibTrans" cxnId="{B0561FD4-5C18-433A-87B3-9BC911100A1D}">
      <dgm:prSet/>
      <dgm:spPr/>
      <dgm:t>
        <a:bodyPr/>
        <a:lstStyle/>
        <a:p>
          <a:endParaRPr lang="en-US"/>
        </a:p>
      </dgm:t>
    </dgm:pt>
    <dgm:pt modelId="{1F5BE414-C459-44F6-B9FF-52DEE5736A28}">
      <dgm:prSet phldrT="[Text]"/>
      <dgm:spPr/>
      <dgm:t>
        <a:bodyPr/>
        <a:lstStyle/>
        <a:p>
          <a:r>
            <a:rPr lang="en-US"/>
            <a:t>NPM</a:t>
          </a:r>
        </a:p>
      </dgm:t>
    </dgm:pt>
    <dgm:pt modelId="{87E7C702-F585-425F-AAF0-90A6A6D325D2}" type="parTrans" cxnId="{8C0B689C-A699-47A5-98BD-B1FAA648FBC6}">
      <dgm:prSet/>
      <dgm:spPr/>
      <dgm:t>
        <a:bodyPr/>
        <a:lstStyle/>
        <a:p>
          <a:endParaRPr lang="en-US"/>
        </a:p>
      </dgm:t>
    </dgm:pt>
    <dgm:pt modelId="{27257204-BB0E-4966-BA67-7379A16EC70B}" type="sibTrans" cxnId="{8C0B689C-A699-47A5-98BD-B1FAA648FBC6}">
      <dgm:prSet/>
      <dgm:spPr/>
      <dgm:t>
        <a:bodyPr/>
        <a:lstStyle/>
        <a:p>
          <a:endParaRPr lang="en-US"/>
        </a:p>
      </dgm:t>
    </dgm:pt>
    <dgm:pt modelId="{C0723C37-2587-4F22-AA76-B85A0612A9A8}">
      <dgm:prSet phldrT="[Text]"/>
      <dgm:spPr/>
      <dgm:t>
        <a:bodyPr/>
        <a:lstStyle/>
        <a:p>
          <a:r>
            <a:rPr lang="en-US"/>
            <a:t>Any language</a:t>
          </a:r>
        </a:p>
      </dgm:t>
    </dgm:pt>
    <dgm:pt modelId="{79FB0501-7B10-4B61-9CA1-1AA84AFACE5F}" type="parTrans" cxnId="{5ED01226-E59F-43EF-9FC3-508F9AABD16C}">
      <dgm:prSet/>
      <dgm:spPr/>
      <dgm:t>
        <a:bodyPr/>
        <a:lstStyle/>
        <a:p>
          <a:endParaRPr lang="en-US"/>
        </a:p>
      </dgm:t>
    </dgm:pt>
    <dgm:pt modelId="{B0CBF768-B62C-4DE8-8D03-6ED202DC0637}" type="sibTrans" cxnId="{5ED01226-E59F-43EF-9FC3-508F9AABD16C}">
      <dgm:prSet/>
      <dgm:spPr/>
      <dgm:t>
        <a:bodyPr/>
        <a:lstStyle/>
        <a:p>
          <a:endParaRPr lang="en-US"/>
        </a:p>
      </dgm:t>
    </dgm:pt>
    <dgm:pt modelId="{59AEAE44-4CB5-4EF8-A064-C3C49F58D4E7}">
      <dgm:prSet phldrT="[Text]"/>
      <dgm:spPr/>
      <dgm:t>
        <a:bodyPr/>
        <a:lstStyle/>
        <a:p>
          <a:r>
            <a:rPr lang="en-US"/>
            <a:t>Traceability</a:t>
          </a:r>
        </a:p>
      </dgm:t>
    </dgm:pt>
    <dgm:pt modelId="{234617A1-914A-4353-9EEB-4DB7B676CA54}" type="parTrans" cxnId="{49888523-E6A1-4814-BF86-9912FCB4E78D}">
      <dgm:prSet/>
      <dgm:spPr/>
      <dgm:t>
        <a:bodyPr/>
        <a:lstStyle/>
        <a:p>
          <a:endParaRPr lang="en-US"/>
        </a:p>
      </dgm:t>
    </dgm:pt>
    <dgm:pt modelId="{DA385E78-C914-429B-99EF-37F3301887AE}" type="sibTrans" cxnId="{49888523-E6A1-4814-BF86-9912FCB4E78D}">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2F77297F-DB7D-4467-BE52-DFC8CE4A1C26}" type="pres">
      <dgm:prSet presAssocID="{C651B938-E636-4B43-BBD6-F3837F8ADB82}" presName="composite" presStyleCnt="0"/>
      <dgm:spPr/>
    </dgm:pt>
    <dgm:pt modelId="{ADEA36E0-64E6-4BEE-AD42-DAB37DC21EDD}" type="pres">
      <dgm:prSet presAssocID="{C651B938-E636-4B43-BBD6-F3837F8ADB82}" presName="parTx" presStyleLbl="alignNode1" presStyleIdx="1" presStyleCnt="3">
        <dgm:presLayoutVars>
          <dgm:chMax val="0"/>
          <dgm:chPref val="0"/>
          <dgm:bulletEnabled val="1"/>
        </dgm:presLayoutVars>
      </dgm:prSet>
      <dgm:spPr/>
    </dgm:pt>
    <dgm:pt modelId="{F0F7EA4B-645E-4581-AD97-769433FA6554}" type="pres">
      <dgm:prSet presAssocID="{C651B938-E636-4B43-BBD6-F3837F8ADB82}" presName="desTx" presStyleLbl="alignAccFollowNode1" presStyleIdx="1" presStyleCnt="3">
        <dgm:presLayoutVars>
          <dgm:bulletEnabled val="1"/>
        </dgm:presLayoutVars>
      </dgm:prSet>
      <dgm:spPr/>
    </dgm:pt>
    <dgm:pt modelId="{67B853E0-A8C2-47B9-AEA8-172A7AC37267}" type="pres">
      <dgm:prSet presAssocID="{44202A68-9B2E-4784-814A-B001CF51D2FC}"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2"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2" presStyleCnt="3">
        <dgm:presLayoutVars>
          <dgm:bulletEnabled val="1"/>
        </dgm:presLayoutVars>
      </dgm:prSet>
      <dgm:spPr/>
    </dgm:pt>
  </dgm:ptLst>
  <dgm:cxnLst>
    <dgm:cxn modelId="{5EA0AF04-45B0-46BD-BAB1-9471766DCB19}" type="presOf" srcId="{E9819B75-18B6-43AF-878B-CBFD21F954E8}" destId="{599B9EDF-2BFD-4BEF-B552-CB5FD5EC597E}" srcOrd="0" destOrd="1"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38AA8F0F-7A13-4711-9A55-9C072A7EB01B}" srcId="{915A6AE7-4F2B-4C1A-A770-74C66BA28BFA}" destId="{C651B938-E636-4B43-BBD6-F3837F8ADB82}" srcOrd="1" destOrd="0" parTransId="{664D0001-9D21-4513-9F33-A6270E0881E5}" sibTransId="{44202A68-9B2E-4784-814A-B001CF51D2FC}"/>
    <dgm:cxn modelId="{1330D91F-7213-4507-9ED2-9043C5B70E3F}" srcId="{2FA77CEA-0CA1-441F-9A3F-50EF0862F00A}" destId="{37D45AD9-99AB-41A9-9485-14C2CE76EE6E}" srcOrd="0" destOrd="0" parTransId="{C988283A-159A-4D68-A069-8E6C78607CCC}" sibTransId="{E74627E5-F12C-4C9E-854F-A5A1CFE95816}"/>
    <dgm:cxn modelId="{49888523-E6A1-4814-BF86-9912FCB4E78D}" srcId="{2FA77CEA-0CA1-441F-9A3F-50EF0862F00A}" destId="{59AEAE44-4CB5-4EF8-A064-C3C49F58D4E7}" srcOrd="1" destOrd="0" parTransId="{234617A1-914A-4353-9EEB-4DB7B676CA54}" sibTransId="{DA385E78-C914-429B-99EF-37F3301887AE}"/>
    <dgm:cxn modelId="{D9A49C23-DD79-4D26-AF04-2CC1FF79F5D5}" srcId="{915A6AE7-4F2B-4C1A-A770-74C66BA28BFA}" destId="{2FA77CEA-0CA1-441F-9A3F-50EF0862F00A}" srcOrd="2" destOrd="0" parTransId="{66069DE0-ACF6-417C-9F4D-D03ABCCB86B6}" sibTransId="{8E9CB733-247C-42E3-844F-39713FB928AA}"/>
    <dgm:cxn modelId="{5ED01226-E59F-43EF-9FC3-508F9AABD16C}" srcId="{C651B938-E636-4B43-BBD6-F3837F8ADB82}" destId="{C0723C37-2587-4F22-AA76-B85A0612A9A8}" srcOrd="2" destOrd="0" parTransId="{79FB0501-7B10-4B61-9CA1-1AA84AFACE5F}" sibTransId="{B0CBF768-B62C-4DE8-8D03-6ED202DC0637}"/>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C651B938-E636-4B43-BBD6-F3837F8ADB82}" destId="{A83299B4-8DA8-49BA-85F6-41EE2C9C2F68}" srcOrd="1" destOrd="0" parTransId="{9C585B0A-0614-4444-9FD8-EADD226898BC}" sibTransId="{01815C69-5EF7-4108-8DC5-6DF91184C6E3}"/>
    <dgm:cxn modelId="{361CB042-BD3A-4646-97B7-3DCE8F6F76D8}" type="presOf" srcId="{37D45AD9-99AB-41A9-9485-14C2CE76EE6E}" destId="{26561F3C-0483-4170-A4DD-98DC09E93992}" srcOrd="0" destOrd="0" presId="urn:microsoft.com/office/officeart/2005/8/layout/hList1"/>
    <dgm:cxn modelId="{83B98F43-D378-44A6-9817-E04B3F7731EC}" type="presOf" srcId="{02DC916A-54F5-4CFF-B304-452C13360A94}" destId="{599B9EDF-2BFD-4BEF-B552-CB5FD5EC597E}" srcOrd="0" destOrd="0" presId="urn:microsoft.com/office/officeart/2005/8/layout/hList1"/>
    <dgm:cxn modelId="{87216264-255D-4D2C-9F7F-F2CB76A1195D}" type="presOf" srcId="{59AEAE44-4CB5-4EF8-A064-C3C49F58D4E7}" destId="{26561F3C-0483-4170-A4DD-98DC09E93992}" srcOrd="0" destOrd="1" presId="urn:microsoft.com/office/officeart/2005/8/layout/hList1"/>
    <dgm:cxn modelId="{84EAB248-DDB8-4627-B883-ABCC04EF6AC5}" type="presOf" srcId="{C0723C37-2587-4F22-AA76-B85A0612A9A8}" destId="{F0F7EA4B-645E-4581-AD97-769433FA6554}" srcOrd="0" destOrd="2" presId="urn:microsoft.com/office/officeart/2005/8/layout/hList1"/>
    <dgm:cxn modelId="{BC35C76D-C14F-4D68-890A-FC41067E99F0}" type="presOf" srcId="{C651B938-E636-4B43-BBD6-F3837F8ADB82}" destId="{ADEA36E0-64E6-4BEE-AD42-DAB37DC21EDD}" srcOrd="0" destOrd="0" presId="urn:microsoft.com/office/officeart/2005/8/layout/hList1"/>
    <dgm:cxn modelId="{43B3237C-EF83-4F2C-98F3-92D6088CBBB1}" type="presOf" srcId="{10D039FD-E779-4EC4-9CF1-48ED89074231}" destId="{26561F3C-0483-4170-A4DD-98DC09E93992}" srcOrd="0" destOrd="2" presId="urn:microsoft.com/office/officeart/2005/8/layout/hList1"/>
    <dgm:cxn modelId="{16768292-19E4-4423-8772-8A4E4C4527BA}" type="presOf" srcId="{A83299B4-8DA8-49BA-85F6-41EE2C9C2F68}" destId="{F0F7EA4B-645E-4581-AD97-769433FA6554}" srcOrd="0" destOrd="1" presId="urn:microsoft.com/office/officeart/2005/8/layout/hList1"/>
    <dgm:cxn modelId="{8C0B689C-A699-47A5-98BD-B1FAA648FBC6}" srcId="{3C7A842B-2DE2-4C7D-ADF8-C8387D586633}" destId="{1F5BE414-C459-44F6-B9FF-52DEE5736A28}" srcOrd="2" destOrd="0" parTransId="{87E7C702-F585-425F-AAF0-90A6A6D325D2}" sibTransId="{27257204-BB0E-4966-BA67-7379A16EC70B}"/>
    <dgm:cxn modelId="{B0561FD4-5C18-433A-87B3-9BC911100A1D}" srcId="{3C7A842B-2DE2-4C7D-ADF8-C8387D586633}" destId="{E9819B75-18B6-43AF-878B-CBFD21F954E8}" srcOrd="1" destOrd="0" parTransId="{45AF5F75-D8EC-414E-8E47-720CE49AF033}" sibTransId="{69DA0283-9EEE-4979-ADF6-9B971EAE0F03}"/>
    <dgm:cxn modelId="{705E1BDD-3912-433B-B40E-098A2E187265}" srcId="{3C7A842B-2DE2-4C7D-ADF8-C8387D586633}" destId="{02DC916A-54F5-4CFF-B304-452C13360A94}" srcOrd="0" destOrd="0" parTransId="{E4A69DB6-CF49-4691-A213-D1D92D42BC66}" sibTransId="{0F1C06A0-3E2B-4BF2-9B79-C222E552ECD2}"/>
    <dgm:cxn modelId="{B6E127DE-4F45-4706-9788-0B3B7F0714AD}" srcId="{C651B938-E636-4B43-BBD6-F3837F8ADB82}"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C37528EA-2F56-4CF6-8CF9-00592F46B6E0}" type="presOf" srcId="{84C9995C-DBA5-4326-9867-2F398FF5375C}" destId="{F0F7EA4B-645E-4581-AD97-769433FA6554}" srcOrd="0" destOrd="0"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8B7A2FB-6C25-4084-AFB3-D5975CD0542B}" type="presOf" srcId="{1F5BE414-C459-44F6-B9FF-52DEE5736A28}" destId="{599B9EDF-2BFD-4BEF-B552-CB5FD5EC597E}" srcOrd="0" destOrd="2" presId="urn:microsoft.com/office/officeart/2005/8/layout/hList1"/>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5CA52512-CF6B-4292-B324-6584690207C1}" type="presParOf" srcId="{90406130-FDB6-49D4-BABF-F7C757A0E755}" destId="{2F77297F-DB7D-4467-BE52-DFC8CE4A1C26}" srcOrd="2" destOrd="0" presId="urn:microsoft.com/office/officeart/2005/8/layout/hList1"/>
    <dgm:cxn modelId="{146EA112-9FA2-4F40-B15B-04C7E393D026}" type="presParOf" srcId="{2F77297F-DB7D-4467-BE52-DFC8CE4A1C26}" destId="{ADEA36E0-64E6-4BEE-AD42-DAB37DC21EDD}" srcOrd="0" destOrd="0" presId="urn:microsoft.com/office/officeart/2005/8/layout/hList1"/>
    <dgm:cxn modelId="{2B22A86B-6488-4A3D-9E09-480F49D29849}" type="presParOf" srcId="{2F77297F-DB7D-4467-BE52-DFC8CE4A1C26}" destId="{F0F7EA4B-645E-4581-AD97-769433FA6554}" srcOrd="1" destOrd="0" presId="urn:microsoft.com/office/officeart/2005/8/layout/hList1"/>
    <dgm:cxn modelId="{551AFA51-FAEC-45DE-98D2-900373C11E88}" type="presParOf" srcId="{90406130-FDB6-49D4-BABF-F7C757A0E755}" destId="{67B853E0-A8C2-47B9-AEA8-172A7AC37267}" srcOrd="3" destOrd="0" presId="urn:microsoft.com/office/officeart/2005/8/layout/hList1"/>
    <dgm:cxn modelId="{F0CFB166-DAA3-43EA-BDB8-8365902B78CD}" type="presParOf" srcId="{90406130-FDB6-49D4-BABF-F7C757A0E755}" destId="{57BA0125-AC7E-4638-99E1-A06ADB513485}" srcOrd="4"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Eclipse / Jira</a:t>
          </a:r>
        </a:p>
      </dsp:txBody>
      <dsp:txXfrm>
        <a:off x="417278" y="443104"/>
        <a:ext cx="1235231" cy="823487"/>
      </dsp:txXfrm>
    </dsp:sp>
    <dsp:sp modelId="{135D8788-8C83-45CD-BE78-15E6F0BBEDC3}">
      <dsp:nvSpPr>
        <dsp:cNvPr id="0" name=""/>
        <dsp:cNvSpPr/>
      </dsp:nvSpPr>
      <dsp:spPr>
        <a:xfrm>
          <a:off x="1858381" y="443104"/>
          <a:ext cx="2058718" cy="823487"/>
        </a:xfrm>
        <a:prstGeom prst="chevron">
          <a:avLst/>
        </a:prstGeom>
        <a:solidFill>
          <a:schemeClr val="accent2">
            <a:shade val="80000"/>
            <a:hueOff val="145295"/>
            <a:satOff val="-18794"/>
            <a:lumOff val="93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dsp:txBody>
      <dsp:txXfrm>
        <a:off x="2270125" y="443104"/>
        <a:ext cx="1235231" cy="823487"/>
      </dsp:txXfrm>
    </dsp:sp>
    <dsp:sp modelId="{76138B72-4ABC-42DE-B34A-7F2ECDEC7FB8}">
      <dsp:nvSpPr>
        <dsp:cNvPr id="0" name=""/>
        <dsp:cNvSpPr/>
      </dsp:nvSpPr>
      <dsp:spPr>
        <a:xfrm>
          <a:off x="3711228" y="443104"/>
          <a:ext cx="2058718" cy="823487"/>
        </a:xfrm>
        <a:prstGeom prst="chevron">
          <a:avLst/>
        </a:prstGeom>
        <a:solidFill>
          <a:schemeClr val="accent2">
            <a:shade val="80000"/>
            <a:hueOff val="290591"/>
            <a:satOff val="-37588"/>
            <a:lumOff val="186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Jenkins</a:t>
          </a:r>
        </a:p>
      </dsp:txBody>
      <dsp:txXfrm>
        <a:off x="4122972" y="443104"/>
        <a:ext cx="1235231" cy="823487"/>
      </dsp:txXfrm>
    </dsp:sp>
    <dsp:sp modelId="{36323BFE-BCE8-4CE7-9894-CF841DD2C721}">
      <dsp:nvSpPr>
        <dsp:cNvPr id="0" name=""/>
        <dsp:cNvSpPr/>
      </dsp:nvSpPr>
      <dsp:spPr>
        <a:xfrm>
          <a:off x="5564075" y="443104"/>
          <a:ext cx="2058718" cy="823487"/>
        </a:xfrm>
        <a:prstGeom prst="chevron">
          <a:avLst/>
        </a:prstGeom>
        <a:solidFill>
          <a:schemeClr val="accent2">
            <a:shade val="80000"/>
            <a:hueOff val="435886"/>
            <a:satOff val="-56381"/>
            <a:lumOff val="28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dsp:txBody>
      <dsp:txXfrm>
        <a:off x="5975819" y="443104"/>
        <a:ext cx="1235231" cy="823487"/>
      </dsp:txXfrm>
    </dsp:sp>
    <dsp:sp modelId="{EA910D9F-AF87-4B57-9ABD-3E90AC52B2AA}">
      <dsp:nvSpPr>
        <dsp:cNvPr id="0" name=""/>
        <dsp:cNvSpPr/>
      </dsp:nvSpPr>
      <dsp:spPr>
        <a:xfrm>
          <a:off x="7416922" y="443104"/>
          <a:ext cx="2058718" cy="823487"/>
        </a:xfrm>
        <a:prstGeom prst="chevron">
          <a:avLst/>
        </a:prstGeom>
        <a:solidFill>
          <a:schemeClr val="accent2">
            <a:shade val="80000"/>
            <a:hueOff val="581181"/>
            <a:satOff val="-75175"/>
            <a:lumOff val="373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AWS</a:t>
          </a:r>
        </a:p>
      </dsp:txBody>
      <dsp:txXfrm>
        <a:off x="7828666" y="443104"/>
        <a:ext cx="1235231" cy="823487"/>
      </dsp:txXfrm>
    </dsp:sp>
    <dsp:sp modelId="{C7E484C5-4628-4E69-A8D7-220642FEFD3D}">
      <dsp:nvSpPr>
        <dsp:cNvPr id="0" name=""/>
        <dsp:cNvSpPr/>
      </dsp:nvSpPr>
      <dsp:spPr>
        <a:xfrm>
          <a:off x="9269768" y="443104"/>
          <a:ext cx="2058718" cy="823487"/>
        </a:xfrm>
        <a:prstGeom prst="chevron">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dsp:txBody>
      <dsp:txXfrm>
        <a:off x="9681512" y="443104"/>
        <a:ext cx="1235231" cy="823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62053"/>
          <a:ext cx="2526158" cy="576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Agile Tools</a:t>
          </a:r>
        </a:p>
      </dsp:txBody>
      <dsp:txXfrm>
        <a:off x="2590" y="62053"/>
        <a:ext cx="2526158" cy="576000"/>
      </dsp:txXfrm>
    </dsp:sp>
    <dsp:sp modelId="{599B9EDF-2BFD-4BEF-B552-CB5FD5EC597E}">
      <dsp:nvSpPr>
        <dsp:cNvPr id="0" name=""/>
        <dsp:cNvSpPr/>
      </dsp:nvSpPr>
      <dsp:spPr>
        <a:xfrm>
          <a:off x="2590" y="638053"/>
          <a:ext cx="2526158" cy="161268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Kanban boards</a:t>
          </a:r>
        </a:p>
        <a:p>
          <a:pPr marL="228600" lvl="1" indent="-228600" algn="l" defTabSz="889000">
            <a:lnSpc>
              <a:spcPct val="90000"/>
            </a:lnSpc>
            <a:spcBef>
              <a:spcPct val="0"/>
            </a:spcBef>
            <a:spcAft>
              <a:spcPct val="15000"/>
            </a:spcAft>
            <a:buChar char="•"/>
          </a:pPr>
          <a:r>
            <a:rPr lang="en-US" sz="2000" kern="1200"/>
            <a:t>Backlogs</a:t>
          </a:r>
        </a:p>
        <a:p>
          <a:pPr marL="228600" lvl="1" indent="-228600" algn="l" defTabSz="889000">
            <a:lnSpc>
              <a:spcPct val="90000"/>
            </a:lnSpc>
            <a:spcBef>
              <a:spcPct val="0"/>
            </a:spcBef>
            <a:spcAft>
              <a:spcPct val="15000"/>
            </a:spcAft>
            <a:buChar char="•"/>
          </a:pPr>
          <a:r>
            <a:rPr lang="en-US" sz="2000" kern="1200"/>
            <a:t>Dashboard</a:t>
          </a:r>
        </a:p>
      </dsp:txBody>
      <dsp:txXfrm>
        <a:off x="2590" y="638053"/>
        <a:ext cx="2526158" cy="1612687"/>
      </dsp:txXfrm>
    </dsp:sp>
    <dsp:sp modelId="{0F0743B9-76B9-4417-96BA-4B29AAEFE2C0}">
      <dsp:nvSpPr>
        <dsp:cNvPr id="0" name=""/>
        <dsp:cNvSpPr/>
      </dsp:nvSpPr>
      <dsp:spPr>
        <a:xfrm>
          <a:off x="2882412" y="62053"/>
          <a:ext cx="2526158" cy="576000"/>
        </a:xfrm>
        <a:prstGeom prst="rect">
          <a:avLst/>
        </a:prstGeom>
        <a:solidFill>
          <a:schemeClr val="accent2">
            <a:hueOff val="-5994435"/>
            <a:satOff val="-455"/>
            <a:lumOff val="13431"/>
            <a:alphaOff val="0"/>
          </a:schemeClr>
        </a:solidFill>
        <a:ln w="10795" cap="flat" cmpd="sng" algn="ctr">
          <a:solidFill>
            <a:schemeClr val="accent2">
              <a:hueOff val="-5994435"/>
              <a:satOff val="-455"/>
              <a:lumOff val="1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Source Control</a:t>
          </a:r>
        </a:p>
      </dsp:txBody>
      <dsp:txXfrm>
        <a:off x="2882412" y="62053"/>
        <a:ext cx="2526158" cy="576000"/>
      </dsp:txXfrm>
    </dsp:sp>
    <dsp:sp modelId="{26561F3C-0483-4170-A4DD-98DC09E93992}">
      <dsp:nvSpPr>
        <dsp:cNvPr id="0" name=""/>
        <dsp:cNvSpPr/>
      </dsp:nvSpPr>
      <dsp:spPr>
        <a:xfrm>
          <a:off x="2882412" y="638053"/>
          <a:ext cx="2526158" cy="1612687"/>
        </a:xfrm>
        <a:prstGeom prst="rect">
          <a:avLst/>
        </a:prstGeom>
        <a:solidFill>
          <a:schemeClr val="accent2">
            <a:tint val="40000"/>
            <a:alpha val="90000"/>
            <a:hueOff val="-6744979"/>
            <a:satOff val="25508"/>
            <a:lumOff val="3159"/>
            <a:alphaOff val="0"/>
          </a:schemeClr>
        </a:solidFill>
        <a:ln w="10795" cap="flat" cmpd="sng" algn="ctr">
          <a:solidFill>
            <a:schemeClr val="accent2">
              <a:tint val="40000"/>
              <a:alpha val="90000"/>
              <a:hueOff val="-6744979"/>
              <a:satOff val="25508"/>
              <a:lumOff val="3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Git</a:t>
          </a:r>
        </a:p>
        <a:p>
          <a:pPr marL="228600" lvl="1" indent="-228600" algn="l" defTabSz="889000">
            <a:lnSpc>
              <a:spcPct val="90000"/>
            </a:lnSpc>
            <a:spcBef>
              <a:spcPct val="0"/>
            </a:spcBef>
            <a:spcAft>
              <a:spcPct val="15000"/>
            </a:spcAft>
            <a:buChar char="•"/>
          </a:pPr>
          <a:r>
            <a:rPr lang="en-US" sz="2000" kern="1200"/>
            <a:t>TFVC</a:t>
          </a:r>
        </a:p>
        <a:p>
          <a:pPr marL="228600" lvl="1" indent="-228600" algn="l" defTabSz="889000">
            <a:lnSpc>
              <a:spcPct val="90000"/>
            </a:lnSpc>
            <a:spcBef>
              <a:spcPct val="0"/>
            </a:spcBef>
            <a:spcAft>
              <a:spcPct val="15000"/>
            </a:spcAft>
            <a:buChar char="•"/>
          </a:pPr>
          <a:r>
            <a:rPr lang="en-US" sz="2000" kern="1200" err="1"/>
            <a:t>Github</a:t>
          </a:r>
          <a:endParaRPr lang="en-US" sz="2000" kern="1200"/>
        </a:p>
      </dsp:txBody>
      <dsp:txXfrm>
        <a:off x="2882412" y="638053"/>
        <a:ext cx="2526158" cy="1612687"/>
      </dsp:txXfrm>
    </dsp:sp>
    <dsp:sp modelId="{E0BB3C78-FDAA-4658-807F-CA3B842D013A}">
      <dsp:nvSpPr>
        <dsp:cNvPr id="0" name=""/>
        <dsp:cNvSpPr/>
      </dsp:nvSpPr>
      <dsp:spPr>
        <a:xfrm>
          <a:off x="5762233" y="62053"/>
          <a:ext cx="2526158" cy="576000"/>
        </a:xfrm>
        <a:prstGeom prst="rect">
          <a:avLst/>
        </a:prstGeom>
        <a:solidFill>
          <a:schemeClr val="accent2">
            <a:hueOff val="-11988871"/>
            <a:satOff val="-911"/>
            <a:lumOff val="26861"/>
            <a:alphaOff val="0"/>
          </a:schemeClr>
        </a:solidFill>
        <a:ln w="10795" cap="flat" cmpd="sng" algn="ctr">
          <a:solidFill>
            <a:schemeClr val="accent2">
              <a:hueOff val="-11988871"/>
              <a:satOff val="-911"/>
              <a:lumOff val="268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5762233" y="62053"/>
        <a:ext cx="2526158" cy="576000"/>
      </dsp:txXfrm>
    </dsp:sp>
    <dsp:sp modelId="{3E649BBE-5438-4860-AA42-0BE953632007}">
      <dsp:nvSpPr>
        <dsp:cNvPr id="0" name=""/>
        <dsp:cNvSpPr/>
      </dsp:nvSpPr>
      <dsp:spPr>
        <a:xfrm>
          <a:off x="5762233" y="638053"/>
          <a:ext cx="2526158" cy="1612687"/>
        </a:xfrm>
        <a:prstGeom prst="rect">
          <a:avLst/>
        </a:prstGeom>
        <a:solidFill>
          <a:schemeClr val="accent2">
            <a:tint val="40000"/>
            <a:alpha val="90000"/>
            <a:hueOff val="-13489958"/>
            <a:satOff val="51017"/>
            <a:lumOff val="6318"/>
            <a:alphaOff val="0"/>
          </a:schemeClr>
        </a:solidFill>
        <a:ln w="10795" cap="flat" cmpd="sng" algn="ctr">
          <a:solidFill>
            <a:schemeClr val="accent2">
              <a:tint val="40000"/>
              <a:alpha val="90000"/>
              <a:hueOff val="-13489958"/>
              <a:satOff val="51017"/>
              <a:lumOff val="6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Load testing</a:t>
          </a:r>
        </a:p>
        <a:p>
          <a:pPr marL="228600" lvl="1" indent="-228600" algn="l" defTabSz="889000">
            <a:lnSpc>
              <a:spcPct val="90000"/>
            </a:lnSpc>
            <a:spcBef>
              <a:spcPct val="0"/>
            </a:spcBef>
            <a:spcAft>
              <a:spcPct val="15000"/>
            </a:spcAft>
            <a:buChar char="•"/>
          </a:pPr>
          <a:r>
            <a:rPr lang="en-US" sz="2000" kern="1200"/>
            <a:t>Continuous testing</a:t>
          </a:r>
        </a:p>
        <a:p>
          <a:pPr marL="228600" lvl="1" indent="-228600" algn="l" defTabSz="889000">
            <a:lnSpc>
              <a:spcPct val="90000"/>
            </a:lnSpc>
            <a:spcBef>
              <a:spcPct val="0"/>
            </a:spcBef>
            <a:spcAft>
              <a:spcPct val="15000"/>
            </a:spcAft>
            <a:buChar char="•"/>
          </a:pPr>
          <a:r>
            <a:rPr lang="en-US" sz="2000" kern="1200"/>
            <a:t>Manual test plans</a:t>
          </a:r>
        </a:p>
      </dsp:txBody>
      <dsp:txXfrm>
        <a:off x="5762233" y="638053"/>
        <a:ext cx="2526158" cy="1612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7336"/>
          <a:ext cx="2526158" cy="604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Package </a:t>
          </a:r>
          <a:r>
            <a:rPr lang="en-US" sz="2100" kern="1200" err="1"/>
            <a:t>Mgmt</a:t>
          </a:r>
          <a:endParaRPr lang="en-US" sz="2100" kern="1200"/>
        </a:p>
      </dsp:txBody>
      <dsp:txXfrm>
        <a:off x="2590" y="7336"/>
        <a:ext cx="2526158" cy="604800"/>
      </dsp:txXfrm>
    </dsp:sp>
    <dsp:sp modelId="{599B9EDF-2BFD-4BEF-B552-CB5FD5EC597E}">
      <dsp:nvSpPr>
        <dsp:cNvPr id="0" name=""/>
        <dsp:cNvSpPr/>
      </dsp:nvSpPr>
      <dsp:spPr>
        <a:xfrm>
          <a:off x="2590" y="612136"/>
          <a:ext cx="2526158" cy="1693321"/>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Cloud hosted</a:t>
          </a:r>
        </a:p>
        <a:p>
          <a:pPr marL="228600" lvl="1" indent="-228600" algn="l" defTabSz="933450">
            <a:lnSpc>
              <a:spcPct val="90000"/>
            </a:lnSpc>
            <a:spcBef>
              <a:spcPct val="0"/>
            </a:spcBef>
            <a:spcAft>
              <a:spcPct val="15000"/>
            </a:spcAft>
            <a:buChar char="•"/>
          </a:pPr>
          <a:r>
            <a:rPr lang="en-US" sz="2100" kern="1200" err="1"/>
            <a:t>NuGet</a:t>
          </a:r>
          <a:endParaRPr lang="en-US" sz="2100" kern="1200"/>
        </a:p>
        <a:p>
          <a:pPr marL="228600" lvl="1" indent="-228600" algn="l" defTabSz="933450">
            <a:lnSpc>
              <a:spcPct val="90000"/>
            </a:lnSpc>
            <a:spcBef>
              <a:spcPct val="0"/>
            </a:spcBef>
            <a:spcAft>
              <a:spcPct val="15000"/>
            </a:spcAft>
            <a:buChar char="•"/>
          </a:pPr>
          <a:r>
            <a:rPr lang="en-US" sz="2100" kern="1200"/>
            <a:t>NPM</a:t>
          </a:r>
        </a:p>
      </dsp:txBody>
      <dsp:txXfrm>
        <a:off x="2590" y="612136"/>
        <a:ext cx="2526158" cy="1693321"/>
      </dsp:txXfrm>
    </dsp:sp>
    <dsp:sp modelId="{ADEA36E0-64E6-4BEE-AD42-DAB37DC21EDD}">
      <dsp:nvSpPr>
        <dsp:cNvPr id="0" name=""/>
        <dsp:cNvSpPr/>
      </dsp:nvSpPr>
      <dsp:spPr>
        <a:xfrm>
          <a:off x="2882412" y="7336"/>
          <a:ext cx="2526158" cy="604800"/>
        </a:xfrm>
        <a:prstGeom prst="rect">
          <a:avLst/>
        </a:prstGeom>
        <a:solidFill>
          <a:schemeClr val="accent4">
            <a:hueOff val="-2867528"/>
            <a:satOff val="23684"/>
            <a:lumOff val="-5883"/>
            <a:alphaOff val="0"/>
          </a:schemeClr>
        </a:solidFill>
        <a:ln w="10795" cap="flat" cmpd="sng" algn="ctr">
          <a:solidFill>
            <a:schemeClr val="accent4">
              <a:hueOff val="-2867528"/>
              <a:satOff val="2368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Build &amp; CI</a:t>
          </a:r>
        </a:p>
      </dsp:txBody>
      <dsp:txXfrm>
        <a:off x="2882412" y="7336"/>
        <a:ext cx="2526158" cy="604800"/>
      </dsp:txXfrm>
    </dsp:sp>
    <dsp:sp modelId="{F0F7EA4B-645E-4581-AD97-769433FA6554}">
      <dsp:nvSpPr>
        <dsp:cNvPr id="0" name=""/>
        <dsp:cNvSpPr/>
      </dsp:nvSpPr>
      <dsp:spPr>
        <a:xfrm>
          <a:off x="2882412" y="612136"/>
          <a:ext cx="2526158" cy="1693321"/>
        </a:xfrm>
        <a:prstGeom prst="rect">
          <a:avLst/>
        </a:prstGeom>
        <a:solidFill>
          <a:schemeClr val="accent4">
            <a:tint val="40000"/>
            <a:alpha val="90000"/>
            <a:hueOff val="-2813660"/>
            <a:satOff val="-1423"/>
            <a:lumOff val="-479"/>
            <a:alphaOff val="0"/>
          </a:schemeClr>
        </a:solidFill>
        <a:ln w="10795" cap="flat" cmpd="sng" algn="ctr">
          <a:solidFill>
            <a:schemeClr val="accent4">
              <a:tint val="40000"/>
              <a:alpha val="90000"/>
              <a:hueOff val="-2813660"/>
              <a:satOff val="-1423"/>
              <a:lumOff val="-4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Continuous integration </a:t>
          </a:r>
        </a:p>
        <a:p>
          <a:pPr marL="228600" lvl="1" indent="-228600" algn="l" defTabSz="933450">
            <a:lnSpc>
              <a:spcPct val="90000"/>
            </a:lnSpc>
            <a:spcBef>
              <a:spcPct val="0"/>
            </a:spcBef>
            <a:spcAft>
              <a:spcPct val="15000"/>
            </a:spcAft>
            <a:buChar char="•"/>
          </a:pPr>
          <a:r>
            <a:rPr lang="en-US" sz="2100" kern="1200"/>
            <a:t>Flexible pipelines</a:t>
          </a:r>
        </a:p>
        <a:p>
          <a:pPr marL="228600" lvl="1" indent="-228600" algn="l" defTabSz="933450">
            <a:lnSpc>
              <a:spcPct val="90000"/>
            </a:lnSpc>
            <a:spcBef>
              <a:spcPct val="0"/>
            </a:spcBef>
            <a:spcAft>
              <a:spcPct val="15000"/>
            </a:spcAft>
            <a:buChar char="•"/>
          </a:pPr>
          <a:r>
            <a:rPr lang="en-US" sz="2100" kern="1200"/>
            <a:t>Any language</a:t>
          </a:r>
        </a:p>
      </dsp:txBody>
      <dsp:txXfrm>
        <a:off x="2882412" y="612136"/>
        <a:ext cx="2526158" cy="1693321"/>
      </dsp:txXfrm>
    </dsp:sp>
    <dsp:sp modelId="{0F0743B9-76B9-4417-96BA-4B29AAEFE2C0}">
      <dsp:nvSpPr>
        <dsp:cNvPr id="0" name=""/>
        <dsp:cNvSpPr/>
      </dsp:nvSpPr>
      <dsp:spPr>
        <a:xfrm>
          <a:off x="5762233" y="7336"/>
          <a:ext cx="2526158" cy="604800"/>
        </a:xfrm>
        <a:prstGeom prst="rect">
          <a:avLst/>
        </a:prstGeom>
        <a:solidFill>
          <a:schemeClr val="accent4">
            <a:hueOff val="-5735056"/>
            <a:satOff val="47367"/>
            <a:lumOff val="-11765"/>
            <a:alphaOff val="0"/>
          </a:schemeClr>
        </a:solidFill>
        <a:ln w="10795" cap="flat" cmpd="sng" algn="ctr">
          <a:solidFill>
            <a:schemeClr val="accent4">
              <a:hueOff val="-5735056"/>
              <a:satOff val="47367"/>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Release</a:t>
          </a:r>
        </a:p>
      </dsp:txBody>
      <dsp:txXfrm>
        <a:off x="5762233" y="7336"/>
        <a:ext cx="2526158" cy="604800"/>
      </dsp:txXfrm>
    </dsp:sp>
    <dsp:sp modelId="{26561F3C-0483-4170-A4DD-98DC09E93992}">
      <dsp:nvSpPr>
        <dsp:cNvPr id="0" name=""/>
        <dsp:cNvSpPr/>
      </dsp:nvSpPr>
      <dsp:spPr>
        <a:xfrm>
          <a:off x="5762233" y="612136"/>
          <a:ext cx="2526158" cy="1693321"/>
        </a:xfrm>
        <a:prstGeom prst="rect">
          <a:avLst/>
        </a:prstGeom>
        <a:solidFill>
          <a:schemeClr val="accent4">
            <a:tint val="40000"/>
            <a:alpha val="90000"/>
            <a:hueOff val="-5627320"/>
            <a:satOff val="-2845"/>
            <a:lumOff val="-957"/>
            <a:alphaOff val="0"/>
          </a:schemeClr>
        </a:solidFill>
        <a:ln w="10795" cap="flat" cmpd="sng" algn="ctr">
          <a:solidFill>
            <a:schemeClr val="accent4">
              <a:tint val="40000"/>
              <a:alpha val="90000"/>
              <a:hueOff val="-5627320"/>
              <a:satOff val="-2845"/>
              <a:lumOff val="-9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Automated deployments</a:t>
          </a:r>
        </a:p>
        <a:p>
          <a:pPr marL="228600" lvl="1" indent="-228600" algn="l" defTabSz="933450">
            <a:lnSpc>
              <a:spcPct val="90000"/>
            </a:lnSpc>
            <a:spcBef>
              <a:spcPct val="0"/>
            </a:spcBef>
            <a:spcAft>
              <a:spcPct val="15000"/>
            </a:spcAft>
            <a:buChar char="•"/>
          </a:pPr>
          <a:r>
            <a:rPr lang="en-US" sz="2100" kern="1200"/>
            <a:t>Traceability</a:t>
          </a:r>
        </a:p>
        <a:p>
          <a:pPr marL="228600" lvl="1" indent="-228600" algn="l" defTabSz="933450">
            <a:lnSpc>
              <a:spcPct val="90000"/>
            </a:lnSpc>
            <a:spcBef>
              <a:spcPct val="0"/>
            </a:spcBef>
            <a:spcAft>
              <a:spcPct val="15000"/>
            </a:spcAft>
            <a:buChar char="•"/>
          </a:pPr>
          <a:r>
            <a:rPr lang="en-US" sz="2100" kern="1200"/>
            <a:t>Extensions</a:t>
          </a:r>
        </a:p>
      </dsp:txBody>
      <dsp:txXfrm>
        <a:off x="5762233" y="612136"/>
        <a:ext cx="2526158" cy="16933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8/30/2017 2:21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8/30/2017 2:21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microsoft-my.sharepoint.com/personal/evelynk_microsoft_com/_layouts/15/guestaccess.aspx?guestaccesstoken=6omAkzfEzuzcuznI8E9DFf%2bQbvh%2b34qGJaL8g3icHUo%3d&amp;docid=2_0e7335a6eec2d4c4ea25087140e67715d&amp;rev=1"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1D71AE-08D6-4951-B1CF-CF97299DB5EB}" type="slidenum">
              <a:rPr lang="en-US" smtClean="0"/>
              <a:t>1</a:t>
            </a:fld>
            <a:endParaRPr lang="en-US"/>
          </a:p>
        </p:txBody>
      </p:sp>
    </p:spTree>
    <p:extLst>
      <p:ext uri="{BB962C8B-B14F-4D97-AF65-F5344CB8AC3E}">
        <p14:creationId xmlns:p14="http://schemas.microsoft.com/office/powerpoint/2010/main" val="2925083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B, Dv3, Ev3, L &amp; M Series.</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12</a:t>
            </a:fld>
            <a:endParaRPr lang="en-US"/>
          </a:p>
        </p:txBody>
      </p:sp>
    </p:spTree>
    <p:extLst>
      <p:ext uri="{BB962C8B-B14F-4D97-AF65-F5344CB8AC3E}">
        <p14:creationId xmlns:p14="http://schemas.microsoft.com/office/powerpoint/2010/main" val="46997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N – GPU enabled</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H – High performance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D, L and G have enhanced networking – Smart NIC with FPGA, so VM latency is down to 25 us.</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13</a:t>
            </a:fld>
            <a:endParaRPr lang="en-US"/>
          </a:p>
        </p:txBody>
      </p:sp>
    </p:spTree>
    <p:extLst>
      <p:ext uri="{BB962C8B-B14F-4D97-AF65-F5344CB8AC3E}">
        <p14:creationId xmlns:p14="http://schemas.microsoft.com/office/powerpoint/2010/main" val="4288814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So,</a:t>
            </a:r>
            <a:r>
              <a:rPr lang="en-US" baseline="0"/>
              <a:t> VMs are great</a:t>
            </a:r>
            <a:r>
              <a:rPr lang="is-IS" baseline="0"/>
              <a:t>… but managing a lot of them individually can be hard. </a:t>
            </a:r>
            <a:r>
              <a:rPr lang="en-US"/>
              <a:t>That’s where VM scale</a:t>
            </a:r>
            <a:r>
              <a:rPr lang="en-US" baseline="0"/>
              <a:t> sets comes in..</a:t>
            </a:r>
          </a:p>
          <a:p>
            <a:pPr marL="171450" indent="-171450">
              <a:buFontTx/>
              <a:buChar char="-"/>
            </a:pPr>
            <a:r>
              <a:rPr lang="en-US" baseline="0"/>
              <a:t>The goal here is to enable management of like VMs as a group and make it easy to scale them in/out based on demand.</a:t>
            </a:r>
          </a:p>
          <a:p>
            <a:pPr marL="171450" indent="-171450">
              <a:buFontTx/>
              <a:buChar char="-"/>
            </a:pPr>
            <a:endParaRPr lang="en-US" baseline="0"/>
          </a:p>
          <a:p>
            <a:r>
              <a:rPr lang="en-US"/>
              <a:t>Horizontal vs. vertical scale</a:t>
            </a:r>
          </a:p>
          <a:p>
            <a:r>
              <a:rPr lang="en-US"/>
              <a:t>Change the “capacity” property and redeploy</a:t>
            </a:r>
          </a:p>
          <a:p>
            <a:r>
              <a:rPr lang="en-US"/>
              <a:t>New VMs are spread across UDs, FDs, storage accounts</a:t>
            </a:r>
          </a:p>
          <a:p>
            <a:pPr marL="171450" indent="-171450">
              <a:buFontTx/>
              <a:buChar char="-"/>
            </a:pPr>
            <a:endParaRPr lang="en-US"/>
          </a:p>
          <a:p>
            <a:pPr marL="171450" indent="-171450">
              <a:buFontTx/>
              <a:buChar char="-"/>
            </a:pPr>
            <a:r>
              <a:rPr lang="en-US"/>
              <a:t>Define Max – Min VMs</a:t>
            </a:r>
          </a:p>
          <a:p>
            <a:pPr marL="171450" indent="-171450">
              <a:buFontTx/>
              <a:buChar char="-"/>
            </a:pPr>
            <a:r>
              <a:rPr lang="en-US"/>
              <a:t>Triggers and action rules</a:t>
            </a:r>
          </a:p>
          <a:p>
            <a:pPr marL="171450" indent="-171450">
              <a:buFontTx/>
              <a:buChar char="-"/>
            </a:pPr>
            <a:r>
              <a:rPr lang="en-US"/>
              <a:t>Standard audit / email notifications</a:t>
            </a:r>
          </a:p>
          <a:p>
            <a:pPr marL="171450" indent="-171450">
              <a:buFontTx/>
              <a:buChar char="-"/>
            </a:pPr>
            <a:r>
              <a:rPr lang="en-US"/>
              <a:t>Define web hooks for custom notifications and actions (e.g. runbooks)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8/30/2017 2:21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8948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So with that little bit of context</a:t>
            </a:r>
            <a:r>
              <a:rPr lang="en-US" baseline="0"/>
              <a:t> on VM scale sets, let’s start slowly moving up the stack</a:t>
            </a:r>
            <a:r>
              <a:rPr lang="is-IS" baseline="0"/>
              <a:t>…</a:t>
            </a:r>
          </a:p>
          <a:p>
            <a:pPr marL="171450" indent="-171450">
              <a:buFontTx/>
              <a:buChar char="-"/>
            </a:pPr>
            <a:r>
              <a:rPr lang="is-IS" baseline="0"/>
              <a:t>While you can use VMSS directly, we expect most customers will interact with them through a higher-level abstraction.</a:t>
            </a:r>
          </a:p>
          <a:p>
            <a:pPr marL="171450" indent="-171450">
              <a:buFontTx/>
              <a:buChar char="-"/>
            </a:pPr>
            <a:r>
              <a:rPr lang="is-IS" baseline="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a:t>Common scenarios include financial risk modeling, climate analysis, and media encoding</a:t>
            </a:r>
          </a:p>
          <a:p>
            <a:pPr marL="171450" indent="-171450">
              <a:buFontTx/>
              <a:buChar char="-"/>
            </a:pPr>
            <a:endParaRPr lang="is-IS" baseline="0"/>
          </a:p>
          <a:p>
            <a:pPr marL="171450" indent="-171450">
              <a:buFontTx/>
              <a:buChar char="-"/>
            </a:pPr>
            <a:endParaRPr lang="is-IS" baseline="0"/>
          </a:p>
          <a:p>
            <a:pPr marL="171450" indent="-171450">
              <a:buFontTx/>
              <a:buChar char="-"/>
            </a:pPr>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8/30/2017 2:21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15</a:t>
            </a:fld>
            <a:endParaRPr lang="en-US" altLang="en-US"/>
          </a:p>
        </p:txBody>
      </p:sp>
    </p:spTree>
    <p:extLst>
      <p:ext uri="{BB962C8B-B14F-4D97-AF65-F5344CB8AC3E}">
        <p14:creationId xmlns:p14="http://schemas.microsoft.com/office/powerpoint/2010/main" val="3593254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Running alongside</a:t>
            </a:r>
            <a:r>
              <a:rPr lang="en-US" baseline="0"/>
              <a:t> excitement in containers has been excitement about container orchestrators. </a:t>
            </a:r>
          </a:p>
          <a:p>
            <a:pPr marL="171450" indent="-171450">
              <a:buFontTx/>
              <a:buChar char="-"/>
            </a:pPr>
            <a:r>
              <a:rPr lang="en-US" baseline="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a:t>Two popular OSS orchestrators are DC/OS and Swarm. DC/OS is developed by Mesosphere and is based on the Apache </a:t>
            </a:r>
            <a:r>
              <a:rPr lang="en-US" baseline="0" err="1"/>
              <a:t>Mesos</a:t>
            </a:r>
            <a:r>
              <a:rPr lang="en-US" baseline="0"/>
              <a:t> scheduler, whereas Swarm is built by Docker Inc.</a:t>
            </a:r>
          </a:p>
          <a:p>
            <a:pPr marL="171450" indent="-171450">
              <a:buFontTx/>
              <a:buChar char="-"/>
            </a:pPr>
            <a:r>
              <a:rPr lang="en-US" baseline="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a:t>One important thing to note here is that EVERYTHING is OSS. You could easily take apps running on ACS and move them to another environment without changing anything you do.</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8/30/2017 2:21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4691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8/30/2017 2:21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17</a:t>
            </a:fld>
            <a:endParaRPr lang="en-US" altLang="en-US" sz="1800" kern="0">
              <a:solidFill>
                <a:sysClr val="windowText" lastClr="000000"/>
              </a:solidFill>
            </a:endParaRPr>
          </a:p>
        </p:txBody>
      </p:sp>
    </p:spTree>
    <p:extLst>
      <p:ext uri="{BB962C8B-B14F-4D97-AF65-F5344CB8AC3E}">
        <p14:creationId xmlns:p14="http://schemas.microsoft.com/office/powerpoint/2010/main" val="3264222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kern="1200">
                <a:solidFill>
                  <a:schemeClr val="tx1"/>
                </a:solidFill>
                <a:effectLst/>
                <a:latin typeface="Segoe UI Light" pitchFamily="34" charset="0"/>
                <a:ea typeface="+mn-ea"/>
                <a:cs typeface="+mn-cs"/>
              </a:rPr>
              <a:t>Classless inter-domain routing</a:t>
            </a:r>
            <a:r>
              <a:rPr lang="en-GB" sz="900" b="0" kern="1200">
                <a:solidFill>
                  <a:schemeClr val="tx1"/>
                </a:solidFill>
                <a:effectLst/>
                <a:latin typeface="Segoe UI Light" pitchFamily="34" charset="0"/>
                <a:ea typeface="+mn-ea"/>
                <a:cs typeface="+mn-cs"/>
              </a:rPr>
              <a:t> (</a:t>
            </a:r>
            <a:r>
              <a:rPr lang="en-GB" sz="900" b="1" kern="1200">
                <a:solidFill>
                  <a:schemeClr val="tx1"/>
                </a:solidFill>
                <a:effectLst/>
                <a:latin typeface="Segoe UI Light" pitchFamily="34" charset="0"/>
                <a:ea typeface="+mn-ea"/>
                <a:cs typeface="+mn-cs"/>
              </a:rPr>
              <a:t>CIDR</a:t>
            </a:r>
            <a:r>
              <a:rPr lang="en-GB" sz="900" b="0" kern="1200">
                <a:solidFill>
                  <a:schemeClr val="tx1"/>
                </a:solidFill>
                <a:effectLst/>
                <a:latin typeface="Segoe UI Light" pitchFamily="34" charset="0"/>
                <a:ea typeface="+mn-ea"/>
                <a:cs typeface="+mn-cs"/>
              </a:rPr>
              <a:t>)</a:t>
            </a:r>
            <a:endParaRPr lang="en-GB"/>
          </a:p>
          <a:p>
            <a:endParaRPr lang="en-GB"/>
          </a:p>
          <a:p>
            <a:r>
              <a:rPr lang="en-GB"/>
              <a:t>Address space for 10.4.0.0/20 is 10.4.0.0 – 10.4.15.255</a:t>
            </a:r>
          </a:p>
          <a:p>
            <a:endParaRPr lang="en-GB"/>
          </a:p>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8/30/2017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68327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8/30/2017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594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 rules for probes</a:t>
            </a:r>
          </a:p>
          <a:p>
            <a:r>
              <a:rPr lang="en-GB"/>
              <a:t>RDP port is 3389/UDP</a:t>
            </a:r>
          </a:p>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8/30/2017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85587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8/30/2017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12593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b="1"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86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PIP from external address range for that region</a:t>
            </a:r>
          </a:p>
          <a:p>
            <a:r>
              <a:rPr lang="en-GB"/>
              <a:t>May be reserved as well</a:t>
            </a:r>
          </a:p>
          <a:p>
            <a:r>
              <a:rPr lang="en-GB"/>
              <a:t>Public DNS name to fixed format for all public services</a:t>
            </a:r>
          </a:p>
          <a:p>
            <a:r>
              <a:rPr lang="en-GB"/>
              <a:t>Can use company public DNS with CNAME to redirect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8/30/2017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851811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Run through Availability Sets vs Availability Zones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Talk about UD (5) and FD (2)</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2 VMs in Availability Sets for 99.95% SLA</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baseline="0"/>
              <a:t>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Managed disks solves</a:t>
            </a:r>
            <a:r>
              <a:rPr lang="en-US" baseline="0"/>
              <a:t> the availability problem by ensuring the disks are created on physically separate stamps of storage when provisioned with VMs in an availability set. </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24</a:t>
            </a:fld>
            <a:endParaRPr lang="en-US"/>
          </a:p>
        </p:txBody>
      </p:sp>
    </p:spTree>
    <p:extLst>
      <p:ext uri="{BB962C8B-B14F-4D97-AF65-F5344CB8AC3E}">
        <p14:creationId xmlns:p14="http://schemas.microsoft.com/office/powerpoint/2010/main" val="1309115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a:t>
            </a:r>
            <a:r>
              <a:rPr lang="en-US" baseline="0"/>
              <a:t> services and cloud usage are broadly defined as existing across infrastructure services or IaaS and higher layer platform services or PaaS. The Azure Storage services span both categories. </a:t>
            </a:r>
          </a:p>
          <a:p>
            <a:endParaRPr lang="en-US" baseline="0"/>
          </a:p>
          <a:p>
            <a:r>
              <a:rPr lang="en-US" baseline="0"/>
              <a:t>On the IaaS side we provide single instance storage for VMs in the form of our Disks service and SMB shared storage which we call Azure Files.</a:t>
            </a:r>
          </a:p>
          <a:p>
            <a:endParaRPr lang="en-US" baseline="0"/>
          </a:p>
          <a:p>
            <a:r>
              <a:rPr lang="en-US" baseline="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8/30/2017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42227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8/30/2017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185944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527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Scott to-do- </a:t>
            </a:r>
            <a:r>
              <a:rPr lang="en-US"/>
              <a:t>&lt;simplify this slide,</a:t>
            </a:r>
            <a:r>
              <a:rPr lang="en-US" baseline="0"/>
              <a:t> IaaS (simple VM) </a:t>
            </a:r>
            <a:r>
              <a:rPr lang="en-US"/>
              <a:t>and box around</a:t>
            </a:r>
            <a:r>
              <a:rPr lang="en-US" baseline="0"/>
              <a:t> App Service, Service Fabric, Cloud Services, Functions and SaaS&gt; </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1639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82151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216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All about responding</a:t>
            </a:r>
            <a:r>
              <a:rPr lang="en-US" baseline="0"/>
              <a:t> to events</a:t>
            </a:r>
          </a:p>
          <a:p>
            <a:pPr marL="171450" indent="-171450">
              <a:buFontTx/>
              <a:buChar char="-"/>
            </a:pPr>
            <a:r>
              <a:rPr lang="en-US" baseline="0"/>
              <a:t>An event happens – say a change in one of your storage accounts or there’s a merge happens in your GitHub repo..</a:t>
            </a:r>
          </a:p>
          <a:p>
            <a:pPr marL="171450" indent="-171450">
              <a:buFontTx/>
              <a:buChar char="-"/>
            </a:pPr>
            <a:r>
              <a:rPr lang="en-US" baseline="0"/>
              <a:t>You only pay when your code runs.</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8/30/2017 2:21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33</a:t>
            </a:fld>
            <a:endParaRPr lang="en-US" altLang="en-US"/>
          </a:p>
        </p:txBody>
      </p:sp>
    </p:spTree>
    <p:extLst>
      <p:ext uri="{BB962C8B-B14F-4D97-AF65-F5344CB8AC3E}">
        <p14:creationId xmlns:p14="http://schemas.microsoft.com/office/powerpoint/2010/main" val="2650190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4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a:solidFill>
                  <a:schemeClr val="tx1"/>
                </a:solidFill>
                <a:effectLst/>
                <a:latin typeface="+mn-lt"/>
                <a:ea typeface="+mn-ea"/>
                <a:cs typeface="+mn-cs"/>
              </a:rPr>
              <a:t>1. Accelerates </a:t>
            </a:r>
            <a:r>
              <a:rPr lang="en-US" sz="1200" b="1" kern="1200">
                <a:solidFill>
                  <a:schemeClr val="tx1"/>
                </a:solidFill>
                <a:effectLst/>
                <a:latin typeface="+mn-lt"/>
                <a:ea typeface="+mn-ea"/>
                <a:cs typeface="+mn-cs"/>
              </a:rPr>
              <a:t>app innovation</a:t>
            </a:r>
            <a:r>
              <a:rPr lang="en-US" sz="1200" kern="1200">
                <a:solidFill>
                  <a:schemeClr val="tx1"/>
                </a:solidFill>
                <a:effectLst/>
                <a:latin typeface="+mn-lt"/>
                <a:ea typeface="+mn-ea"/>
                <a:cs typeface="+mn-cs"/>
              </a:rPr>
              <a:t> through rapid app development and agility in the cloud.</a:t>
            </a:r>
          </a:p>
          <a:p>
            <a:r>
              <a:rPr lang="en-US" sz="1200" kern="1200">
                <a:solidFill>
                  <a:schemeClr val="tx1"/>
                </a:solidFill>
                <a:effectLst/>
                <a:latin typeface="+mn-lt"/>
                <a:ea typeface="+mn-ea"/>
                <a:cs typeface="+mn-cs"/>
              </a:rPr>
              <a:t>2. Delivers integrated </a:t>
            </a:r>
            <a:r>
              <a:rPr lang="en-US" sz="1200" b="1" kern="1200">
                <a:solidFill>
                  <a:schemeClr val="tx1"/>
                </a:solidFill>
                <a:effectLst/>
                <a:latin typeface="+mn-lt"/>
                <a:ea typeface="+mn-ea"/>
                <a:cs typeface="+mn-cs"/>
              </a:rPr>
              <a:t>data and intelligence</a:t>
            </a:r>
            <a:r>
              <a:rPr lang="en-US" sz="1200" kern="1200">
                <a:solidFill>
                  <a:schemeClr val="tx1"/>
                </a:solidFill>
                <a:effectLst/>
                <a:latin typeface="+mn-lt"/>
                <a:ea typeface="+mn-ea"/>
                <a:cs typeface="+mn-cs"/>
              </a:rPr>
              <a:t>—data for rich insights to intelligence embedded within apps.</a:t>
            </a:r>
          </a:p>
          <a:p>
            <a:r>
              <a:rPr lang="en-US" sz="1200" kern="1200">
                <a:solidFill>
                  <a:schemeClr val="tx1"/>
                </a:solidFill>
                <a:effectLst/>
                <a:latin typeface="+mn-lt"/>
                <a:ea typeface="+mn-ea"/>
                <a:cs typeface="+mn-cs"/>
              </a:rPr>
              <a:t>3. Is </a:t>
            </a:r>
            <a:r>
              <a:rPr lang="en-US" sz="1200" b="1" kern="1200">
                <a:solidFill>
                  <a:schemeClr val="tx1"/>
                </a:solidFill>
                <a:effectLst/>
                <a:latin typeface="+mn-lt"/>
                <a:ea typeface="+mn-ea"/>
                <a:cs typeface="+mn-cs"/>
              </a:rPr>
              <a:t>open and flexible</a:t>
            </a:r>
            <a:r>
              <a:rPr lang="en-US" sz="1200" kern="1200">
                <a:solidFill>
                  <a:schemeClr val="tx1"/>
                </a:solidFill>
                <a:effectLst/>
                <a:latin typeface="+mn-lt"/>
                <a:ea typeface="+mn-ea"/>
                <a:cs typeface="+mn-cs"/>
              </a:rPr>
              <a:t>, where you can use the tools and technologies you already have and want to use.</a:t>
            </a:r>
          </a:p>
          <a:p>
            <a:r>
              <a:rPr lang="en-US" sz="1200" kern="1200">
                <a:solidFill>
                  <a:schemeClr val="tx1"/>
                </a:solidFill>
                <a:effectLst/>
                <a:latin typeface="+mn-lt"/>
                <a:ea typeface="+mn-ea"/>
                <a:cs typeface="+mn-cs"/>
              </a:rPr>
              <a:t>4. Is </a:t>
            </a:r>
            <a:r>
              <a:rPr lang="en-US" sz="1200" b="1" kern="1200">
                <a:solidFill>
                  <a:schemeClr val="tx1"/>
                </a:solidFill>
                <a:effectLst/>
                <a:latin typeface="+mn-lt"/>
                <a:ea typeface="+mn-ea"/>
                <a:cs typeface="+mn-cs"/>
              </a:rPr>
              <a:t>trusted</a:t>
            </a:r>
            <a:r>
              <a:rPr lang="en-US" sz="1200" kern="1200">
                <a:solidFill>
                  <a:schemeClr val="tx1"/>
                </a:solidFill>
                <a:effectLst/>
                <a:latin typeface="+mn-lt"/>
                <a:ea typeface="+mn-ea"/>
                <a:cs typeface="+mn-cs"/>
              </a:rPr>
              <a:t> to </a:t>
            </a:r>
            <a:r>
              <a:rPr lang="en-US" sz="1200" b="0" kern="1200">
                <a:solidFill>
                  <a:schemeClr val="tx1"/>
                </a:solidFill>
                <a:effectLst/>
                <a:latin typeface="+mn-lt"/>
                <a:ea typeface="+mn-ea"/>
                <a:cs typeface="+mn-cs"/>
              </a:rPr>
              <a:t>protect your business assets</a:t>
            </a:r>
            <a:r>
              <a:rPr lang="en-US" sz="1200" kern="120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a:solidFill>
                  <a:schemeClr val="tx1"/>
                </a:solidFill>
                <a:effectLst/>
                <a:latin typeface="+mn-lt"/>
                <a:ea typeface="+mn-ea"/>
                <a:cs typeface="+mn-cs"/>
              </a:rPr>
              <a:t>Let’s discuss these areas in more detail.</a:t>
            </a:r>
            <a:endParaRPr lang="en-US"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170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292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8/30/2017 2:21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5638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4000"/>
              </a:lnSpc>
              <a:spcBef>
                <a:spcPts val="300"/>
              </a:spcBef>
              <a:spcAft>
                <a:spcPts val="600"/>
              </a:spcAft>
              <a:buClrTx/>
              <a:buSzPct val="116000"/>
              <a:buFont typeface="+mj-lt"/>
              <a:buNone/>
              <a:tabLst/>
              <a:defRPr/>
            </a:pPr>
            <a:r>
              <a:rPr kumimoji="0" lang="en-US" sz="1050" b="0" i="0" u="none" strike="noStrike" kern="0" cap="none" spc="30" normalizeH="0" baseline="0" noProof="0">
                <a:ln>
                  <a:noFill/>
                </a:ln>
                <a:solidFill>
                  <a:srgbClr val="FFFFFF"/>
                </a:solidFill>
                <a:effectLst/>
                <a:uLnTx/>
                <a:uFillTx/>
              </a:rPr>
              <a:t>Main Point: </a:t>
            </a:r>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kumimoji="0" lang="en-US" sz="1050" b="0" i="0" u="none" strike="noStrike" kern="0" cap="none" spc="30" normalizeH="0" baseline="0" noProof="0">
                <a:ln>
                  <a:noFill/>
                </a:ln>
                <a:solidFill>
                  <a:srgbClr val="FFFFFF"/>
                </a:solidFill>
                <a:effectLst/>
                <a:uLnTx/>
                <a:uFillTx/>
              </a:rPr>
              <a:t>Telemetry is collected at each</a:t>
            </a:r>
            <a:r>
              <a:rPr kumimoji="0" lang="en-US" sz="1050" b="0" i="0" u="none" strike="noStrike" kern="0" cap="none" spc="0" normalizeH="0" baseline="0" noProof="0">
                <a:ln>
                  <a:noFill/>
                </a:ln>
                <a:solidFill>
                  <a:srgbClr val="FFFFFF"/>
                </a:solidFill>
                <a:effectLst/>
                <a:uLnTx/>
                <a:uFillTx/>
              </a:rPr>
              <a:t> </a:t>
            </a:r>
            <a:r>
              <a:rPr kumimoji="0" lang="en-US" sz="1050" b="0" i="0" u="none" strike="noStrike" kern="0" cap="none" spc="-40" normalizeH="0" baseline="0" noProof="0">
                <a:ln>
                  <a:noFill/>
                </a:ln>
                <a:solidFill>
                  <a:srgbClr val="FFFFFF"/>
                </a:solidFill>
                <a:effectLst/>
                <a:uLnTx/>
                <a:uFillTx/>
              </a:rPr>
              <a:t>tier: server backend, middleware,</a:t>
            </a:r>
            <a:r>
              <a:rPr kumimoji="0" lang="en-US" sz="1050" b="0" i="0" u="none" strike="noStrike" kern="0" cap="none" spc="0" normalizeH="0" baseline="0" noProof="0">
                <a:ln>
                  <a:noFill/>
                </a:ln>
                <a:solidFill>
                  <a:srgbClr val="FFFFFF"/>
                </a:solidFill>
                <a:effectLst/>
                <a:uLnTx/>
                <a:uFillTx/>
              </a:rPr>
              <a:t> web service &amp; browser</a:t>
            </a:r>
          </a:p>
          <a:p>
            <a:pPr marL="228600" lvl="0" indent="-228600" defTabSz="914400">
              <a:lnSpc>
                <a:spcPct val="120000"/>
              </a:lnSpc>
              <a:buFont typeface="+mj-lt"/>
              <a:buAutoNum type="arabicPeriod"/>
              <a:defRPr/>
            </a:pPr>
            <a:r>
              <a:rPr lang="en-US" sz="1050" kern="0" spc="-20"/>
              <a:t>Telemetry arrives in the cloud where</a:t>
            </a:r>
            <a:r>
              <a:rPr lang="en-US" sz="1050" kern="0"/>
              <a:t> </a:t>
            </a:r>
            <a:r>
              <a:rPr lang="en-US" sz="1050" kern="0" spc="-20"/>
              <a:t>it is stored &amp; processed with Machine Learning technology</a:t>
            </a:r>
            <a:endParaRPr lang="en-US" sz="1050" kern="0"/>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lang="en-US" sz="1050" kern="0"/>
              <a:t>Detect &amp; Diagnose problems in Azure Portal; Ask ad-hoc queries in Analytics; Integrate, Extend &amp; Customize</a:t>
            </a:r>
          </a:p>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8/30/2017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7672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41073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8/30/2017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224888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32"/>
              </a:spcAft>
            </a:pPr>
            <a:r>
              <a:rPr lang="en-US">
                <a:latin typeface="Segoe UI Light" panose="020B0502040204020203" pitchFamily="34" charset="0"/>
                <a:cs typeface="Segoe UI Light" panose="020B0502040204020203" pitchFamily="34" charset="0"/>
              </a:rPr>
              <a:t>Today we announced the Azure SQL DB Managed Instance feature.</a:t>
            </a:r>
          </a:p>
          <a:p>
            <a:pPr>
              <a:lnSpc>
                <a:spcPct val="90000"/>
              </a:lnSpc>
              <a:spcAft>
                <a:spcPts val="632"/>
              </a:spcAft>
            </a:pPr>
            <a:r>
              <a:rPr lang="en-US">
                <a:latin typeface="Segoe UI Light" panose="020B0502040204020203" pitchFamily="34" charset="0"/>
                <a:cs typeface="Segoe UI Light" panose="020B0502040204020203" pitchFamily="34" charset="0"/>
              </a:rPr>
              <a:t>It makes it easy to migrate a fleet of SQL Server Databases from on-premises to the cloud without application re-architecture. </a:t>
            </a:r>
          </a:p>
          <a:p>
            <a:pPr>
              <a:lnSpc>
                <a:spcPct val="90000"/>
              </a:lnSpc>
              <a:spcAft>
                <a:spcPts val="632"/>
              </a:spcAft>
            </a:pPr>
            <a:r>
              <a:rPr lang="en-US">
                <a:latin typeface="Segoe UI Light" panose="020B0502040204020203" pitchFamily="34" charset="0"/>
                <a:cs typeface="Segoe UI Light" panose="020B0502040204020203" pitchFamily="34" charset="0"/>
              </a:rPr>
              <a:t>Enables security policy with </a:t>
            </a:r>
            <a:r>
              <a:rPr lang="en-US" err="1">
                <a:latin typeface="Segoe UI Light" panose="020B0502040204020203" pitchFamily="34" charset="0"/>
                <a:cs typeface="Segoe UI Light" panose="020B0502040204020203" pitchFamily="34" charset="0"/>
              </a:rPr>
              <a:t>Vnet</a:t>
            </a:r>
            <a:r>
              <a:rPr lang="en-US">
                <a:latin typeface="Segoe UI Light" panose="020B0502040204020203" pitchFamily="34" charset="0"/>
                <a:cs typeface="Segoe UI Light" panose="020B0502040204020203" pitchFamily="34" charset="0"/>
              </a:rPr>
              <a:t> support</a:t>
            </a:r>
          </a:p>
          <a:p>
            <a:pPr>
              <a:lnSpc>
                <a:spcPct val="90000"/>
              </a:lnSpc>
              <a:spcAft>
                <a:spcPts val="632"/>
              </a:spcAft>
            </a:pPr>
            <a:r>
              <a:rPr lang="en-US">
                <a:latin typeface="Segoe UI Light" panose="020B0502040204020203" pitchFamily="34" charset="0"/>
                <a:cs typeface="Segoe UI Light" panose="020B0502040204020203" pitchFamily="34" charset="0"/>
              </a:rPr>
              <a:t>Near 100% </a:t>
            </a:r>
            <a:r>
              <a:rPr lang="en-US" err="1">
                <a:latin typeface="Segoe UI Light" panose="020B0502040204020203" pitchFamily="34" charset="0"/>
                <a:cs typeface="Segoe UI Light" panose="020B0502040204020203" pitchFamily="34" charset="0"/>
              </a:rPr>
              <a:t>compatibitility</a:t>
            </a:r>
            <a:r>
              <a:rPr lang="en-US">
                <a:latin typeface="Segoe UI Light" panose="020B0502040204020203" pitchFamily="34" charset="0"/>
                <a:cs typeface="Segoe UI Light" panose="020B0502040204020203" pitchFamily="34" charset="0"/>
              </a:rPr>
              <a:t> to SQL Server, with SQL Agent, 3-part names, </a:t>
            </a:r>
            <a:r>
              <a:rPr lang="en-US" err="1">
                <a:latin typeface="Segoe UI Light" panose="020B0502040204020203" pitchFamily="34" charset="0"/>
                <a:cs typeface="Segoe UI Light" panose="020B0502040204020203" pitchFamily="34" charset="0"/>
              </a:rPr>
              <a:t>DBMail</a:t>
            </a:r>
            <a:r>
              <a:rPr lang="en-US">
                <a:latin typeface="Segoe UI Light" panose="020B0502040204020203" pitchFamily="34" charset="0"/>
                <a:cs typeface="Segoe UI Light" panose="020B0502040204020203" pitchFamily="34" charset="0"/>
              </a:rPr>
              <a:t>, CDC, Service Broker</a:t>
            </a:r>
          </a:p>
          <a:p>
            <a:pPr>
              <a:lnSpc>
                <a:spcPct val="90000"/>
              </a:lnSpc>
              <a:spcAft>
                <a:spcPts val="632"/>
              </a:spcAft>
            </a:pPr>
            <a:r>
              <a:rPr lang="en-US">
                <a:latin typeface="Segoe UI Light" panose="020B0502040204020203" pitchFamily="34" charset="0"/>
                <a:cs typeface="Segoe UI Light" panose="020B0502040204020203" pitchFamily="34" charset="0"/>
              </a:rPr>
              <a:t>Now let’s hear from a developer like you about how they are using SQL Server.</a:t>
            </a:r>
          </a:p>
          <a:p>
            <a:pPr>
              <a:lnSpc>
                <a:spcPct val="90000"/>
              </a:lnSpc>
              <a:spcAft>
                <a:spcPts val="632"/>
              </a:spcAft>
            </a:pPr>
            <a:endParaRPr lang="en-US">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49</a:t>
            </a:fld>
            <a:endParaRPr lang="en-US">
              <a:solidFill>
                <a:prstClr val="black"/>
              </a:solidFill>
              <a:latin typeface="Calibri" panose="020F0502020204030204"/>
            </a:endParaRPr>
          </a:p>
        </p:txBody>
      </p:sp>
    </p:spTree>
    <p:extLst>
      <p:ext uri="{BB962C8B-B14F-4D97-AF65-F5344CB8AC3E}">
        <p14:creationId xmlns:p14="http://schemas.microsoft.com/office/powerpoint/2010/main" val="626451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the cloud, we have taken relational databases to a whole new level of simplicity and manageability. </a:t>
            </a:r>
          </a:p>
          <a:p>
            <a:r>
              <a:rPr lang="en-US" baseline="0"/>
              <a:t>We have a fully managed service that now supports the top three most popular databases in the world – SQL Server, and announced today, MySQL and PostgreSQL. </a:t>
            </a:r>
          </a:p>
          <a:p>
            <a:endParaRPr lang="en-US" baseline="0"/>
          </a:p>
          <a:p>
            <a:r>
              <a:rPr lang="en-US" baseline="0"/>
              <a:t>The Azure RDMS platform is intelligent, flexible and secure. </a:t>
            </a:r>
          </a:p>
          <a:p>
            <a:r>
              <a:rPr lang="en-US" baseline="0"/>
              <a:t>It’s built on top of the scalable Azure compute, storage fabric, and the Azure cloud that is available in more regions than any other clouds.</a:t>
            </a:r>
          </a:p>
          <a:p>
            <a:r>
              <a:rPr lang="en-US" baseline="0"/>
              <a:t>On this fabric, we deliver capabilities such as built-in HA, backup/restore services, full isolation for each databases with resource governance, monitoring and performance tuning and security advisors. </a:t>
            </a:r>
          </a:p>
          <a:p>
            <a:pPr defTabSz="948507"/>
            <a:r>
              <a:rPr lang="en-US">
                <a:solidFill>
                  <a:srgbClr val="FFFFFF"/>
                </a:solidFill>
                <a:cs typeface="Segoe UI" panose="020B0502040204020203" pitchFamily="34" charset="0"/>
              </a:rPr>
              <a:t>And the platform allows you to scale on the fly with no application downtime. </a:t>
            </a:r>
            <a:endParaRPr lang="en-US" baseline="0"/>
          </a:p>
          <a:p>
            <a:pPr defTabSz="948507">
              <a:defRPr/>
            </a:pPr>
            <a:r>
              <a:rPr lang="en-US" baseline="0"/>
              <a:t>For MySQL and PostgreSQL, we are using fully compatible community versions </a:t>
            </a:r>
            <a:r>
              <a:rPr lang="en-US"/>
              <a:t>with native tools, drivers and libraries.</a:t>
            </a:r>
          </a:p>
          <a:p>
            <a:endParaRPr lang="en-US" baseline="0"/>
          </a:p>
        </p:txBody>
      </p:sp>
      <p:sp>
        <p:nvSpPr>
          <p:cNvPr id="4" name="Slide Number Placeholder 3"/>
          <p:cNvSpPr>
            <a:spLocks noGrp="1"/>
          </p:cNvSpPr>
          <p:nvPr>
            <p:ph type="sldNum" sz="quarter" idx="10"/>
          </p:nvPr>
        </p:nvSpPr>
        <p:spPr/>
        <p:txBody>
          <a:bodyPr/>
          <a:lstStyle/>
          <a:p>
            <a:pPr defTabSz="967533">
              <a:defRPr/>
            </a:pPr>
            <a:fld id="{7D89A995-4568-46E8-8D9C-53A8C4B4CDE6}" type="slidenum">
              <a:rPr lang="en-US">
                <a:solidFill>
                  <a:prstClr val="black"/>
                </a:solidFill>
                <a:latin typeface="Segoe UI" pitchFamily="34" charset="0"/>
              </a:rPr>
              <a:pPr defTabSz="967533">
                <a:defRPr/>
              </a:pPr>
              <a:t>50</a:t>
            </a:fld>
            <a:endParaRPr lang="en-US">
              <a:solidFill>
                <a:prstClr val="black"/>
              </a:solidFill>
              <a:latin typeface="Segoe UI" pitchFamily="34" charset="0"/>
            </a:endParaRPr>
          </a:p>
        </p:txBody>
      </p:sp>
    </p:spTree>
    <p:extLst>
      <p:ext uri="{BB962C8B-B14F-4D97-AF65-F5344CB8AC3E}">
        <p14:creationId xmlns:p14="http://schemas.microsoft.com/office/powerpoint/2010/main" val="3009820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SLAs for every major metric: availability, latency, throughput and consistency</a:t>
            </a:r>
          </a:p>
          <a:p>
            <a:r>
              <a:rPr lang="en-US"/>
              <a:t>Latency SLA – &lt;10ms for read, &lt; 15ms for (indexed) writes, at 99</a:t>
            </a:r>
            <a:r>
              <a:rPr lang="en-US" baseline="30000"/>
              <a:t>th</a:t>
            </a:r>
            <a:r>
              <a:rPr lang="en-US"/>
              <a:t> percentile anywhere in the world</a:t>
            </a:r>
          </a:p>
          <a:p>
            <a:r>
              <a:rPr lang="en-US"/>
              <a:t>Consistency – choice of strong, bounded staleness, consistent-prefix, session and eventual</a:t>
            </a:r>
          </a:p>
          <a:p>
            <a:r>
              <a:rPr lang="en-US"/>
              <a:t>APIs: SQL, JavaScript, Gremlin, MongoDB, Azure Table Storage with key-value, graph and document data supported</a:t>
            </a:r>
          </a:p>
          <a:p>
            <a:endParaRPr lang="en-US"/>
          </a:p>
          <a:p>
            <a:endParaRPr lang="en-US"/>
          </a:p>
          <a:p>
            <a:r>
              <a:rPr lang="en-US"/>
              <a:t>Imagine a horizontally scalable database that puts data everywhere your users are. </a:t>
            </a:r>
          </a:p>
          <a:p>
            <a:endParaRPr lang="en-US"/>
          </a:p>
          <a:p>
            <a:r>
              <a:rPr lang="en-US"/>
              <a:t>It seems intuitive, but most databases are still light years away from true turn-key global distribution.</a:t>
            </a:r>
          </a:p>
        </p:txBody>
      </p:sp>
      <p:sp>
        <p:nvSpPr>
          <p:cNvPr id="4" name="Header Placeholder 3"/>
          <p:cNvSpPr>
            <a:spLocks noGrp="1"/>
          </p:cNvSpPr>
          <p:nvPr>
            <p:ph type="hdr" sz="quarter" idx="10"/>
          </p:nvPr>
        </p:nvSpPr>
        <p:spPr/>
        <p:txBody>
          <a:bodyPr/>
          <a:lstStyle/>
          <a:p>
            <a:pPr defTabSz="948507">
              <a:defRPr/>
            </a:pPr>
            <a:endParaRPr lang="en-US" sz="1900" kern="0">
              <a:solidFill>
                <a:sysClr val="windowText" lastClr="000000"/>
              </a:solidFill>
              <a:latin typeface="Calibri"/>
            </a:endParaRPr>
          </a:p>
        </p:txBody>
      </p:sp>
      <p:sp>
        <p:nvSpPr>
          <p:cNvPr id="5" name="Footer Placeholder 4"/>
          <p:cNvSpPr>
            <a:spLocks noGrp="1"/>
          </p:cNvSpPr>
          <p:nvPr>
            <p:ph type="ftr" sz="quarter" idx="11"/>
          </p:nvPr>
        </p:nvSpPr>
        <p:spPr/>
        <p:txBody>
          <a:bodyPr/>
          <a:lstStyle/>
          <a:p>
            <a:pPr defTabSz="94819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507">
              <a:defRPr/>
            </a:pPr>
            <a:fld id="{23A5C127-CB05-47B6-8D1E-7BC74A68F508}" type="datetime8">
              <a:rPr lang="en-US" sz="1900" kern="0">
                <a:solidFill>
                  <a:sysClr val="windowText" lastClr="000000"/>
                </a:solidFill>
                <a:latin typeface="Calibri"/>
              </a:rPr>
              <a:pPr defTabSz="948507">
                <a:defRPr/>
              </a:pPr>
              <a:t>8/30/2017 2:21 PM</a:t>
            </a:fld>
            <a:endParaRPr lang="en-US" sz="1900" kern="0">
              <a:solidFill>
                <a:sysClr val="windowText" lastClr="000000"/>
              </a:solidFill>
              <a:latin typeface="Calibri"/>
            </a:endParaRPr>
          </a:p>
        </p:txBody>
      </p:sp>
      <p:sp>
        <p:nvSpPr>
          <p:cNvPr id="7" name="Slide Number Placeholder 6"/>
          <p:cNvSpPr>
            <a:spLocks noGrp="1"/>
          </p:cNvSpPr>
          <p:nvPr>
            <p:ph type="sldNum" sz="quarter" idx="13"/>
          </p:nvPr>
        </p:nvSpPr>
        <p:spPr/>
        <p:txBody>
          <a:bodyPr/>
          <a:lstStyle/>
          <a:p>
            <a:pPr defTabSz="948507">
              <a:defRPr/>
            </a:pPr>
            <a:fld id="{B4008EB6-D09E-4580-8CD6-DDB14511944F}" type="slidenum">
              <a:rPr lang="en-US" sz="1900" kern="0">
                <a:solidFill>
                  <a:sysClr val="windowText" lastClr="000000"/>
                </a:solidFill>
                <a:latin typeface="Calibri"/>
              </a:rPr>
              <a:pPr defTabSz="948507">
                <a:defRPr/>
              </a:pPr>
              <a:t>51</a:t>
            </a:fld>
            <a:endParaRPr lang="en-US" sz="1900" kern="0">
              <a:solidFill>
                <a:sysClr val="windowText" lastClr="000000"/>
              </a:solidFill>
              <a:latin typeface="Calibri"/>
            </a:endParaRPr>
          </a:p>
        </p:txBody>
      </p:sp>
    </p:spTree>
    <p:extLst>
      <p:ext uri="{BB962C8B-B14F-4D97-AF65-F5344CB8AC3E}">
        <p14:creationId xmlns:p14="http://schemas.microsoft.com/office/powerpoint/2010/main" val="267269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First,</a:t>
            </a:r>
            <a:r>
              <a:rPr lang="en-US" sz="1200" kern="1200" baseline="0">
                <a:solidFill>
                  <a:schemeClr val="tx1"/>
                </a:solidFill>
                <a:effectLst/>
                <a:latin typeface="Segoe UI Light" pitchFamily="34" charset="0"/>
                <a:ea typeface="+mn-ea"/>
                <a:cs typeface="+mn-cs"/>
              </a:rPr>
              <a:t> </a:t>
            </a:r>
            <a:r>
              <a:rPr lang="en-US" sz="1200" kern="120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err="1">
                <a:solidFill>
                  <a:schemeClr val="tx1"/>
                </a:solidFill>
                <a:effectLst/>
                <a:latin typeface="Segoe UI Light" pitchFamily="34" charset="0"/>
                <a:ea typeface="+mn-ea"/>
                <a:cs typeface="+mn-cs"/>
              </a:rPr>
              <a:t>etc</a:t>
            </a:r>
            <a:r>
              <a:rPr lang="en-US" sz="1200" kern="120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a:solidFill>
                  <a:schemeClr val="tx1"/>
                </a:solidFill>
                <a:effectLst/>
                <a:latin typeface="Segoe UI Light" pitchFamily="34" charset="0"/>
                <a:ea typeface="+mn-ea"/>
                <a:cs typeface="+mn-cs"/>
              </a:rPr>
              <a:t> Warehouse</a:t>
            </a:r>
            <a:r>
              <a:rPr lang="en-US" sz="1200" kern="1200">
                <a:solidFill>
                  <a:schemeClr val="tx1"/>
                </a:solidFill>
                <a:effectLst/>
                <a:latin typeface="Segoe UI Light" pitchFamily="34" charset="0"/>
                <a:ea typeface="+mn-ea"/>
                <a:cs typeface="+mn-cs"/>
              </a:rPr>
              <a:t>.</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a:solidFill>
                  <a:schemeClr val="tx1"/>
                </a:solidFill>
                <a:effectLst/>
                <a:latin typeface="Segoe UI Light" pitchFamily="34" charset="0"/>
                <a:ea typeface="+mn-ea"/>
                <a:cs typeface="+mn-cs"/>
              </a:rPr>
              <a:t> or with </a:t>
            </a:r>
            <a:r>
              <a:rPr lang="en-US" sz="1200" kern="120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a:solidFill>
                  <a:schemeClr val="tx1"/>
                </a:solidFill>
                <a:effectLst/>
                <a:latin typeface="Segoe UI Light" pitchFamily="34" charset="0"/>
                <a:ea typeface="+mn-ea"/>
                <a:cs typeface="+mn-cs"/>
              </a:rPr>
              <a:t> based applications. </a:t>
            </a:r>
          </a:p>
          <a:p>
            <a:endParaRPr lang="en-US" sz="1200" kern="1200" baseline="0">
              <a:solidFill>
                <a:schemeClr val="tx1"/>
              </a:solidFill>
              <a:effectLst/>
              <a:latin typeface="Segoe UI Light" pitchFamily="34" charset="0"/>
              <a:ea typeface="+mn-ea"/>
              <a:cs typeface="+mn-cs"/>
            </a:endParaRPr>
          </a:p>
          <a:p>
            <a:r>
              <a:rPr lang="en-US" sz="1200" kern="1200" baseline="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a:solidFill>
                <a:schemeClr val="tx1"/>
              </a:solidFill>
              <a:effectLst/>
              <a:latin typeface="Segoe UI Light" pitchFamily="34" charset="0"/>
              <a:ea typeface="+mn-ea"/>
              <a:cs typeface="+mn-cs"/>
            </a:endParaRPr>
          </a:p>
          <a:p>
            <a:pPr lvl="0"/>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We’re going to dive into each one, starting with data.</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731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8/30/2017 2:21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7279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sz="1400"/>
          </a:p>
          <a:p>
            <a:r>
              <a:rPr lang="en-US" sz="1400"/>
              <a:t>https://azure.microsoft.com/en-us/regions/</a:t>
            </a:r>
          </a:p>
          <a:p>
            <a:endParaRPr lang="en-US" sz="1400"/>
          </a:p>
          <a:p>
            <a:r>
              <a:rPr lang="en-US" sz="1200" u="sng" kern="1200">
                <a:solidFill>
                  <a:schemeClr val="tx1"/>
                </a:solidFill>
                <a:effectLst/>
                <a:latin typeface="+mn-lt"/>
                <a:ea typeface="+mn-ea"/>
                <a:cs typeface="+mn-cs"/>
                <a:hlinkClick r:id="rId3"/>
              </a:rPr>
              <a:t>https://azure.microsoft.com/en-us/regions/services/</a:t>
            </a:r>
            <a:r>
              <a:rPr lang="en-US" sz="1200" kern="1200">
                <a:solidFill>
                  <a:schemeClr val="tx1"/>
                </a:solidFill>
                <a:effectLst/>
                <a:latin typeface="+mn-lt"/>
                <a:ea typeface="+mn-ea"/>
                <a:cs typeface="+mn-cs"/>
              </a:rPr>
              <a:t> </a:t>
            </a:r>
            <a:endParaRPr lang="en-US" sz="1400"/>
          </a:p>
          <a:p>
            <a:endParaRPr lang="en-US" sz="1400"/>
          </a:p>
          <a:p>
            <a:r>
              <a:rPr lang="en-US" sz="1200" u="sng" kern="1200">
                <a:solidFill>
                  <a:schemeClr val="tx1"/>
                </a:solidFill>
                <a:effectLst/>
                <a:latin typeface="+mn-lt"/>
                <a:ea typeface="+mn-ea"/>
                <a:cs typeface="+mn-cs"/>
                <a:hlinkClick r:id="rId4"/>
              </a:rPr>
              <a:t>newest version</a:t>
            </a:r>
            <a:endParaRPr lang="en-US" sz="14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439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8/30/2017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294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90286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Introduce the two ways</a:t>
            </a:r>
            <a:r>
              <a:rPr lang="en-US" baseline="0"/>
              <a:t> to manage Azure services.</a:t>
            </a:r>
          </a:p>
          <a:p>
            <a:r>
              <a:rPr lang="en-US" baseline="0"/>
              <a:t>ASM has been around since 2009 and is getting long in the tooth.</a:t>
            </a:r>
          </a:p>
          <a:p>
            <a:r>
              <a:rPr lang="en-US" baseline="0"/>
              <a:t>ARM supports modern deployment practices. It is designed to be extensible to all current and future services.</a:t>
            </a:r>
          </a:p>
          <a:p>
            <a:endParaRPr lang="en-US" baseline="0"/>
          </a:p>
          <a:p>
            <a:pPr marL="0" indent="0">
              <a:buNone/>
            </a:pPr>
            <a:r>
              <a:rPr lang="en-GB"/>
              <a:t>Since we currently</a:t>
            </a:r>
            <a:r>
              <a:rPr lang="en-GB" baseline="0"/>
              <a:t> have two different APIs in use in Azure, we want to explain, although not very deeply, that in the CURRENT portal and V1/Classic, the resources are categorized and accessed via a REST API named ‘Service Management API’. Primarily, access to this portal and items in Azure through this API has been through the use of certificates and then later Microsoft has started adding the capability of using Azure AD through the use of Add-</a:t>
            </a:r>
            <a:r>
              <a:rPr lang="en-GB" baseline="0" err="1"/>
              <a:t>AzureAccount</a:t>
            </a:r>
            <a:r>
              <a:rPr lang="en-GB" baseline="0"/>
              <a:t>.</a:t>
            </a:r>
          </a:p>
          <a:p>
            <a:pPr marL="0" indent="0">
              <a:buNone/>
            </a:pPr>
            <a:endParaRPr lang="en-GB" baseline="0"/>
          </a:p>
          <a:p>
            <a:pPr marL="0" indent="0">
              <a:buNone/>
            </a:pPr>
            <a:r>
              <a:rPr lang="en-GB" baseline="0"/>
              <a:t>An IT Pro rarely, if ever, will use the API directly, although all other Azure tools do use the API. So, the programmatic aspect of this is not really relevant, but as of the ARM API, how the VMs are accessed has completely changed because of the different API.</a:t>
            </a:r>
          </a:p>
          <a:p>
            <a:pPr marL="0" indent="0">
              <a:buNone/>
            </a:pPr>
            <a:endParaRPr lang="en-GB" baseline="0"/>
          </a:p>
          <a:p>
            <a:pPr marL="0" indent="0">
              <a:buNone/>
            </a:pPr>
            <a:r>
              <a:rPr lang="en-GB" baseline="0"/>
              <a:t>NOTES</a:t>
            </a:r>
            <a:endParaRPr lang="en-GB"/>
          </a:p>
          <a:p>
            <a:r>
              <a:rPr lang="en-GB"/>
              <a:t>For now it’s not possible to upload a management</a:t>
            </a:r>
            <a:r>
              <a:rPr lang="en-GB" baseline="0"/>
              <a:t> certificate with the SMAPI (which makes sense as accessing the SMAPI requires a management certificate…). You instead have to upload it via the portal</a:t>
            </a:r>
          </a:p>
          <a:p>
            <a:r>
              <a:rPr lang="en-GB"/>
              <a:t>The subscription ID forms part of the URI,</a:t>
            </a:r>
            <a:r>
              <a:rPr lang="en-GB" baseline="0"/>
              <a:t> which is in line with the fact that the Subscription in the security boundary for the administration of the resources.</a:t>
            </a:r>
          </a:p>
          <a:p>
            <a:endParaRPr lang="en-GB" baseline="0"/>
          </a:p>
          <a:p>
            <a:endParaRPr lang="en-GB"/>
          </a:p>
          <a:p>
            <a:pPr marL="0" indent="0">
              <a:buNone/>
            </a:pPr>
            <a:endParaRPr lang="en-US"/>
          </a:p>
        </p:txBody>
      </p:sp>
      <p:sp>
        <p:nvSpPr>
          <p:cNvPr id="6" name="Date Placeholder 5"/>
          <p:cNvSpPr>
            <a:spLocks noGrp="1"/>
          </p:cNvSpPr>
          <p:nvPr>
            <p:ph type="dt" idx="12"/>
          </p:nvPr>
        </p:nvSpPr>
        <p:spPr>
          <a:xfrm>
            <a:off x="4023092" y="0"/>
            <a:ext cx="3077739" cy="468471"/>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8/30/2017</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381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8/30/2017 2:21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176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8/30/2017 2:21 PM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823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updated as of January 5, 2017: Dec-2016: Azure compliance coverag</a:t>
            </a:r>
            <a:r>
              <a:rPr lang="en-US" baseline="0"/>
              <a:t>e includes 52 certs (not showing US – EU Safe Harbor).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42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Private</a:t>
            </a:r>
            <a:r>
              <a:rPr lang="en-US" baseline="0"/>
              <a:t> and Public Previews,</a:t>
            </a:r>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a:solidFill>
                  <a:prstClr val="black"/>
                </a:solidFill>
              </a:rPr>
              <a:pPr/>
              <a:t>8/30/2017 2:21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3398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a:latin typeface="Segoe UI Light" pitchFamily="34" charset="0"/>
                <a:ea typeface="ＭＳ Ｐゴシック" charset="0"/>
                <a:cs typeface="ＭＳ Ｐゴシック" charset="0"/>
              </a:rPr>
              <a:t>Why this Slide:</a:t>
            </a:r>
          </a:p>
          <a:p>
            <a:pPr defTabSz="950141">
              <a:defRPr/>
            </a:pPr>
            <a:r>
              <a:rPr lang="en-US" sz="140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a:latin typeface="Segoe UI Light" pitchFamily="34" charset="0"/>
              <a:ea typeface="ＭＳ Ｐゴシック" charset="0"/>
              <a:cs typeface="ＭＳ Ｐゴシック" charset="0"/>
            </a:endParaRPr>
          </a:p>
          <a:p>
            <a:pPr lvl="0"/>
            <a:r>
              <a:rPr lang="en-US" sz="1400" b="1">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a:p>
          <a:p>
            <a:pPr>
              <a:lnSpc>
                <a:spcPct val="107000"/>
              </a:lnSpc>
              <a:spcAft>
                <a:spcPts val="815"/>
              </a:spcAft>
            </a:pPr>
            <a:r>
              <a:rPr lang="en-US" sz="1400" b="1"/>
              <a:t>Transition to NEXT Slide:</a:t>
            </a:r>
            <a:r>
              <a:rPr lang="en-US" sz="1400"/>
              <a:t>  Make the build go backwards to show JUST IaaS and then you will go to the demo to show it.</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06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127CA6-06D2-4433-B26A-052CD5EF219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03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a </a:t>
            </a:r>
            <a:r>
              <a:rPr lang="en-US" baseline="0"/>
              <a:t>broad set of compute family that customers can take advantage from dev test to large database workloads</a:t>
            </a:r>
          </a:p>
          <a:p>
            <a:endParaRPr lang="en-US" baseline="0"/>
          </a:p>
        </p:txBody>
      </p:sp>
      <p:sp>
        <p:nvSpPr>
          <p:cNvPr id="4" name="Slide Number Placeholder 3"/>
          <p:cNvSpPr>
            <a:spLocks noGrp="1"/>
          </p:cNvSpPr>
          <p:nvPr>
            <p:ph type="sldNum" sz="quarter" idx="10"/>
          </p:nvPr>
        </p:nvSpPr>
        <p:spPr/>
        <p:txBody>
          <a:bodyPr/>
          <a:lstStyle/>
          <a:p>
            <a:fld id="{8F657078-6DF4-4B15-AEE7-8504F49DC1D1}" type="slidenum">
              <a:rPr lang="en-US" smtClean="0"/>
              <a:t>11</a:t>
            </a:fld>
            <a:endParaRPr lang="en-US"/>
          </a:p>
        </p:txBody>
      </p:sp>
    </p:spTree>
    <p:extLst>
      <p:ext uri="{BB962C8B-B14F-4D97-AF65-F5344CB8AC3E}">
        <p14:creationId xmlns:p14="http://schemas.microsoft.com/office/powerpoint/2010/main" val="2903645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5.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5.xml"/><Relationship Id="rId6" Type="http://schemas.openxmlformats.org/officeDocument/2006/relationships/image" Target="../media/image10.emf"/><Relationship Id="rId5" Type="http://schemas.openxmlformats.org/officeDocument/2006/relationships/image" Target="../media/image8.emf"/><Relationship Id="rId4" Type="http://schemas.openxmlformats.org/officeDocument/2006/relationships/image" Target="../media/image19.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2Data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9" name="Content Placeholder 25"/>
          <p:cNvSpPr>
            <a:spLocks noGrp="1"/>
          </p:cNvSpPr>
          <p:nvPr>
            <p:ph sz="quarter" idx="14"/>
          </p:nvPr>
        </p:nvSpPr>
        <p:spPr>
          <a:xfrm>
            <a:off x="4677564" y="919650"/>
            <a:ext cx="7367114" cy="5670912"/>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1218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2Data_Photo">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20" name="Picture Placeholder 16"/>
          <p:cNvSpPr>
            <a:spLocks noGrp="1"/>
          </p:cNvSpPr>
          <p:nvPr>
            <p:ph type="pic" sz="quarter" idx="13"/>
          </p:nvPr>
        </p:nvSpPr>
        <p:spPr>
          <a:xfrm>
            <a:off x="4677564" y="919650"/>
            <a:ext cx="7367114" cy="5670912"/>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060022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3Openness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6611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3Openness_Text">
    <p:spTree>
      <p:nvGrpSpPr>
        <p:cNvPr id="1" name=""/>
        <p:cNvGrpSpPr/>
        <p:nvPr/>
      </p:nvGrpSpPr>
      <p:grpSpPr>
        <a:xfrm>
          <a:off x="0" y="0"/>
          <a:ext cx="0" cy="0"/>
          <a:chOff x="0" y="0"/>
          <a:chExt cx="0" cy="0"/>
        </a:xfrm>
      </p:grpSpPr>
      <p:grpSp>
        <p:nvGrpSpPr>
          <p:cNvPr id="17" name="Group 16"/>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0195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3Openness_Photo">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98877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04Trust_Blank">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1" name="Isosceles Triangle 20"/>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52200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3226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1397957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84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47331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9581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6403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951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4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6708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79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806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2775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554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p>
        </p:txBody>
      </p:sp>
    </p:spTree>
    <p:extLst>
      <p:ext uri="{BB962C8B-B14F-4D97-AF65-F5344CB8AC3E}">
        <p14:creationId xmlns:p14="http://schemas.microsoft.com/office/powerpoint/2010/main" val="220032293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4881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1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0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40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12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87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0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324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468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2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1430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512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628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5826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793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737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78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4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0199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6153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8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1194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1190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414935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576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51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75701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3767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80546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30420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09093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444239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16706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51479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792571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1849856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0152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51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3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1043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40532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1057302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680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8/30/2017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44972778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85614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907990"/>
      </p:ext>
    </p:extLst>
  </p:cSld>
  <p:clrMapOvr>
    <a:masterClrMapping/>
  </p:clrMapOvr>
  <mc:AlternateContent xmlns:mc="http://schemas.openxmlformats.org/markup-compatibility/2006">
    <mc:Choice xmlns:p14="http://schemas.microsoft.com/office/powerpoint/2010/main" Requires="p14">
      <p:transition p14:dur="250">
        <p:wipe dir="r"/>
      </p:transition>
    </mc:Choice>
    <mc:Fallback>
      <p:transition>
        <p:wipe dir="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7388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65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69106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5261030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1217857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7709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3682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300090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94730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38745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36656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9911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4799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5251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9837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137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331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1005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794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474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97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3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8414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09718366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062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2071492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1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8/30/2017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73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140509" y="1585426"/>
            <a:ext cx="6062782" cy="738664"/>
          </a:xfrm>
        </p:spPr>
        <p:txBody>
          <a:bodyPr/>
          <a:lstStyle>
            <a:lvl1pPr>
              <a:defRPr spc="-31" baseline="0">
                <a:solidFill>
                  <a:schemeClr val="tx2"/>
                </a:solidFill>
              </a:defRPr>
            </a:lvl1pPr>
          </a:lstStyle>
          <a:p>
            <a:endParaRPr lang="en-US"/>
          </a:p>
        </p:txBody>
      </p:sp>
      <p:sp>
        <p:nvSpPr>
          <p:cNvPr id="8" name="Text Placeholder 3"/>
          <p:cNvSpPr>
            <a:spLocks noGrp="1"/>
          </p:cNvSpPr>
          <p:nvPr>
            <p:ph type="body" sz="quarter" idx="12" hasCustomPrompt="1"/>
          </p:nvPr>
        </p:nvSpPr>
        <p:spPr>
          <a:xfrm>
            <a:off x="233183" y="3107198"/>
            <a:ext cx="5689687" cy="1919756"/>
          </a:xfrm>
        </p:spPr>
        <p:txBody>
          <a:bodyPr tIns="0"/>
          <a:lstStyle>
            <a:lvl1pPr>
              <a:spcBef>
                <a:spcPts val="510"/>
              </a:spcBef>
              <a:defRPr/>
            </a:lvl1pPr>
            <a:lvl2pPr marL="0">
              <a:spcBef>
                <a:spcPts val="510"/>
              </a:spcBef>
              <a:defRPr sz="1836">
                <a:latin typeface="Segoe UI Light" panose="020B0502040204020203" pitchFamily="34" charset="0"/>
                <a:cs typeface="Segoe UI Light" panose="020B0502040204020203" pitchFamily="34" charset="0"/>
              </a:defRPr>
            </a:lvl2pPr>
            <a:lvl3pPr marL="0">
              <a:spcBef>
                <a:spcPts val="510"/>
              </a:spcBef>
              <a:defRPr sz="1836">
                <a:latin typeface="Segoe UI Light" panose="020B0502040204020203" pitchFamily="34" charset="0"/>
                <a:cs typeface="Segoe UI Light" panose="020B0502040204020203" pitchFamily="34" charset="0"/>
              </a:defRPr>
            </a:lvl3pPr>
            <a:lvl4pPr marL="0">
              <a:spcBef>
                <a:spcPts val="510"/>
              </a:spcBef>
              <a:defRPr sz="1836">
                <a:latin typeface="Segoe UI Light" panose="020B0502040204020203" pitchFamily="34" charset="0"/>
                <a:cs typeface="Segoe UI Light" panose="020B0502040204020203" pitchFamily="34" charset="0"/>
              </a:defRPr>
            </a:lvl4pPr>
            <a:lvl5pPr marL="0">
              <a:spcBef>
                <a:spcPts val="510"/>
              </a:spcBef>
              <a:defRPr sz="1836">
                <a:latin typeface="Segoe UI Light" panose="020B0502040204020203" pitchFamily="34" charset="0"/>
                <a:cs typeface="Segoe UI Light" panose="020B0502040204020203" pitchFamily="34" charset="0"/>
              </a:defRPr>
            </a:lvl5pPr>
          </a:lstStyle>
          <a:p>
            <a:pPr lvl="0"/>
            <a:r>
              <a:rPr lang="en-US"/>
              <a:t>Presenter’s Name</a:t>
            </a:r>
          </a:p>
          <a:p>
            <a:pPr lvl="1"/>
            <a:r>
              <a:rPr lang="en-US"/>
              <a:t>Date</a:t>
            </a:r>
          </a:p>
          <a:p>
            <a:pPr lvl="2"/>
            <a:r>
              <a:rPr lang="en-US"/>
              <a:t>Third level</a:t>
            </a:r>
          </a:p>
          <a:p>
            <a:pPr lvl="3"/>
            <a:r>
              <a:rPr lang="en-US"/>
              <a:t>Fourth level</a:t>
            </a:r>
          </a:p>
          <a:p>
            <a:pPr lvl="4"/>
            <a:r>
              <a:rPr lang="en-US"/>
              <a:t>Fifth level</a:t>
            </a:r>
          </a:p>
        </p:txBody>
      </p:sp>
      <p:sp>
        <p:nvSpPr>
          <p:cNvPr id="10" name="Text Placeholder 5"/>
          <p:cNvSpPr>
            <a:spLocks noGrp="1"/>
          </p:cNvSpPr>
          <p:nvPr>
            <p:ph type="body" sz="quarter" idx="13"/>
          </p:nvPr>
        </p:nvSpPr>
        <p:spPr>
          <a:xfrm>
            <a:off x="233183" y="1585426"/>
            <a:ext cx="5689687" cy="1040413"/>
          </a:xfrm>
        </p:spPr>
        <p:txBody>
          <a:bodyPr tIns="0"/>
          <a:lstStyle>
            <a:lvl1pPr>
              <a:defRPr sz="3672">
                <a:solidFill>
                  <a:schemeClr val="accent1"/>
                </a:solidFill>
              </a:defRPr>
            </a:lvl1pPr>
            <a:lvl2pPr marL="0">
              <a:lnSpc>
                <a:spcPct val="100000"/>
              </a:lnSpc>
              <a:spcBef>
                <a:spcPts val="0"/>
              </a:spcBef>
              <a:defRPr sz="2856"/>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676091616"/>
      </p:ext>
    </p:extLst>
  </p:cSld>
  <p:clrMapOvr>
    <a:masterClrMapping/>
  </p:clrMapOvr>
  <p:transition spd="slow">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875130"/>
      </p:ext>
    </p:extLst>
  </p:cSld>
  <p:clrMapOvr>
    <a:masterClrMapping/>
  </p:clrMapOvr>
  <mc:AlternateContent xmlns:mc="http://schemas.openxmlformats.org/markup-compatibility/2006">
    <mc:Choice xmlns:p14="http://schemas.microsoft.com/office/powerpoint/2010/main" Requires="p14">
      <p:transition p14:dur="250">
        <p:wipe dir="r"/>
      </p:transition>
    </mc:Choice>
    <mc:Fallback>
      <p:transition>
        <p:wipe dir="r"/>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147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34149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5812136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3626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8675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823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646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816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5774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19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5509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7526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995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0890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7748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565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13473563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571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83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05186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GB"/>
              <a:t>Microsoft Confidential</a:t>
            </a:r>
          </a:p>
        </p:txBody>
      </p:sp>
      <p:sp>
        <p:nvSpPr>
          <p:cNvPr id="5" name="Slide Number Placeholder 3"/>
          <p:cNvSpPr>
            <a:spLocks noGrp="1"/>
          </p:cNvSpPr>
          <p:nvPr>
            <p:ph type="sldNum" sz="quarter" idx="15"/>
          </p:nvPr>
        </p:nvSpPr>
        <p:spPr/>
        <p:txBody>
          <a:bodyPr/>
          <a:lstStyle>
            <a:lvl1pPr>
              <a:defRPr/>
            </a:lvl1pPr>
          </a:lstStyle>
          <a:p>
            <a:pPr defTabSz="932597">
              <a:defRPr/>
            </a:pPr>
            <a:fld id="{6052FC3A-E1BD-E54F-9A48-71EBDEF00552}" type="slidenum">
              <a:rPr lang="en-US" smtClean="0"/>
              <a:pPr defTabSz="932597">
                <a:defRPr/>
              </a:pPr>
              <a:t>‹#›</a:t>
            </a:fld>
            <a:endParaRPr lang="en-US"/>
          </a:p>
        </p:txBody>
      </p:sp>
    </p:spTree>
    <p:extLst>
      <p:ext uri="{BB962C8B-B14F-4D97-AF65-F5344CB8AC3E}">
        <p14:creationId xmlns:p14="http://schemas.microsoft.com/office/powerpoint/2010/main" val="22115049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GB"/>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32597">
              <a:defRPr/>
            </a:pPr>
            <a:fld id="{675909FA-3F91-0646-A6A8-60C236B90508}" type="slidenum">
              <a:rPr lang="en-US" smtClean="0"/>
              <a:pPr defTabSz="932597">
                <a:defRPr/>
              </a:pPr>
              <a:t>‹#›</a:t>
            </a:fld>
            <a:endParaRPr lang="en-US"/>
          </a:p>
        </p:txBody>
      </p:sp>
    </p:spTree>
    <p:extLst>
      <p:ext uri="{BB962C8B-B14F-4D97-AF65-F5344CB8AC3E}">
        <p14:creationId xmlns:p14="http://schemas.microsoft.com/office/powerpoint/2010/main" val="334312597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p>
        </p:txBody>
      </p:sp>
    </p:spTree>
    <p:extLst>
      <p:ext uri="{BB962C8B-B14F-4D97-AF65-F5344CB8AC3E}">
        <p14:creationId xmlns:p14="http://schemas.microsoft.com/office/powerpoint/2010/main" val="1023696630"/>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GB"/>
              <a:t>Microsoft Confidential</a:t>
            </a:r>
          </a:p>
        </p:txBody>
      </p:sp>
      <p:sp>
        <p:nvSpPr>
          <p:cNvPr id="4" name="Slide Number Placeholder 3"/>
          <p:cNvSpPr>
            <a:spLocks noGrp="1"/>
          </p:cNvSpPr>
          <p:nvPr>
            <p:ph type="sldNum" sz="quarter" idx="11"/>
          </p:nvPr>
        </p:nvSpPr>
        <p:spPr/>
        <p:txBody>
          <a:bodyPr/>
          <a:lstStyle/>
          <a:p>
            <a:pPr defTabSz="931516" fontAlgn="base">
              <a:spcBef>
                <a:spcPct val="0"/>
              </a:spcBef>
              <a:spcAft>
                <a:spcPct val="0"/>
              </a:spcAft>
              <a:defRPr/>
            </a:pPr>
            <a:fld id="{83758903-653A-7442-ACA2-36E6579F0BEB}" type="slidenum">
              <a:rPr lang="en-US" smtClean="0">
                <a:ea typeface="ＭＳ Ｐゴシック" charset="0"/>
              </a:rPr>
              <a:pPr defTabSz="931516"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74639" y="1320801"/>
            <a:ext cx="11887200" cy="505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3065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66066"/>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78324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a:gradFill>
                  <a:gsLst>
                    <a:gs pos="96653">
                      <a:schemeClr val="tx1"/>
                    </a:gs>
                    <a:gs pos="0">
                      <a:schemeClr val="tx1"/>
                    </a:gs>
                  </a:gsLst>
                  <a:lin ang="5400000" scaled="0"/>
                </a:gradFill>
                <a:latin typeface="+mj-lt"/>
              </a:rPr>
              <a:t>April 4–6, 2016</a:t>
            </a:r>
            <a:br>
              <a:rPr lang="en-US" sz="2400">
                <a:gradFill>
                  <a:gsLst>
                    <a:gs pos="96653">
                      <a:schemeClr val="tx1"/>
                    </a:gs>
                    <a:gs pos="0">
                      <a:schemeClr val="tx1"/>
                    </a:gs>
                  </a:gsLst>
                  <a:lin ang="5400000" scaled="0"/>
                </a:gradFill>
                <a:latin typeface="+mj-lt"/>
              </a:rPr>
            </a:br>
            <a:r>
              <a:rPr lang="en-US" sz="240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035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16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5251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6" name="Footer Placeholder 1"/>
          <p:cNvSpPr txBox="1">
            <a:spLocks/>
          </p:cNvSpPr>
          <p:nvPr userDrawn="1"/>
        </p:nvSpPr>
        <p:spPr>
          <a:xfrm>
            <a:off x="274637" y="6729115"/>
            <a:ext cx="12161838" cy="2728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24193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305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968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083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818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06699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38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79410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9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0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477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91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772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095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913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60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36495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1Application_Text">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5" name="Isosceles Triangle 24"/>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2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
        <p:nvSpPr>
          <p:cNvPr id="27"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52783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1Application_Photo">
    <p:spTree>
      <p:nvGrpSpPr>
        <p:cNvPr id="1" name=""/>
        <p:cNvGrpSpPr/>
        <p:nvPr/>
      </p:nvGrpSpPr>
      <p:grpSpPr>
        <a:xfrm>
          <a:off x="0" y="0"/>
          <a:ext cx="0" cy="0"/>
          <a:chOff x="0" y="0"/>
          <a:chExt cx="0" cy="0"/>
        </a:xfrm>
      </p:grpSpPr>
      <p:grpSp>
        <p:nvGrpSpPr>
          <p:cNvPr id="25" name="Group 24"/>
          <p:cNvGrpSpPr/>
          <p:nvPr userDrawn="1"/>
        </p:nvGrpSpPr>
        <p:grpSpPr>
          <a:xfrm>
            <a:off x="9939268" y="124025"/>
            <a:ext cx="1995215" cy="656924"/>
            <a:chOff x="9743882" y="121604"/>
            <a:chExt cx="1955993" cy="644102"/>
          </a:xfrm>
        </p:grpSpPr>
        <p:sp>
          <p:nvSpPr>
            <p:cNvPr id="26" name="Rectangle 25"/>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7" name="Isosceles Triangle 26"/>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2"/>
          </p:nvPr>
        </p:nvSpPr>
        <p:spPr>
          <a:xfrm>
            <a:off x="4896862" y="295275"/>
            <a:ext cx="6218238" cy="6295288"/>
          </a:xfrm>
        </p:spPr>
        <p:txBody>
          <a:bodyPr>
            <a:noAutofit/>
          </a:bodyPr>
          <a:lstStyle>
            <a:lvl1pPr marL="0" indent="0" algn="ctr">
              <a:buNone/>
              <a:defRPr/>
            </a:lvl1pPr>
          </a:lstStyle>
          <a:p>
            <a:endParaRPr lang="en-US"/>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6"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41388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2Data_Blank">
    <p:spTree>
      <p:nvGrpSpPr>
        <p:cNvPr id="1" name=""/>
        <p:cNvGrpSpPr/>
        <p:nvPr/>
      </p:nvGrpSpPr>
      <p:grpSpPr>
        <a:xfrm>
          <a:off x="0" y="0"/>
          <a:ext cx="0" cy="0"/>
          <a:chOff x="0" y="0"/>
          <a:chExt cx="0" cy="0"/>
        </a:xfrm>
      </p:grpSpPr>
      <p:grpSp>
        <p:nvGrpSpPr>
          <p:cNvPr id="9" name="Group 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8" name="Isosceles Triangle 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5"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53360598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4.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theme" Target="../theme/theme5.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8" Type="http://schemas.openxmlformats.org/officeDocument/2006/relationships/slideLayout" Target="../slideLayouts/slideLayout83.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0" Type="http://schemas.openxmlformats.org/officeDocument/2006/relationships/slideLayout" Target="../slideLayouts/slideLayout95.xml"/><Relationship Id="rId41"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image" Target="../media/image1.png"/><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image" Target="../media/image1.png"/><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45" r:id="rId24"/>
    <p:sldLayoutId id="214748436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268" r:id="rId22"/>
    <p:sldLayoutId id="2147484342" r:id="rId23"/>
    <p:sldLayoutId id="2147484343" r:id="rId24"/>
    <p:sldLayoutId id="214748434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94435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423" r:id="rId20"/>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3" y="295280"/>
            <a:ext cx="11888787" cy="91757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74643" y="1212855"/>
            <a:ext cx="11887200" cy="20923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5"/>
            <a:ext cx="3937000" cy="136525"/>
          </a:xfrm>
          <a:prstGeom prst="rect">
            <a:avLst/>
          </a:prstGeom>
        </p:spPr>
        <p:txBody>
          <a:bodyPr vert="horz" lIns="0" tIns="0" rIns="91440" bIns="0" rtlCol="0" anchor="ctr"/>
          <a:lstStyle>
            <a:lvl1pPr marL="0" algn="l" defTabSz="932395"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rPr lang="en-GB"/>
              <a:t>Microsoft Confidential</a:t>
            </a:r>
          </a:p>
        </p:txBody>
      </p:sp>
      <p:sp>
        <p:nvSpPr>
          <p:cNvPr id="5" name="Slide Number Placeholder 4"/>
          <p:cNvSpPr>
            <a:spLocks noGrp="1"/>
          </p:cNvSpPr>
          <p:nvPr>
            <p:ph type="sldNum" sz="quarter" idx="4"/>
          </p:nvPr>
        </p:nvSpPr>
        <p:spPr>
          <a:xfrm>
            <a:off x="11595105" y="6565905"/>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1516" fontAlgn="base">
              <a:spcBef>
                <a:spcPct val="0"/>
              </a:spcBef>
              <a:spcAft>
                <a:spcPct val="0"/>
              </a:spcAft>
              <a:defRPr/>
            </a:pPr>
            <a:fld id="{83758903-653A-7442-ACA2-36E6579F0BEB}" type="slidenum">
              <a:rPr lang="en-US" smtClean="0">
                <a:ea typeface="ＭＳ Ｐゴシック" charset="0"/>
              </a:rPr>
              <a:pPr defTabSz="931516"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1134816530"/>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Lst>
  <p:transition>
    <p:fade/>
  </p:transition>
  <p:txStyles>
    <p:titleStyle>
      <a:lvl1pPr algn="l" defTabSz="931516" rtl="0" eaLnBrk="0" fontAlgn="base" hangingPunct="0">
        <a:lnSpc>
          <a:spcPct val="90000"/>
        </a:lnSpc>
        <a:spcBef>
          <a:spcPct val="0"/>
        </a:spcBef>
        <a:spcAft>
          <a:spcPct val="0"/>
        </a:spcAft>
        <a:defRPr lang="en-US" sz="5398" kern="1200" spc="-102" dirty="0">
          <a:ln w="3175">
            <a:noFill/>
          </a:ln>
          <a:solidFill>
            <a:schemeClr val="tx2"/>
          </a:solidFill>
          <a:latin typeface="+mj-lt"/>
          <a:ea typeface="ＭＳ Ｐゴシック" charset="0"/>
          <a:cs typeface="Segoe UI" pitchFamily="34" charset="0"/>
        </a:defRPr>
      </a:lvl1pPr>
      <a:lvl2pPr algn="l" defTabSz="931516"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16"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16"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16"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9" algn="l" defTabSz="931516"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60" algn="l" defTabSz="931516"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88" algn="l" defTabSz="931516"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120" algn="l" defTabSz="931516"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72" indent="-342772" algn="l" defTabSz="931516"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83" indent="-241209" algn="l" defTabSz="931516"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803" indent="-228516" algn="l" defTabSz="931516"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17"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32"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86"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84"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95" rtl="0" eaLnBrk="1" latinLnBrk="0" hangingPunct="1">
        <a:defRPr sz="1800" kern="1200">
          <a:solidFill>
            <a:schemeClr val="tx1"/>
          </a:solidFill>
          <a:latin typeface="+mn-lt"/>
          <a:ea typeface="+mn-ea"/>
          <a:cs typeface="+mn-cs"/>
        </a:defRPr>
      </a:lvl1pPr>
      <a:lvl2pPr marL="466197" algn="l" defTabSz="932395" rtl="0" eaLnBrk="1" latinLnBrk="0" hangingPunct="1">
        <a:defRPr sz="1800" kern="1200">
          <a:solidFill>
            <a:schemeClr val="tx1"/>
          </a:solidFill>
          <a:latin typeface="+mn-lt"/>
          <a:ea typeface="+mn-ea"/>
          <a:cs typeface="+mn-cs"/>
        </a:defRPr>
      </a:lvl2pPr>
      <a:lvl3pPr marL="932395" algn="l" defTabSz="932395" rtl="0" eaLnBrk="1" latinLnBrk="0" hangingPunct="1">
        <a:defRPr sz="1800" kern="1200">
          <a:solidFill>
            <a:schemeClr val="tx1"/>
          </a:solidFill>
          <a:latin typeface="+mn-lt"/>
          <a:ea typeface="+mn-ea"/>
          <a:cs typeface="+mn-cs"/>
        </a:defRPr>
      </a:lvl3pPr>
      <a:lvl4pPr marL="1398592" algn="l" defTabSz="932395" rtl="0" eaLnBrk="1" latinLnBrk="0" hangingPunct="1">
        <a:defRPr sz="1800" kern="1200">
          <a:solidFill>
            <a:schemeClr val="tx1"/>
          </a:solidFill>
          <a:latin typeface="+mn-lt"/>
          <a:ea typeface="+mn-ea"/>
          <a:cs typeface="+mn-cs"/>
        </a:defRPr>
      </a:lvl4pPr>
      <a:lvl5pPr marL="1864790" algn="l" defTabSz="932395" rtl="0" eaLnBrk="1" latinLnBrk="0" hangingPunct="1">
        <a:defRPr sz="1800" kern="1200">
          <a:solidFill>
            <a:schemeClr val="tx1"/>
          </a:solidFill>
          <a:latin typeface="+mn-lt"/>
          <a:ea typeface="+mn-ea"/>
          <a:cs typeface="+mn-cs"/>
        </a:defRPr>
      </a:lvl5pPr>
      <a:lvl6pPr marL="2330989" algn="l" defTabSz="932395" rtl="0" eaLnBrk="1" latinLnBrk="0" hangingPunct="1">
        <a:defRPr sz="1800" kern="1200">
          <a:solidFill>
            <a:schemeClr val="tx1"/>
          </a:solidFill>
          <a:latin typeface="+mn-lt"/>
          <a:ea typeface="+mn-ea"/>
          <a:cs typeface="+mn-cs"/>
        </a:defRPr>
      </a:lvl6pPr>
      <a:lvl7pPr marL="2797185" algn="l" defTabSz="932395" rtl="0" eaLnBrk="1" latinLnBrk="0" hangingPunct="1">
        <a:defRPr sz="1800" kern="1200">
          <a:solidFill>
            <a:schemeClr val="tx1"/>
          </a:solidFill>
          <a:latin typeface="+mn-lt"/>
          <a:ea typeface="+mn-ea"/>
          <a:cs typeface="+mn-cs"/>
        </a:defRPr>
      </a:lvl7pPr>
      <a:lvl8pPr marL="3263382" algn="l" defTabSz="932395" rtl="0" eaLnBrk="1" latinLnBrk="0" hangingPunct="1">
        <a:defRPr sz="1800" kern="1200">
          <a:solidFill>
            <a:schemeClr val="tx1"/>
          </a:solidFill>
          <a:latin typeface="+mn-lt"/>
          <a:ea typeface="+mn-ea"/>
          <a:cs typeface="+mn-cs"/>
        </a:defRPr>
      </a:lvl8pPr>
      <a:lvl9pPr marL="3729582" algn="l" defTabSz="93239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Footer Placeholder 1"/>
          <p:cNvSpPr txBox="1">
            <a:spLocks/>
          </p:cNvSpPr>
          <p:nvPr userDrawn="1"/>
        </p:nvSpPr>
        <p:spPr>
          <a:xfrm>
            <a:off x="274637" y="6721675"/>
            <a:ext cx="12161838" cy="272851"/>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accent5"/>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97721044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9960553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46422723"/>
      </p:ext>
    </p:extLst>
  </p:cSld>
  <p:clrMap bg1="dk1" tx1="lt1" bg2="dk2"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1765738"/>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svg"/><Relationship Id="rId7" Type="http://schemas.openxmlformats.org/officeDocument/2006/relationships/image" Target="../media/image205.svg"/><Relationship Id="rId12" Type="http://schemas.openxmlformats.org/officeDocument/2006/relationships/image" Target="../media/image210.svg"/><Relationship Id="rId2" Type="http://schemas.openxmlformats.org/officeDocument/2006/relationships/image" Target="../media/image200.png"/><Relationship Id="rId1" Type="http://schemas.openxmlformats.org/officeDocument/2006/relationships/slideLayout" Target="../slideLayouts/slideLayout29.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sv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svg"/></Relationships>
</file>

<file path=ppt/slides/_rels/slide11.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212.png"/></Relationships>
</file>

<file path=ppt/slides/_rels/slide1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211.emf"/><Relationship Id="rId4" Type="http://schemas.openxmlformats.org/officeDocument/2006/relationships/image" Target="../media/image213.png"/></Relationships>
</file>

<file path=ppt/slides/_rels/slide1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213.png"/></Relationships>
</file>

<file path=ppt/slides/_rels/slide1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2.xml"/><Relationship Id="rId1" Type="http://schemas.openxmlformats.org/officeDocument/2006/relationships/slideLayout" Target="../slideLayouts/slideLayout41.xml"/><Relationship Id="rId5" Type="http://schemas.openxmlformats.org/officeDocument/2006/relationships/image" Target="../media/image215.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219.emf"/><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222.png"/></Relationships>
</file>

<file path=ppt/slides/_rels/slide16.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23.png"/><Relationship Id="rId7" Type="http://schemas.openxmlformats.org/officeDocument/2006/relationships/image" Target="../media/image207.svg"/><Relationship Id="rId2" Type="http://schemas.openxmlformats.org/officeDocument/2006/relationships/notesSlide" Target="../notesSlides/notesSlide14.xml"/><Relationship Id="rId1" Type="http://schemas.openxmlformats.org/officeDocument/2006/relationships/slideLayout" Target="../slideLayouts/slideLayout41.xml"/><Relationship Id="rId6" Type="http://schemas.openxmlformats.org/officeDocument/2006/relationships/image" Target="../media/image206.png"/><Relationship Id="rId5" Type="http://schemas.openxmlformats.org/officeDocument/2006/relationships/image" Target="../media/image225.png"/><Relationship Id="rId4" Type="http://schemas.openxmlformats.org/officeDocument/2006/relationships/image" Target="../media/image224.png"/></Relationships>
</file>

<file path=ppt/slides/_rels/slide17.xml.rels><?xml version="1.0" encoding="UTF-8" standalone="yes"?>
<Relationships xmlns="http://schemas.openxmlformats.org/package/2006/relationships"><Relationship Id="rId3" Type="http://schemas.openxmlformats.org/officeDocument/2006/relationships/image" Target="../media/image226.emf"/><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openxmlformats.org/officeDocument/2006/relationships/image" Target="../media/image232.png"/><Relationship Id="rId12" Type="http://schemas.openxmlformats.org/officeDocument/2006/relationships/image" Target="../media/image237.svg"/><Relationship Id="rId2" Type="http://schemas.openxmlformats.org/officeDocument/2006/relationships/image" Target="../media/image227.png"/><Relationship Id="rId1" Type="http://schemas.openxmlformats.org/officeDocument/2006/relationships/slideLayout" Target="../slideLayouts/slideLayout29.xml"/><Relationship Id="rId6" Type="http://schemas.openxmlformats.org/officeDocument/2006/relationships/image" Target="../media/image231.png"/><Relationship Id="rId11" Type="http://schemas.openxmlformats.org/officeDocument/2006/relationships/image" Target="../media/image236.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1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23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239.svg"/></Relationships>
</file>

<file path=ppt/slides/_rels/slide2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svg"/></Relationships>
</file>

<file path=ppt/slides/_rels/slide22.xml.rels><?xml version="1.0" encoding="UTF-8" standalone="yes"?>
<Relationships xmlns="http://schemas.openxmlformats.org/package/2006/relationships"><Relationship Id="rId8" Type="http://schemas.openxmlformats.org/officeDocument/2006/relationships/image" Target="../media/image243.sv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241.svg"/><Relationship Id="rId5" Type="http://schemas.openxmlformats.org/officeDocument/2006/relationships/image" Target="../media/image240.png"/><Relationship Id="rId10" Type="http://schemas.openxmlformats.org/officeDocument/2006/relationships/image" Target="../media/image237.svg"/><Relationship Id="rId4" Type="http://schemas.openxmlformats.org/officeDocument/2006/relationships/image" Target="../media/image239.svg"/><Relationship Id="rId9" Type="http://schemas.openxmlformats.org/officeDocument/2006/relationships/image" Target="../media/image236.png"/></Relationships>
</file>

<file path=ppt/slides/_rels/slide23.xml.rels><?xml version="1.0" encoding="UTF-8" standalone="yes"?>
<Relationships xmlns="http://schemas.openxmlformats.org/package/2006/relationships"><Relationship Id="rId8" Type="http://schemas.openxmlformats.org/officeDocument/2006/relationships/image" Target="../media/image243.svg"/><Relationship Id="rId13" Type="http://schemas.openxmlformats.org/officeDocument/2006/relationships/image" Target="../media/image200.png"/><Relationship Id="rId3" Type="http://schemas.openxmlformats.org/officeDocument/2006/relationships/image" Target="../media/image238.png"/><Relationship Id="rId7" Type="http://schemas.openxmlformats.org/officeDocument/2006/relationships/image" Target="../media/image242.png"/><Relationship Id="rId12" Type="http://schemas.openxmlformats.org/officeDocument/2006/relationships/image" Target="../media/image245.sv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241.svg"/><Relationship Id="rId11" Type="http://schemas.openxmlformats.org/officeDocument/2006/relationships/image" Target="../media/image244.png"/><Relationship Id="rId5" Type="http://schemas.openxmlformats.org/officeDocument/2006/relationships/image" Target="../media/image240.png"/><Relationship Id="rId10" Type="http://schemas.openxmlformats.org/officeDocument/2006/relationships/image" Target="../media/image237.svg"/><Relationship Id="rId4" Type="http://schemas.openxmlformats.org/officeDocument/2006/relationships/image" Target="../media/image239.svg"/><Relationship Id="rId9" Type="http://schemas.openxmlformats.org/officeDocument/2006/relationships/image" Target="../media/image236.png"/><Relationship Id="rId14" Type="http://schemas.openxmlformats.org/officeDocument/2006/relationships/image" Target="../media/image201.svg"/></Relationships>
</file>

<file path=ppt/slides/_rels/slide2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1.xml"/><Relationship Id="rId1" Type="http://schemas.openxmlformats.org/officeDocument/2006/relationships/slideLayout" Target="../slideLayouts/slideLayout32.xml"/><Relationship Id="rId5" Type="http://schemas.openxmlformats.org/officeDocument/2006/relationships/image" Target="../media/image247.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8" Type="http://schemas.openxmlformats.org/officeDocument/2006/relationships/image" Target="../media/image253.svg"/><Relationship Id="rId13" Type="http://schemas.openxmlformats.org/officeDocument/2006/relationships/image" Target="../media/image256.png"/><Relationship Id="rId18" Type="http://schemas.openxmlformats.org/officeDocument/2006/relationships/image" Target="../media/image201.svg"/><Relationship Id="rId26" Type="http://schemas.openxmlformats.org/officeDocument/2006/relationships/image" Target="../media/image265.svg"/><Relationship Id="rId3" Type="http://schemas.openxmlformats.org/officeDocument/2006/relationships/image" Target="../media/image248.png"/><Relationship Id="rId21" Type="http://schemas.openxmlformats.org/officeDocument/2006/relationships/image" Target="../media/image260.png"/><Relationship Id="rId7" Type="http://schemas.openxmlformats.org/officeDocument/2006/relationships/image" Target="../media/image252.png"/><Relationship Id="rId12" Type="http://schemas.openxmlformats.org/officeDocument/2006/relationships/hyperlink" Target="https://docs.microsoft.com/en-us/azure/active-directory/role-based-access-control-custom-roles" TargetMode="External"/><Relationship Id="rId17" Type="http://schemas.openxmlformats.org/officeDocument/2006/relationships/image" Target="../media/image200.png"/><Relationship Id="rId25" Type="http://schemas.openxmlformats.org/officeDocument/2006/relationships/image" Target="../media/image264.png"/><Relationship Id="rId2" Type="http://schemas.openxmlformats.org/officeDocument/2006/relationships/notesSlide" Target="../notesSlides/notesSlide23.xml"/><Relationship Id="rId16" Type="http://schemas.openxmlformats.org/officeDocument/2006/relationships/image" Target="../media/image239.svg"/><Relationship Id="rId20" Type="http://schemas.openxmlformats.org/officeDocument/2006/relationships/image" Target="../media/image259.svg"/><Relationship Id="rId1" Type="http://schemas.openxmlformats.org/officeDocument/2006/relationships/slideLayout" Target="../slideLayouts/slideLayout29.xml"/><Relationship Id="rId6" Type="http://schemas.openxmlformats.org/officeDocument/2006/relationships/image" Target="../media/image251.svg"/><Relationship Id="rId11" Type="http://schemas.openxmlformats.org/officeDocument/2006/relationships/hyperlink" Target="https://docs.microsoft.com/en-us/azure/active-directory/role-based-access-built-in-roles#roles-in-azure" TargetMode="External"/><Relationship Id="rId24" Type="http://schemas.openxmlformats.org/officeDocument/2006/relationships/image" Target="../media/image263.svg"/><Relationship Id="rId5" Type="http://schemas.openxmlformats.org/officeDocument/2006/relationships/image" Target="../media/image250.png"/><Relationship Id="rId15" Type="http://schemas.openxmlformats.org/officeDocument/2006/relationships/image" Target="../media/image238.png"/><Relationship Id="rId23" Type="http://schemas.openxmlformats.org/officeDocument/2006/relationships/image" Target="../media/image262.png"/><Relationship Id="rId28" Type="http://schemas.openxmlformats.org/officeDocument/2006/relationships/image" Target="../media/image267.svg"/><Relationship Id="rId10" Type="http://schemas.openxmlformats.org/officeDocument/2006/relationships/image" Target="../media/image255.svg"/><Relationship Id="rId19" Type="http://schemas.openxmlformats.org/officeDocument/2006/relationships/image" Target="../media/image258.png"/><Relationship Id="rId4" Type="http://schemas.openxmlformats.org/officeDocument/2006/relationships/image" Target="../media/image249.svg"/><Relationship Id="rId9" Type="http://schemas.openxmlformats.org/officeDocument/2006/relationships/image" Target="../media/image254.png"/><Relationship Id="rId14" Type="http://schemas.openxmlformats.org/officeDocument/2006/relationships/image" Target="../media/image257.svg"/><Relationship Id="rId22" Type="http://schemas.openxmlformats.org/officeDocument/2006/relationships/image" Target="../media/image261.svg"/><Relationship Id="rId27" Type="http://schemas.openxmlformats.org/officeDocument/2006/relationships/image" Target="../media/image266.png"/></Relationships>
</file>

<file path=ppt/slides/_rels/slide27.xml.rels><?xml version="1.0" encoding="UTF-8" standalone="yes"?>
<Relationships xmlns="http://schemas.openxmlformats.org/package/2006/relationships"><Relationship Id="rId3" Type="http://schemas.openxmlformats.org/officeDocument/2006/relationships/image" Target="../media/image269.jpg"/><Relationship Id="rId2" Type="http://schemas.openxmlformats.org/officeDocument/2006/relationships/image" Target="../media/image268.jpeg"/><Relationship Id="rId1" Type="http://schemas.openxmlformats.org/officeDocument/2006/relationships/slideLayout" Target="../slideLayouts/slideLayout39.xml"/><Relationship Id="rId4" Type="http://schemas.openxmlformats.org/officeDocument/2006/relationships/image" Target="../media/image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1.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221.emf"/><Relationship Id="rId5" Type="http://schemas.openxmlformats.org/officeDocument/2006/relationships/image" Target="../media/image219.emf"/><Relationship Id="rId4" Type="http://schemas.openxmlformats.org/officeDocument/2006/relationships/image" Target="../media/image27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18" Type="http://schemas.openxmlformats.org/officeDocument/2006/relationships/image" Target="../media/image287.emf"/><Relationship Id="rId3" Type="http://schemas.openxmlformats.org/officeDocument/2006/relationships/image" Target="../media/image272.png"/><Relationship Id="rId7" Type="http://schemas.openxmlformats.org/officeDocument/2006/relationships/image" Target="../media/image276.emf"/><Relationship Id="rId12" Type="http://schemas.openxmlformats.org/officeDocument/2006/relationships/image" Target="../media/image281.png"/><Relationship Id="rId17" Type="http://schemas.openxmlformats.org/officeDocument/2006/relationships/image" Target="../media/image286.emf"/><Relationship Id="rId2" Type="http://schemas.openxmlformats.org/officeDocument/2006/relationships/notesSlide" Target="../notesSlides/notesSlide27.xml"/><Relationship Id="rId16" Type="http://schemas.openxmlformats.org/officeDocument/2006/relationships/image" Target="../media/image285.png"/><Relationship Id="rId20" Type="http://schemas.openxmlformats.org/officeDocument/2006/relationships/image" Target="../media/image289.png"/><Relationship Id="rId1" Type="http://schemas.openxmlformats.org/officeDocument/2006/relationships/slideLayout" Target="../slideLayouts/slideLayout28.xml"/><Relationship Id="rId6" Type="http://schemas.openxmlformats.org/officeDocument/2006/relationships/image" Target="../media/image275.emf"/><Relationship Id="rId11" Type="http://schemas.openxmlformats.org/officeDocument/2006/relationships/image" Target="../media/image280.png"/><Relationship Id="rId5" Type="http://schemas.openxmlformats.org/officeDocument/2006/relationships/image" Target="../media/image274.emf"/><Relationship Id="rId15" Type="http://schemas.openxmlformats.org/officeDocument/2006/relationships/image" Target="../media/image284.emf"/><Relationship Id="rId10" Type="http://schemas.openxmlformats.org/officeDocument/2006/relationships/image" Target="../media/image279.emf"/><Relationship Id="rId19" Type="http://schemas.openxmlformats.org/officeDocument/2006/relationships/image" Target="../media/image288.png"/><Relationship Id="rId4" Type="http://schemas.openxmlformats.org/officeDocument/2006/relationships/image" Target="../media/image273.emf"/><Relationship Id="rId9" Type="http://schemas.openxmlformats.org/officeDocument/2006/relationships/image" Target="../media/image278.emf"/><Relationship Id="rId14" Type="http://schemas.openxmlformats.org/officeDocument/2006/relationships/image" Target="../media/image283.svg"/></Relationships>
</file>

<file path=ppt/slides/_rels/slide33.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notesSlide" Target="../notesSlides/notesSlide28.xml"/><Relationship Id="rId7" Type="http://schemas.openxmlformats.org/officeDocument/2006/relationships/image" Target="../media/image292.png"/><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image" Target="../media/image291.png"/><Relationship Id="rId5" Type="http://schemas.openxmlformats.org/officeDocument/2006/relationships/image" Target="../media/image290.wmf"/><Relationship Id="rId10" Type="http://schemas.openxmlformats.org/officeDocument/2006/relationships/image" Target="../media/image295.png"/><Relationship Id="rId4" Type="http://schemas.openxmlformats.org/officeDocument/2006/relationships/oleObject" Target="../embeddings/oleObject1.bin"/><Relationship Id="rId9" Type="http://schemas.openxmlformats.org/officeDocument/2006/relationships/image" Target="../media/image294.png"/></Relationships>
</file>

<file path=ppt/slides/_rels/slide34.xml.rels><?xml version="1.0" encoding="UTF-8" standalone="yes"?>
<Relationships xmlns="http://schemas.openxmlformats.org/package/2006/relationships"><Relationship Id="rId3" Type="http://schemas.openxmlformats.org/officeDocument/2006/relationships/image" Target="../media/image221.emf"/><Relationship Id="rId7" Type="http://schemas.openxmlformats.org/officeDocument/2006/relationships/image" Target="../media/image300.png"/><Relationship Id="rId2" Type="http://schemas.openxmlformats.org/officeDocument/2006/relationships/image" Target="../media/image296.png"/><Relationship Id="rId1" Type="http://schemas.openxmlformats.org/officeDocument/2006/relationships/slideLayout" Target="../slideLayouts/slideLayout49.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35.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svg"/><Relationship Id="rId18" Type="http://schemas.openxmlformats.org/officeDocument/2006/relationships/image" Target="../media/image314.png"/><Relationship Id="rId3" Type="http://schemas.openxmlformats.org/officeDocument/2006/relationships/image" Target="../media/image302.svg"/><Relationship Id="rId21" Type="http://schemas.openxmlformats.org/officeDocument/2006/relationships/image" Target="../media/image317.svg"/><Relationship Id="rId7" Type="http://schemas.openxmlformats.org/officeDocument/2006/relationships/image" Target="../media/image306.svg"/><Relationship Id="rId12" Type="http://schemas.openxmlformats.org/officeDocument/2006/relationships/image" Target="../media/image311.png"/><Relationship Id="rId17" Type="http://schemas.openxmlformats.org/officeDocument/2006/relationships/image" Target="../media/image259.svg"/><Relationship Id="rId2" Type="http://schemas.openxmlformats.org/officeDocument/2006/relationships/image" Target="../media/image301.png"/><Relationship Id="rId16" Type="http://schemas.openxmlformats.org/officeDocument/2006/relationships/image" Target="../media/image258.png"/><Relationship Id="rId20" Type="http://schemas.openxmlformats.org/officeDocument/2006/relationships/image" Target="../media/image316.png"/><Relationship Id="rId1" Type="http://schemas.openxmlformats.org/officeDocument/2006/relationships/slideLayout" Target="../slideLayouts/slideLayout32.xml"/><Relationship Id="rId6" Type="http://schemas.openxmlformats.org/officeDocument/2006/relationships/image" Target="../media/image305.png"/><Relationship Id="rId11" Type="http://schemas.openxmlformats.org/officeDocument/2006/relationships/image" Target="../media/image310.svg"/><Relationship Id="rId5" Type="http://schemas.openxmlformats.org/officeDocument/2006/relationships/image" Target="../media/image304.svg"/><Relationship Id="rId15" Type="http://schemas.microsoft.com/office/2007/relationships/hdphoto" Target="../media/hdphoto3.wdp"/><Relationship Id="rId10" Type="http://schemas.openxmlformats.org/officeDocument/2006/relationships/image" Target="../media/image309.png"/><Relationship Id="rId19" Type="http://schemas.openxmlformats.org/officeDocument/2006/relationships/image" Target="../media/image315.svg"/><Relationship Id="rId4" Type="http://schemas.openxmlformats.org/officeDocument/2006/relationships/image" Target="../media/image303.png"/><Relationship Id="rId9" Type="http://schemas.openxmlformats.org/officeDocument/2006/relationships/image" Target="../media/image308.svg"/><Relationship Id="rId14" Type="http://schemas.openxmlformats.org/officeDocument/2006/relationships/image" Target="../media/image313.png"/></Relationships>
</file>

<file path=ppt/slides/_rels/slide36.xml.rels><?xml version="1.0" encoding="UTF-8" standalone="yes"?>
<Relationships xmlns="http://schemas.openxmlformats.org/package/2006/relationships"><Relationship Id="rId2" Type="http://schemas.openxmlformats.org/officeDocument/2006/relationships/image" Target="../media/image318.jpg"/><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9.xml"/><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8" Type="http://schemas.openxmlformats.org/officeDocument/2006/relationships/image" Target="../media/image323.png"/><Relationship Id="rId13" Type="http://schemas.openxmlformats.org/officeDocument/2006/relationships/image" Target="../media/image327.png"/><Relationship Id="rId3" Type="http://schemas.openxmlformats.org/officeDocument/2006/relationships/image" Target="../media/image319.png"/><Relationship Id="rId7" Type="http://schemas.openxmlformats.org/officeDocument/2006/relationships/image" Target="../media/image322.png"/><Relationship Id="rId12" Type="http://schemas.openxmlformats.org/officeDocument/2006/relationships/image" Target="../media/image326.png"/><Relationship Id="rId2" Type="http://schemas.openxmlformats.org/officeDocument/2006/relationships/notesSlide" Target="../notesSlides/notesSlide30.xml"/><Relationship Id="rId1" Type="http://schemas.openxmlformats.org/officeDocument/2006/relationships/slideLayout" Target="../slideLayouts/slideLayout131.xml"/><Relationship Id="rId6" Type="http://schemas.openxmlformats.org/officeDocument/2006/relationships/image" Target="../media/image289.png"/><Relationship Id="rId11" Type="http://schemas.openxmlformats.org/officeDocument/2006/relationships/image" Target="../media/image325.png"/><Relationship Id="rId5" Type="http://schemas.openxmlformats.org/officeDocument/2006/relationships/image" Target="../media/image321.png"/><Relationship Id="rId15" Type="http://schemas.openxmlformats.org/officeDocument/2006/relationships/image" Target="../media/image329.png"/><Relationship Id="rId10" Type="http://schemas.openxmlformats.org/officeDocument/2006/relationships/image" Target="../media/image228.png"/><Relationship Id="rId4" Type="http://schemas.openxmlformats.org/officeDocument/2006/relationships/image" Target="../media/image320.png"/><Relationship Id="rId9" Type="http://schemas.openxmlformats.org/officeDocument/2006/relationships/image" Target="../media/image324.png"/><Relationship Id="rId14" Type="http://schemas.openxmlformats.org/officeDocument/2006/relationships/image" Target="../media/image328.png"/></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31.svg"/><Relationship Id="rId18" Type="http://schemas.openxmlformats.org/officeDocument/2006/relationships/image" Target="../media/image336.png"/><Relationship Id="rId3" Type="http://schemas.openxmlformats.org/officeDocument/2006/relationships/diagramLayout" Target="../diagrams/layout4.xml"/><Relationship Id="rId21" Type="http://schemas.openxmlformats.org/officeDocument/2006/relationships/image" Target="../media/image339.svg"/><Relationship Id="rId7" Type="http://schemas.openxmlformats.org/officeDocument/2006/relationships/diagramData" Target="../diagrams/data5.xml"/><Relationship Id="rId12" Type="http://schemas.openxmlformats.org/officeDocument/2006/relationships/image" Target="../media/image330.png"/><Relationship Id="rId17" Type="http://schemas.openxmlformats.org/officeDocument/2006/relationships/image" Target="../media/image335.svg"/><Relationship Id="rId2" Type="http://schemas.openxmlformats.org/officeDocument/2006/relationships/diagramData" Target="../diagrams/data4.xml"/><Relationship Id="rId16" Type="http://schemas.openxmlformats.org/officeDocument/2006/relationships/image" Target="../media/image334.png"/><Relationship Id="rId20" Type="http://schemas.openxmlformats.org/officeDocument/2006/relationships/image" Target="../media/image338.png"/><Relationship Id="rId1" Type="http://schemas.openxmlformats.org/officeDocument/2006/relationships/slideLayout" Target="../slideLayouts/slideLayout6.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image" Target="../media/image333.svg"/><Relationship Id="rId23" Type="http://schemas.openxmlformats.org/officeDocument/2006/relationships/image" Target="../media/image341.svg"/><Relationship Id="rId10" Type="http://schemas.openxmlformats.org/officeDocument/2006/relationships/diagramColors" Target="../diagrams/colors5.xml"/><Relationship Id="rId19" Type="http://schemas.openxmlformats.org/officeDocument/2006/relationships/image" Target="../media/image337.svg"/><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image" Target="../media/image332.png"/><Relationship Id="rId22" Type="http://schemas.openxmlformats.org/officeDocument/2006/relationships/image" Target="../media/image340.png"/></Relationships>
</file>

<file path=ppt/slides/_rels/slide42.xml.rels><?xml version="1.0" encoding="UTF-8" standalone="yes"?>
<Relationships xmlns="http://schemas.openxmlformats.org/package/2006/relationships"><Relationship Id="rId8" Type="http://schemas.openxmlformats.org/officeDocument/2006/relationships/image" Target="../media/image347.svg"/><Relationship Id="rId13" Type="http://schemas.openxmlformats.org/officeDocument/2006/relationships/image" Target="../media/image351.svg"/><Relationship Id="rId3" Type="http://schemas.openxmlformats.org/officeDocument/2006/relationships/image" Target="../media/image342.png"/><Relationship Id="rId7" Type="http://schemas.openxmlformats.org/officeDocument/2006/relationships/image" Target="../media/image346.png"/><Relationship Id="rId12" Type="http://schemas.openxmlformats.org/officeDocument/2006/relationships/image" Target="../media/image350.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345.svg"/><Relationship Id="rId11" Type="http://schemas.openxmlformats.org/officeDocument/2006/relationships/image" Target="../media/image349.png"/><Relationship Id="rId5" Type="http://schemas.openxmlformats.org/officeDocument/2006/relationships/image" Target="../media/image344.png"/><Relationship Id="rId15" Type="http://schemas.openxmlformats.org/officeDocument/2006/relationships/image" Target="../media/image353.svg"/><Relationship Id="rId10" Type="http://schemas.openxmlformats.org/officeDocument/2006/relationships/image" Target="../media/image328.png"/><Relationship Id="rId4" Type="http://schemas.openxmlformats.org/officeDocument/2006/relationships/image" Target="../media/image343.png"/><Relationship Id="rId9" Type="http://schemas.openxmlformats.org/officeDocument/2006/relationships/image" Target="../media/image348.png"/><Relationship Id="rId14" Type="http://schemas.openxmlformats.org/officeDocument/2006/relationships/image" Target="../media/image352.png"/></Relationships>
</file>

<file path=ppt/slides/_rels/slide43.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4.png"/><Relationship Id="rId7" Type="http://schemas.openxmlformats.org/officeDocument/2006/relationships/image" Target="../media/image358.png"/><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image" Target="../media/image357.png"/><Relationship Id="rId5" Type="http://schemas.openxmlformats.org/officeDocument/2006/relationships/image" Target="../media/image356.png"/><Relationship Id="rId4" Type="http://schemas.openxmlformats.org/officeDocument/2006/relationships/image" Target="../media/image355.png"/><Relationship Id="rId9" Type="http://schemas.openxmlformats.org/officeDocument/2006/relationships/image" Target="../media/image360.png"/></Relationships>
</file>

<file path=ppt/slides/_rels/slide44.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5.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4.png"/><Relationship Id="rId5" Type="http://schemas.openxmlformats.org/officeDocument/2006/relationships/image" Target="../media/image363.png"/><Relationship Id="rId4" Type="http://schemas.microsoft.com/office/2007/relationships/hdphoto" Target="../media/hdphoto4.wdp"/></Relationships>
</file>

<file path=ppt/slides/_rels/slide45.xml.rels><?xml version="1.0" encoding="UTF-8" standalone="yes"?>
<Relationships xmlns="http://schemas.openxmlformats.org/package/2006/relationships"><Relationship Id="rId2" Type="http://schemas.openxmlformats.org/officeDocument/2006/relationships/image" Target="../media/image366.jpg"/><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png"/><Relationship Id="rId7" Type="http://schemas.openxmlformats.org/officeDocument/2006/relationships/image" Target="../media/image371.png"/><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openxmlformats.org/officeDocument/2006/relationships/image" Target="../media/image370.svg"/><Relationship Id="rId5" Type="http://schemas.openxmlformats.org/officeDocument/2006/relationships/image" Target="../media/image369.png"/><Relationship Id="rId4" Type="http://schemas.openxmlformats.org/officeDocument/2006/relationships/image" Target="../media/image368.svg"/></Relationships>
</file>

<file path=ppt/slides/_rels/slide47.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376.emf"/><Relationship Id="rId5" Type="http://schemas.openxmlformats.org/officeDocument/2006/relationships/image" Target="../media/image375.png"/><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image" Target="../media/image377.emf"/><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image" Target="../media/image378.png"/></Relationships>
</file>

<file path=ppt/slides/_rels/slide5.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3.jpe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jpeg"/><Relationship Id="rId47" Type="http://schemas.openxmlformats.org/officeDocument/2006/relationships/image" Target="../media/image72.png"/><Relationship Id="rId7" Type="http://schemas.openxmlformats.org/officeDocument/2006/relationships/image" Target="../media/image34.jpeg"/><Relationship Id="rId2" Type="http://schemas.openxmlformats.org/officeDocument/2006/relationships/notesSlide" Target="../notesSlides/notesSlide5.xml"/><Relationship Id="rId16" Type="http://schemas.openxmlformats.org/officeDocument/2006/relationships/image" Target="../media/image42.png"/><Relationship Id="rId29" Type="http://schemas.openxmlformats.org/officeDocument/2006/relationships/image" Target="../media/image54.jpeg"/><Relationship Id="rId1" Type="http://schemas.openxmlformats.org/officeDocument/2006/relationships/slideLayout" Target="../slideLayouts/slideLayout64.xml"/><Relationship Id="rId6" Type="http://schemas.openxmlformats.org/officeDocument/2006/relationships/image" Target="../media/image33.jpeg"/><Relationship Id="rId11" Type="http://schemas.openxmlformats.org/officeDocument/2006/relationships/image" Target="../media/image38.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jpeg"/><Relationship Id="rId45" Type="http://schemas.openxmlformats.org/officeDocument/2006/relationships/image" Target="../media/image70.jpeg"/><Relationship Id="rId5" Type="http://schemas.openxmlformats.org/officeDocument/2006/relationships/image" Target="../media/image32.jpeg"/><Relationship Id="rId15" Type="http://schemas.openxmlformats.org/officeDocument/2006/relationships/hyperlink" Target="http://www.asd.gov.au/infosec/irap/index.htm" TargetMode="External"/><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10" Type="http://schemas.openxmlformats.org/officeDocument/2006/relationships/image" Target="../media/image37.png"/><Relationship Id="rId19" Type="http://schemas.openxmlformats.org/officeDocument/2006/relationships/image" Target="../media/image44.jpeg"/><Relationship Id="rId31" Type="http://schemas.openxmlformats.org/officeDocument/2006/relationships/image" Target="../media/image56.png"/><Relationship Id="rId44" Type="http://schemas.openxmlformats.org/officeDocument/2006/relationships/image" Target="../media/image69.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7.png"/><Relationship Id="rId27" Type="http://schemas.openxmlformats.org/officeDocument/2006/relationships/image" Target="../media/image52.jpeg"/><Relationship Id="rId30" Type="http://schemas.openxmlformats.org/officeDocument/2006/relationships/image" Target="../media/image55.gif"/><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8" Type="http://schemas.openxmlformats.org/officeDocument/2006/relationships/image" Target="../media/image35.png"/><Relationship Id="rId3"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hyperlink" Target="https://www.fisc.or.jp/" TargetMode="External"/><Relationship Id="rId25" Type="http://schemas.openxmlformats.org/officeDocument/2006/relationships/image" Target="../media/image50.png"/><Relationship Id="rId33" Type="http://schemas.openxmlformats.org/officeDocument/2006/relationships/image" Target="../media/image58.jpeg"/><Relationship Id="rId38" Type="http://schemas.openxmlformats.org/officeDocument/2006/relationships/image" Target="../media/image63.jpeg"/><Relationship Id="rId46" Type="http://schemas.openxmlformats.org/officeDocument/2006/relationships/image" Target="../media/image71.png"/><Relationship Id="rId20" Type="http://schemas.openxmlformats.org/officeDocument/2006/relationships/image" Target="../media/image45.jpeg"/><Relationship Id="rId41" Type="http://schemas.openxmlformats.org/officeDocument/2006/relationships/image" Target="../media/image66.png"/></Relationships>
</file>

<file path=ppt/slides/_rels/slide5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8" Type="http://schemas.openxmlformats.org/officeDocument/2006/relationships/image" Target="../media/image383.png"/><Relationship Id="rId13" Type="http://schemas.openxmlformats.org/officeDocument/2006/relationships/image" Target="../media/image388.svg"/><Relationship Id="rId3" Type="http://schemas.openxmlformats.org/officeDocument/2006/relationships/hyperlink" Target="https://youtu.be/aAy635iBB50" TargetMode="External"/><Relationship Id="rId7" Type="http://schemas.openxmlformats.org/officeDocument/2006/relationships/image" Target="../media/image382.svg"/><Relationship Id="rId12" Type="http://schemas.openxmlformats.org/officeDocument/2006/relationships/image" Target="../media/image387.png"/><Relationship Id="rId2" Type="http://schemas.openxmlformats.org/officeDocument/2006/relationships/notesSlide" Target="../notesSlides/notesSlide37.xml"/><Relationship Id="rId1" Type="http://schemas.openxmlformats.org/officeDocument/2006/relationships/slideLayout" Target="../slideLayouts/slideLayout36.xml"/><Relationship Id="rId6" Type="http://schemas.openxmlformats.org/officeDocument/2006/relationships/image" Target="../media/image381.png"/><Relationship Id="rId11" Type="http://schemas.openxmlformats.org/officeDocument/2006/relationships/image" Target="../media/image386.svg"/><Relationship Id="rId5" Type="http://schemas.openxmlformats.org/officeDocument/2006/relationships/hyperlink" Target="https://azure.microsoft.com/en-us/support/legal/sla/cosmos-db/v1_0/" TargetMode="External"/><Relationship Id="rId10" Type="http://schemas.openxmlformats.org/officeDocument/2006/relationships/image" Target="../media/image385.png"/><Relationship Id="rId4" Type="http://schemas.openxmlformats.org/officeDocument/2006/relationships/image" Target="../media/image380.jpg"/><Relationship Id="rId9" Type="http://schemas.openxmlformats.org/officeDocument/2006/relationships/image" Target="../media/image384.svg"/><Relationship Id="rId14" Type="http://schemas.openxmlformats.org/officeDocument/2006/relationships/image" Target="../media/image389.png"/></Relationships>
</file>

<file path=ppt/slides/_rels/slide52.xml.rels><?xml version="1.0" encoding="UTF-8" standalone="yes"?>
<Relationships xmlns="http://schemas.openxmlformats.org/package/2006/relationships"><Relationship Id="rId8" Type="http://schemas.openxmlformats.org/officeDocument/2006/relationships/image" Target="../media/image395.svg"/><Relationship Id="rId13" Type="http://schemas.openxmlformats.org/officeDocument/2006/relationships/image" Target="../media/image400.png"/><Relationship Id="rId3" Type="http://schemas.openxmlformats.org/officeDocument/2006/relationships/image" Target="../media/image390.png"/><Relationship Id="rId7" Type="http://schemas.openxmlformats.org/officeDocument/2006/relationships/image" Target="../media/image394.png"/><Relationship Id="rId12" Type="http://schemas.openxmlformats.org/officeDocument/2006/relationships/image" Target="../media/image399.sv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393.svg"/><Relationship Id="rId11" Type="http://schemas.openxmlformats.org/officeDocument/2006/relationships/image" Target="../media/image398.png"/><Relationship Id="rId5" Type="http://schemas.openxmlformats.org/officeDocument/2006/relationships/image" Target="../media/image392.png"/><Relationship Id="rId10" Type="http://schemas.openxmlformats.org/officeDocument/2006/relationships/image" Target="../media/image397.svg"/><Relationship Id="rId4" Type="http://schemas.openxmlformats.org/officeDocument/2006/relationships/image" Target="../media/image391.svg"/><Relationship Id="rId9" Type="http://schemas.openxmlformats.org/officeDocument/2006/relationships/image" Target="../media/image396.png"/><Relationship Id="rId14" Type="http://schemas.openxmlformats.org/officeDocument/2006/relationships/image" Target="../media/image401.svg"/></Relationships>
</file>

<file path=ppt/slides/_rels/slide53.xml.rels><?xml version="1.0" encoding="UTF-8" standalone="yes"?>
<Relationships xmlns="http://schemas.openxmlformats.org/package/2006/relationships"><Relationship Id="rId8" Type="http://schemas.openxmlformats.org/officeDocument/2006/relationships/image" Target="../media/image407.png"/><Relationship Id="rId13" Type="http://schemas.openxmlformats.org/officeDocument/2006/relationships/image" Target="../media/image412.emf"/><Relationship Id="rId3" Type="http://schemas.openxmlformats.org/officeDocument/2006/relationships/image" Target="../media/image402.emf"/><Relationship Id="rId7" Type="http://schemas.openxmlformats.org/officeDocument/2006/relationships/image" Target="../media/image406.emf"/><Relationship Id="rId12" Type="http://schemas.openxmlformats.org/officeDocument/2006/relationships/image" Target="../media/image411.png"/><Relationship Id="rId2" Type="http://schemas.openxmlformats.org/officeDocument/2006/relationships/notesSlide" Target="../notesSlides/notesSlide39.xml"/><Relationship Id="rId16" Type="http://schemas.openxmlformats.org/officeDocument/2006/relationships/image" Target="../media/image393.svg"/><Relationship Id="rId1" Type="http://schemas.openxmlformats.org/officeDocument/2006/relationships/slideLayout" Target="../slideLayouts/slideLayout11.xml"/><Relationship Id="rId6" Type="http://schemas.openxmlformats.org/officeDocument/2006/relationships/image" Target="../media/image405.emf"/><Relationship Id="rId11" Type="http://schemas.openxmlformats.org/officeDocument/2006/relationships/image" Target="../media/image410.emf"/><Relationship Id="rId5" Type="http://schemas.openxmlformats.org/officeDocument/2006/relationships/image" Target="../media/image404.emf"/><Relationship Id="rId15" Type="http://schemas.openxmlformats.org/officeDocument/2006/relationships/image" Target="../media/image392.png"/><Relationship Id="rId10" Type="http://schemas.openxmlformats.org/officeDocument/2006/relationships/image" Target="../media/image409.emf"/><Relationship Id="rId4" Type="http://schemas.openxmlformats.org/officeDocument/2006/relationships/image" Target="../media/image403.emf"/><Relationship Id="rId9" Type="http://schemas.openxmlformats.org/officeDocument/2006/relationships/image" Target="../media/image408.emf"/><Relationship Id="rId14" Type="http://schemas.openxmlformats.org/officeDocument/2006/relationships/image" Target="../media/image4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image" Target="../media/image365.png"/><Relationship Id="rId3" Type="http://schemas.openxmlformats.org/officeDocument/2006/relationships/image" Target="../media/image414.png"/><Relationship Id="rId7" Type="http://schemas.openxmlformats.org/officeDocument/2006/relationships/image" Target="../media/image418.png"/><Relationship Id="rId12" Type="http://schemas.openxmlformats.org/officeDocument/2006/relationships/image" Target="../media/image32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417.png"/><Relationship Id="rId11" Type="http://schemas.openxmlformats.org/officeDocument/2006/relationships/image" Target="../media/image420.png"/><Relationship Id="rId5" Type="http://schemas.openxmlformats.org/officeDocument/2006/relationships/image" Target="../media/image416.png"/><Relationship Id="rId10" Type="http://schemas.openxmlformats.org/officeDocument/2006/relationships/image" Target="../media/image324.png"/><Relationship Id="rId4" Type="http://schemas.openxmlformats.org/officeDocument/2006/relationships/image" Target="../media/image415.png"/><Relationship Id="rId9" Type="http://schemas.openxmlformats.org/officeDocument/2006/relationships/image" Target="../media/image419.png"/></Relationships>
</file>

<file path=ppt/slides/_rels/slide56.xml.rels><?xml version="1.0" encoding="UTF-8" standalone="yes"?>
<Relationships xmlns="http://schemas.openxmlformats.org/package/2006/relationships"><Relationship Id="rId3" Type="http://schemas.openxmlformats.org/officeDocument/2006/relationships/image" Target="../media/image421.emf"/><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424.svg"/><Relationship Id="rId5" Type="http://schemas.openxmlformats.org/officeDocument/2006/relationships/image" Target="../media/image423.png"/><Relationship Id="rId4" Type="http://schemas.openxmlformats.org/officeDocument/2006/relationships/image" Target="../media/image422.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media/image433.png"/><Relationship Id="rId3" Type="http://schemas.openxmlformats.org/officeDocument/2006/relationships/image" Target="../media/image425.png"/><Relationship Id="rId7" Type="http://schemas.openxmlformats.org/officeDocument/2006/relationships/image" Target="../media/image428.png"/><Relationship Id="rId12" Type="http://schemas.openxmlformats.org/officeDocument/2006/relationships/image" Target="../media/image432.jpg"/><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microsoft.com/office/2007/relationships/hdphoto" Target="../media/hdphoto5.wdp"/><Relationship Id="rId11" Type="http://schemas.openxmlformats.org/officeDocument/2006/relationships/image" Target="../media/image431.png"/><Relationship Id="rId5" Type="http://schemas.openxmlformats.org/officeDocument/2006/relationships/image" Target="../media/image427.png"/><Relationship Id="rId10" Type="http://schemas.microsoft.com/office/2007/relationships/hdphoto" Target="../media/hdphoto6.wdp"/><Relationship Id="rId4" Type="http://schemas.openxmlformats.org/officeDocument/2006/relationships/image" Target="../media/image426.png"/><Relationship Id="rId9" Type="http://schemas.openxmlformats.org/officeDocument/2006/relationships/image" Target="../media/image430.png"/><Relationship Id="rId14" Type="http://schemas.openxmlformats.org/officeDocument/2006/relationships/image" Target="../media/image434.png"/></Relationships>
</file>

<file path=ppt/slides/_rels/slide59.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35.png"/><Relationship Id="rId7" Type="http://schemas.openxmlformats.org/officeDocument/2006/relationships/image" Target="../media/image437.png"/><Relationship Id="rId12" Type="http://schemas.openxmlformats.org/officeDocument/2006/relationships/image" Target="../media/image323.png"/><Relationship Id="rId2" Type="http://schemas.openxmlformats.org/officeDocument/2006/relationships/image" Target="../media/image418.png"/><Relationship Id="rId1" Type="http://schemas.openxmlformats.org/officeDocument/2006/relationships/slideLayout" Target="../slideLayouts/slideLayout187.xml"/><Relationship Id="rId6" Type="http://schemas.openxmlformats.org/officeDocument/2006/relationships/image" Target="../media/image324.png"/><Relationship Id="rId11" Type="http://schemas.microsoft.com/office/2007/relationships/hdphoto" Target="../media/hdphoto8.wdp"/><Relationship Id="rId5" Type="http://schemas.openxmlformats.org/officeDocument/2006/relationships/image" Target="../media/image208.png"/><Relationship Id="rId10" Type="http://schemas.openxmlformats.org/officeDocument/2006/relationships/image" Target="../media/image439.png"/><Relationship Id="rId4" Type="http://schemas.openxmlformats.org/officeDocument/2006/relationships/image" Target="../media/image436.png"/><Relationship Id="rId9" Type="http://schemas.microsoft.com/office/2007/relationships/hdphoto" Target="../media/hdphoto7.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4.xml"/><Relationship Id="rId1" Type="http://schemas.openxmlformats.org/officeDocument/2006/relationships/slideLayout" Target="../slideLayouts/slideLayout18.xml"/><Relationship Id="rId5" Type="http://schemas.openxmlformats.org/officeDocument/2006/relationships/image" Target="../media/image441.png"/><Relationship Id="rId4" Type="http://schemas.openxmlformats.org/officeDocument/2006/relationships/image" Target="../media/image440.png"/></Relationships>
</file>

<file path=ppt/slides/_rels/slide7.xml.rels><?xml version="1.0" encoding="UTF-8" standalone="yes"?>
<Relationships xmlns="http://schemas.openxmlformats.org/package/2006/relationships"><Relationship Id="rId26" Type="http://schemas.openxmlformats.org/officeDocument/2006/relationships/image" Target="../media/image97.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113.png"/><Relationship Id="rId47" Type="http://schemas.openxmlformats.org/officeDocument/2006/relationships/image" Target="../media/image118.png"/><Relationship Id="rId50" Type="http://schemas.openxmlformats.org/officeDocument/2006/relationships/image" Target="../media/image120.png"/><Relationship Id="rId55" Type="http://schemas.openxmlformats.org/officeDocument/2006/relationships/image" Target="../media/image124.png"/><Relationship Id="rId63" Type="http://schemas.openxmlformats.org/officeDocument/2006/relationships/image" Target="../media/image132.png"/><Relationship Id="rId68" Type="http://schemas.openxmlformats.org/officeDocument/2006/relationships/image" Target="../media/image137.png"/><Relationship Id="rId7" Type="http://schemas.openxmlformats.org/officeDocument/2006/relationships/image" Target="../media/image78.png"/><Relationship Id="rId2" Type="http://schemas.openxmlformats.org/officeDocument/2006/relationships/notesSlide" Target="../notesSlides/notesSlide7.xml"/><Relationship Id="rId16" Type="http://schemas.openxmlformats.org/officeDocument/2006/relationships/image" Target="../media/image87.png"/><Relationship Id="rId29" Type="http://schemas.openxmlformats.org/officeDocument/2006/relationships/image" Target="../media/image100.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40" Type="http://schemas.openxmlformats.org/officeDocument/2006/relationships/image" Target="../media/image111.png"/><Relationship Id="rId45" Type="http://schemas.openxmlformats.org/officeDocument/2006/relationships/image" Target="../media/image116.png"/><Relationship Id="rId53" Type="http://schemas.openxmlformats.org/officeDocument/2006/relationships/image" Target="../media/image122.png"/><Relationship Id="rId58" Type="http://schemas.openxmlformats.org/officeDocument/2006/relationships/image" Target="../media/image127.png"/><Relationship Id="rId66" Type="http://schemas.openxmlformats.org/officeDocument/2006/relationships/image" Target="../media/image135.png"/><Relationship Id="rId5" Type="http://schemas.openxmlformats.org/officeDocument/2006/relationships/image" Target="../media/image76.png"/><Relationship Id="rId61" Type="http://schemas.openxmlformats.org/officeDocument/2006/relationships/image" Target="../media/image130.png"/><Relationship Id="rId19" Type="http://schemas.openxmlformats.org/officeDocument/2006/relationships/image" Target="../media/image9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png"/><Relationship Id="rId43" Type="http://schemas.openxmlformats.org/officeDocument/2006/relationships/image" Target="../media/image114.png"/><Relationship Id="rId48" Type="http://schemas.openxmlformats.org/officeDocument/2006/relationships/image" Target="../media/image119.png"/><Relationship Id="rId56" Type="http://schemas.openxmlformats.org/officeDocument/2006/relationships/image" Target="../media/image125.png"/><Relationship Id="rId64" Type="http://schemas.openxmlformats.org/officeDocument/2006/relationships/image" Target="../media/image133.png"/><Relationship Id="rId8" Type="http://schemas.openxmlformats.org/officeDocument/2006/relationships/image" Target="../media/image79.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59" Type="http://schemas.openxmlformats.org/officeDocument/2006/relationships/image" Target="../media/image128.png"/><Relationship Id="rId67" Type="http://schemas.openxmlformats.org/officeDocument/2006/relationships/image" Target="../media/image136.png"/><Relationship Id="rId20" Type="http://schemas.openxmlformats.org/officeDocument/2006/relationships/image" Target="../media/image91.png"/><Relationship Id="rId41" Type="http://schemas.openxmlformats.org/officeDocument/2006/relationships/image" Target="../media/image112.png"/><Relationship Id="rId54" Type="http://schemas.openxmlformats.org/officeDocument/2006/relationships/image" Target="../media/image123.png"/><Relationship Id="rId62" Type="http://schemas.openxmlformats.org/officeDocument/2006/relationships/image" Target="../media/image131.png"/><Relationship Id="rId1" Type="http://schemas.openxmlformats.org/officeDocument/2006/relationships/slideLayout" Target="../slideLayouts/slideLayout73.xml"/><Relationship Id="rId6" Type="http://schemas.openxmlformats.org/officeDocument/2006/relationships/image" Target="../media/image77.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26.png"/><Relationship Id="rId10" Type="http://schemas.openxmlformats.org/officeDocument/2006/relationships/image" Target="../media/image81.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1.png"/><Relationship Id="rId60" Type="http://schemas.openxmlformats.org/officeDocument/2006/relationships/image" Target="../media/image129.png"/><Relationship Id="rId65" Type="http://schemas.openxmlformats.org/officeDocument/2006/relationships/image" Target="../media/image134.png"/><Relationship Id="rId4" Type="http://schemas.openxmlformats.org/officeDocument/2006/relationships/image" Target="../media/image75.png"/><Relationship Id="rId9" Type="http://schemas.openxmlformats.org/officeDocument/2006/relationships/image" Target="../media/image80.png"/><Relationship Id="rId13" Type="http://schemas.openxmlformats.org/officeDocument/2006/relationships/image" Target="../media/image84.png"/><Relationship Id="rId18" Type="http://schemas.openxmlformats.org/officeDocument/2006/relationships/image" Target="../media/image89.png"/><Relationship Id="rId39" Type="http://schemas.openxmlformats.org/officeDocument/2006/relationships/image" Target="../media/image110.png"/></Relationships>
</file>

<file path=ppt/slides/_rels/slide8.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39" Type="http://schemas.openxmlformats.org/officeDocument/2006/relationships/image" Target="../media/image174.png"/><Relationship Id="rId21" Type="http://schemas.openxmlformats.org/officeDocument/2006/relationships/image" Target="../media/image156.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2.png"/><Relationship Id="rId50" Type="http://schemas.openxmlformats.org/officeDocument/2006/relationships/image" Target="../media/image185.png"/><Relationship Id="rId55" Type="http://schemas.openxmlformats.org/officeDocument/2006/relationships/image" Target="../media/image190.png"/><Relationship Id="rId63" Type="http://schemas.openxmlformats.org/officeDocument/2006/relationships/image" Target="../media/image198.png"/><Relationship Id="rId7" Type="http://schemas.openxmlformats.org/officeDocument/2006/relationships/image" Target="../media/image142.png"/><Relationship Id="rId2" Type="http://schemas.openxmlformats.org/officeDocument/2006/relationships/notesSlide" Target="../notesSlides/notesSlide8.xml"/><Relationship Id="rId16" Type="http://schemas.openxmlformats.org/officeDocument/2006/relationships/image" Target="../media/image151.png"/><Relationship Id="rId29" Type="http://schemas.openxmlformats.org/officeDocument/2006/relationships/image" Target="../media/image164.png"/><Relationship Id="rId11" Type="http://schemas.openxmlformats.org/officeDocument/2006/relationships/image" Target="../media/image146.png"/><Relationship Id="rId24" Type="http://schemas.openxmlformats.org/officeDocument/2006/relationships/image" Target="../media/image159.jpeg"/><Relationship Id="rId32" Type="http://schemas.openxmlformats.org/officeDocument/2006/relationships/image" Target="../media/image167.png"/><Relationship Id="rId37" Type="http://schemas.openxmlformats.org/officeDocument/2006/relationships/image" Target="../media/image172.png"/><Relationship Id="rId40" Type="http://schemas.openxmlformats.org/officeDocument/2006/relationships/image" Target="../media/image175.png"/><Relationship Id="rId45" Type="http://schemas.openxmlformats.org/officeDocument/2006/relationships/image" Target="../media/image180.png"/><Relationship Id="rId53" Type="http://schemas.openxmlformats.org/officeDocument/2006/relationships/image" Target="../media/image188.png"/><Relationship Id="rId58" Type="http://schemas.openxmlformats.org/officeDocument/2006/relationships/image" Target="../media/image193.png"/><Relationship Id="rId5" Type="http://schemas.openxmlformats.org/officeDocument/2006/relationships/image" Target="../media/image140.png"/><Relationship Id="rId61" Type="http://schemas.openxmlformats.org/officeDocument/2006/relationships/image" Target="../media/image196.png"/><Relationship Id="rId19" Type="http://schemas.openxmlformats.org/officeDocument/2006/relationships/image" Target="../media/image15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 Id="rId43" Type="http://schemas.openxmlformats.org/officeDocument/2006/relationships/image" Target="../media/image178.png"/><Relationship Id="rId48" Type="http://schemas.openxmlformats.org/officeDocument/2006/relationships/image" Target="../media/image183.png"/><Relationship Id="rId56" Type="http://schemas.openxmlformats.org/officeDocument/2006/relationships/image" Target="../media/image191.png"/><Relationship Id="rId8" Type="http://schemas.openxmlformats.org/officeDocument/2006/relationships/image" Target="../media/image143.png"/><Relationship Id="rId51" Type="http://schemas.openxmlformats.org/officeDocument/2006/relationships/image" Target="../media/image186.jpeg"/><Relationship Id="rId3" Type="http://schemas.openxmlformats.org/officeDocument/2006/relationships/image" Target="../media/image138.png"/><Relationship Id="rId12" Type="http://schemas.openxmlformats.org/officeDocument/2006/relationships/image" Target="../media/image147.png"/><Relationship Id="rId17" Type="http://schemas.openxmlformats.org/officeDocument/2006/relationships/image" Target="../media/image152.jpeg"/><Relationship Id="rId25" Type="http://schemas.openxmlformats.org/officeDocument/2006/relationships/image" Target="../media/image160.png"/><Relationship Id="rId33" Type="http://schemas.openxmlformats.org/officeDocument/2006/relationships/image" Target="../media/image168.png"/><Relationship Id="rId38" Type="http://schemas.openxmlformats.org/officeDocument/2006/relationships/image" Target="../media/image173.png"/><Relationship Id="rId46" Type="http://schemas.openxmlformats.org/officeDocument/2006/relationships/image" Target="../media/image181.png"/><Relationship Id="rId59" Type="http://schemas.openxmlformats.org/officeDocument/2006/relationships/image" Target="../media/image194.png"/><Relationship Id="rId20" Type="http://schemas.openxmlformats.org/officeDocument/2006/relationships/image" Target="../media/image155.png"/><Relationship Id="rId41" Type="http://schemas.openxmlformats.org/officeDocument/2006/relationships/image" Target="../media/image176.png"/><Relationship Id="rId54" Type="http://schemas.openxmlformats.org/officeDocument/2006/relationships/image" Target="../media/image189.png"/><Relationship Id="rId62" Type="http://schemas.openxmlformats.org/officeDocument/2006/relationships/image" Target="../media/image197.png"/><Relationship Id="rId1" Type="http://schemas.openxmlformats.org/officeDocument/2006/relationships/slideLayout" Target="../slideLayouts/slideLayout11.xml"/><Relationship Id="rId6" Type="http://schemas.openxmlformats.org/officeDocument/2006/relationships/image" Target="../media/image141.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image" Target="../media/image171.png"/><Relationship Id="rId49" Type="http://schemas.openxmlformats.org/officeDocument/2006/relationships/image" Target="../media/image184.png"/><Relationship Id="rId57" Type="http://schemas.openxmlformats.org/officeDocument/2006/relationships/image" Target="../media/image192.png"/><Relationship Id="rId10" Type="http://schemas.openxmlformats.org/officeDocument/2006/relationships/image" Target="../media/image145.png"/><Relationship Id="rId31" Type="http://schemas.openxmlformats.org/officeDocument/2006/relationships/image" Target="../media/image166.png"/><Relationship Id="rId44" Type="http://schemas.openxmlformats.org/officeDocument/2006/relationships/image" Target="../media/image179.png"/><Relationship Id="rId52" Type="http://schemas.openxmlformats.org/officeDocument/2006/relationships/image" Target="../media/image187.png"/><Relationship Id="rId60" Type="http://schemas.openxmlformats.org/officeDocument/2006/relationships/image" Target="../media/image195.png"/><Relationship Id="rId4" Type="http://schemas.openxmlformats.org/officeDocument/2006/relationships/image" Target="../media/image139.png"/><Relationship Id="rId9" Type="http://schemas.openxmlformats.org/officeDocument/2006/relationships/image" Target="../media/image144.png"/></Relationships>
</file>

<file path=ppt/slides/_rels/slide9.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341300" y="490996"/>
            <a:ext cx="6480492" cy="923330"/>
          </a:xfrm>
        </p:spPr>
        <p:txBody>
          <a:bodyPr/>
          <a:lstStyle/>
          <a:p>
            <a:pPr marL="0" indent="0">
              <a:buNone/>
            </a:pPr>
            <a:r>
              <a:rPr lang="en-US" sz="6000">
                <a:solidFill>
                  <a:schemeClr val="tx1"/>
                </a:solidFill>
              </a:rPr>
              <a:t>Azure 101</a:t>
            </a:r>
          </a:p>
        </p:txBody>
      </p:sp>
      <p:sp>
        <p:nvSpPr>
          <p:cNvPr id="257" name="Freeform 118"/>
          <p:cNvSpPr>
            <a:spLocks/>
          </p:cNvSpPr>
          <p:nvPr/>
        </p:nvSpPr>
        <p:spPr bwMode="auto">
          <a:xfrm>
            <a:off x="2975609" y="4461287"/>
            <a:ext cx="1805459" cy="728482"/>
          </a:xfrm>
          <a:custGeom>
            <a:avLst/>
            <a:gdLst>
              <a:gd name="T0" fmla="*/ 1666 w 1861"/>
              <a:gd name="T1" fmla="*/ 351 h 749"/>
              <a:gd name="T2" fmla="*/ 1633 w 1861"/>
              <a:gd name="T3" fmla="*/ 355 h 749"/>
              <a:gd name="T4" fmla="*/ 1257 w 1861"/>
              <a:gd name="T5" fmla="*/ 0 h 749"/>
              <a:gd name="T6" fmla="*/ 890 w 1861"/>
              <a:gd name="T7" fmla="*/ 280 h 749"/>
              <a:gd name="T8" fmla="*/ 690 w 1861"/>
              <a:gd name="T9" fmla="*/ 194 h 749"/>
              <a:gd name="T10" fmla="*/ 414 w 1861"/>
              <a:gd name="T11" fmla="*/ 445 h 749"/>
              <a:gd name="T12" fmla="*/ 281 w 1861"/>
              <a:gd name="T13" fmla="*/ 507 h 749"/>
              <a:gd name="T14" fmla="*/ 157 w 1861"/>
              <a:gd name="T15" fmla="*/ 441 h 749"/>
              <a:gd name="T16" fmla="*/ 0 w 1861"/>
              <a:gd name="T17" fmla="*/ 597 h 749"/>
              <a:gd name="T18" fmla="*/ 157 w 1861"/>
              <a:gd name="T19" fmla="*/ 749 h 749"/>
              <a:gd name="T20" fmla="*/ 200 w 1861"/>
              <a:gd name="T21" fmla="*/ 749 h 749"/>
              <a:gd name="T22" fmla="*/ 709 w 1861"/>
              <a:gd name="T23" fmla="*/ 749 h 749"/>
              <a:gd name="T24" fmla="*/ 990 w 1861"/>
              <a:gd name="T25" fmla="*/ 749 h 749"/>
              <a:gd name="T26" fmla="*/ 1676 w 1861"/>
              <a:gd name="T27" fmla="*/ 749 h 749"/>
              <a:gd name="T28" fmla="*/ 1676 w 1861"/>
              <a:gd name="T29" fmla="*/ 749 h 749"/>
              <a:gd name="T30" fmla="*/ 1861 w 1861"/>
              <a:gd name="T31" fmla="*/ 550 h 749"/>
              <a:gd name="T32" fmla="*/ 1666 w 1861"/>
              <a:gd name="T33" fmla="*/ 35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1" h="749">
                <a:moveTo>
                  <a:pt x="1666" y="351"/>
                </a:moveTo>
                <a:cubicBezTo>
                  <a:pt x="1652" y="351"/>
                  <a:pt x="1642" y="355"/>
                  <a:pt x="1633" y="355"/>
                </a:cubicBezTo>
                <a:cubicBezTo>
                  <a:pt x="1623" y="156"/>
                  <a:pt x="1457" y="0"/>
                  <a:pt x="1257" y="0"/>
                </a:cubicBezTo>
                <a:cubicBezTo>
                  <a:pt x="1081" y="0"/>
                  <a:pt x="933" y="118"/>
                  <a:pt x="890" y="280"/>
                </a:cubicBezTo>
                <a:cubicBezTo>
                  <a:pt x="843" y="227"/>
                  <a:pt x="771" y="194"/>
                  <a:pt x="690" y="194"/>
                </a:cubicBezTo>
                <a:cubicBezTo>
                  <a:pt x="547" y="194"/>
                  <a:pt x="428" y="303"/>
                  <a:pt x="414" y="445"/>
                </a:cubicBezTo>
                <a:cubicBezTo>
                  <a:pt x="366" y="450"/>
                  <a:pt x="319" y="474"/>
                  <a:pt x="281" y="507"/>
                </a:cubicBezTo>
                <a:cubicBezTo>
                  <a:pt x="252" y="469"/>
                  <a:pt x="209" y="441"/>
                  <a:pt x="157" y="441"/>
                </a:cubicBezTo>
                <a:cubicBezTo>
                  <a:pt x="71" y="441"/>
                  <a:pt x="0" y="512"/>
                  <a:pt x="0" y="597"/>
                </a:cubicBezTo>
                <a:cubicBezTo>
                  <a:pt x="0" y="682"/>
                  <a:pt x="71" y="749"/>
                  <a:pt x="157" y="749"/>
                </a:cubicBezTo>
                <a:cubicBezTo>
                  <a:pt x="200" y="749"/>
                  <a:pt x="200" y="749"/>
                  <a:pt x="200" y="749"/>
                </a:cubicBezTo>
                <a:cubicBezTo>
                  <a:pt x="709" y="749"/>
                  <a:pt x="709" y="749"/>
                  <a:pt x="709" y="749"/>
                </a:cubicBezTo>
                <a:cubicBezTo>
                  <a:pt x="990" y="749"/>
                  <a:pt x="990" y="749"/>
                  <a:pt x="990" y="749"/>
                </a:cubicBezTo>
                <a:cubicBezTo>
                  <a:pt x="1676" y="749"/>
                  <a:pt x="1676" y="749"/>
                  <a:pt x="1676" y="749"/>
                </a:cubicBezTo>
                <a:cubicBezTo>
                  <a:pt x="1676" y="749"/>
                  <a:pt x="1676" y="749"/>
                  <a:pt x="1676" y="749"/>
                </a:cubicBezTo>
                <a:cubicBezTo>
                  <a:pt x="1780" y="744"/>
                  <a:pt x="1861" y="659"/>
                  <a:pt x="1861" y="550"/>
                </a:cubicBezTo>
                <a:cubicBezTo>
                  <a:pt x="1861" y="441"/>
                  <a:pt x="1776" y="351"/>
                  <a:pt x="1666" y="351"/>
                </a:cubicBezTo>
                <a:close/>
              </a:path>
            </a:pathLst>
          </a:custGeom>
          <a:solidFill>
            <a:srgbClr val="FFFFFF">
              <a:alpha val="52941"/>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58" name="Freeform 120"/>
          <p:cNvSpPr>
            <a:spLocks/>
          </p:cNvSpPr>
          <p:nvPr/>
        </p:nvSpPr>
        <p:spPr bwMode="auto">
          <a:xfrm>
            <a:off x="4743279" y="3476681"/>
            <a:ext cx="1414977" cy="768370"/>
          </a:xfrm>
          <a:custGeom>
            <a:avLst/>
            <a:gdLst>
              <a:gd name="T0" fmla="*/ 618 w 715"/>
              <a:gd name="T1" fmla="*/ 192 h 387"/>
              <a:gd name="T2" fmla="*/ 615 w 715"/>
              <a:gd name="T3" fmla="*/ 192 h 387"/>
              <a:gd name="T4" fmla="*/ 426 w 715"/>
              <a:gd name="T5" fmla="*/ 0 h 387"/>
              <a:gd name="T6" fmla="*/ 236 w 715"/>
              <a:gd name="T7" fmla="*/ 171 h 387"/>
              <a:gd name="T8" fmla="*/ 133 w 715"/>
              <a:gd name="T9" fmla="*/ 120 h 387"/>
              <a:gd name="T10" fmla="*/ 0 w 715"/>
              <a:gd name="T11" fmla="*/ 252 h 387"/>
              <a:gd name="T12" fmla="*/ 133 w 715"/>
              <a:gd name="T13" fmla="*/ 387 h 387"/>
              <a:gd name="T14" fmla="*/ 618 w 715"/>
              <a:gd name="T15" fmla="*/ 387 h 387"/>
              <a:gd name="T16" fmla="*/ 715 w 715"/>
              <a:gd name="T17" fmla="*/ 288 h 387"/>
              <a:gd name="T18" fmla="*/ 618 w 715"/>
              <a:gd name="T19" fmla="*/ 19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5" h="387">
                <a:moveTo>
                  <a:pt x="618" y="192"/>
                </a:moveTo>
                <a:cubicBezTo>
                  <a:pt x="618" y="192"/>
                  <a:pt x="618" y="192"/>
                  <a:pt x="615" y="192"/>
                </a:cubicBezTo>
                <a:cubicBezTo>
                  <a:pt x="615" y="87"/>
                  <a:pt x="529" y="0"/>
                  <a:pt x="426" y="0"/>
                </a:cubicBezTo>
                <a:cubicBezTo>
                  <a:pt x="328" y="0"/>
                  <a:pt x="248" y="75"/>
                  <a:pt x="236" y="171"/>
                </a:cubicBezTo>
                <a:cubicBezTo>
                  <a:pt x="213" y="138"/>
                  <a:pt x="174" y="120"/>
                  <a:pt x="133" y="120"/>
                </a:cubicBezTo>
                <a:cubicBezTo>
                  <a:pt x="59" y="120"/>
                  <a:pt x="0" y="180"/>
                  <a:pt x="0" y="252"/>
                </a:cubicBezTo>
                <a:cubicBezTo>
                  <a:pt x="0" y="327"/>
                  <a:pt x="59" y="387"/>
                  <a:pt x="133" y="387"/>
                </a:cubicBezTo>
                <a:cubicBezTo>
                  <a:pt x="618" y="387"/>
                  <a:pt x="618" y="387"/>
                  <a:pt x="618" y="387"/>
                </a:cubicBezTo>
                <a:cubicBezTo>
                  <a:pt x="671" y="387"/>
                  <a:pt x="715" y="345"/>
                  <a:pt x="715" y="288"/>
                </a:cubicBezTo>
                <a:cubicBezTo>
                  <a:pt x="715" y="234"/>
                  <a:pt x="671" y="192"/>
                  <a:pt x="618" y="192"/>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9" name="Freeform 125"/>
          <p:cNvSpPr>
            <a:spLocks noEditPoints="1"/>
          </p:cNvSpPr>
          <p:nvPr/>
        </p:nvSpPr>
        <p:spPr bwMode="auto">
          <a:xfrm>
            <a:off x="5085477" y="5076403"/>
            <a:ext cx="350595" cy="352694"/>
          </a:xfrm>
          <a:custGeom>
            <a:avLst/>
            <a:gdLst>
              <a:gd name="T0" fmla="*/ 30 w 177"/>
              <a:gd name="T1" fmla="*/ 53 h 178"/>
              <a:gd name="T2" fmla="*/ 31 w 177"/>
              <a:gd name="T3" fmla="*/ 63 h 178"/>
              <a:gd name="T4" fmla="*/ 21 w 177"/>
              <a:gd name="T5" fmla="*/ 79 h 178"/>
              <a:gd name="T6" fmla="*/ 0 w 177"/>
              <a:gd name="T7" fmla="*/ 87 h 178"/>
              <a:gd name="T8" fmla="*/ 6 w 177"/>
              <a:gd name="T9" fmla="*/ 105 h 178"/>
              <a:gd name="T10" fmla="*/ 30 w 177"/>
              <a:gd name="T11" fmla="*/ 111 h 178"/>
              <a:gd name="T12" fmla="*/ 33 w 177"/>
              <a:gd name="T13" fmla="*/ 130 h 178"/>
              <a:gd name="T14" fmla="*/ 25 w 177"/>
              <a:gd name="T15" fmla="*/ 149 h 178"/>
              <a:gd name="T16" fmla="*/ 41 w 177"/>
              <a:gd name="T17" fmla="*/ 159 h 178"/>
              <a:gd name="T18" fmla="*/ 63 w 177"/>
              <a:gd name="T19" fmla="*/ 145 h 178"/>
              <a:gd name="T20" fmla="*/ 78 w 177"/>
              <a:gd name="T21" fmla="*/ 156 h 178"/>
              <a:gd name="T22" fmla="*/ 85 w 177"/>
              <a:gd name="T23" fmla="*/ 178 h 178"/>
              <a:gd name="T24" fmla="*/ 105 w 177"/>
              <a:gd name="T25" fmla="*/ 172 h 178"/>
              <a:gd name="T26" fmla="*/ 111 w 177"/>
              <a:gd name="T27" fmla="*/ 147 h 178"/>
              <a:gd name="T28" fmla="*/ 119 w 177"/>
              <a:gd name="T29" fmla="*/ 144 h 178"/>
              <a:gd name="T30" fmla="*/ 129 w 177"/>
              <a:gd name="T31" fmla="*/ 145 h 178"/>
              <a:gd name="T32" fmla="*/ 149 w 177"/>
              <a:gd name="T33" fmla="*/ 154 h 178"/>
              <a:gd name="T34" fmla="*/ 159 w 177"/>
              <a:gd name="T35" fmla="*/ 137 h 178"/>
              <a:gd name="T36" fmla="*/ 145 w 177"/>
              <a:gd name="T37" fmla="*/ 115 h 178"/>
              <a:gd name="T38" fmla="*/ 148 w 177"/>
              <a:gd name="T39" fmla="*/ 106 h 178"/>
              <a:gd name="T40" fmla="*/ 156 w 177"/>
              <a:gd name="T41" fmla="*/ 99 h 178"/>
              <a:gd name="T42" fmla="*/ 177 w 177"/>
              <a:gd name="T43" fmla="*/ 92 h 178"/>
              <a:gd name="T44" fmla="*/ 171 w 177"/>
              <a:gd name="T45" fmla="*/ 73 h 178"/>
              <a:gd name="T46" fmla="*/ 146 w 177"/>
              <a:gd name="T47" fmla="*/ 67 h 178"/>
              <a:gd name="T48" fmla="*/ 144 w 177"/>
              <a:gd name="T49" fmla="*/ 59 h 178"/>
              <a:gd name="T50" fmla="*/ 145 w 177"/>
              <a:gd name="T51" fmla="*/ 48 h 178"/>
              <a:gd name="T52" fmla="*/ 153 w 177"/>
              <a:gd name="T53" fmla="*/ 29 h 178"/>
              <a:gd name="T54" fmla="*/ 135 w 177"/>
              <a:gd name="T55" fmla="*/ 20 h 178"/>
              <a:gd name="T56" fmla="*/ 113 w 177"/>
              <a:gd name="T57" fmla="*/ 32 h 178"/>
              <a:gd name="T58" fmla="*/ 106 w 177"/>
              <a:gd name="T59" fmla="*/ 30 h 178"/>
              <a:gd name="T60" fmla="*/ 99 w 177"/>
              <a:gd name="T61" fmla="*/ 22 h 178"/>
              <a:gd name="T62" fmla="*/ 91 w 177"/>
              <a:gd name="T63" fmla="*/ 0 h 178"/>
              <a:gd name="T64" fmla="*/ 73 w 177"/>
              <a:gd name="T65" fmla="*/ 6 h 178"/>
              <a:gd name="T66" fmla="*/ 67 w 177"/>
              <a:gd name="T67" fmla="*/ 31 h 178"/>
              <a:gd name="T68" fmla="*/ 59 w 177"/>
              <a:gd name="T69" fmla="*/ 34 h 178"/>
              <a:gd name="T70" fmla="*/ 48 w 177"/>
              <a:gd name="T71" fmla="*/ 33 h 178"/>
              <a:gd name="T72" fmla="*/ 27 w 177"/>
              <a:gd name="T73" fmla="*/ 25 h 178"/>
              <a:gd name="T74" fmla="*/ 19 w 177"/>
              <a:gd name="T75" fmla="*/ 41 h 178"/>
              <a:gd name="T76" fmla="*/ 112 w 177"/>
              <a:gd name="T77" fmla="*/ 111 h 178"/>
              <a:gd name="T78" fmla="*/ 65 w 177"/>
              <a:gd name="T79"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8">
                <a:moveTo>
                  <a:pt x="19" y="41"/>
                </a:moveTo>
                <a:cubicBezTo>
                  <a:pt x="30" y="53"/>
                  <a:pt x="30" y="53"/>
                  <a:pt x="30" y="53"/>
                </a:cubicBezTo>
                <a:cubicBezTo>
                  <a:pt x="33" y="58"/>
                  <a:pt x="34" y="60"/>
                  <a:pt x="31" y="63"/>
                </a:cubicBezTo>
                <a:cubicBezTo>
                  <a:pt x="31" y="63"/>
                  <a:pt x="31" y="63"/>
                  <a:pt x="31" y="63"/>
                </a:cubicBezTo>
                <a:cubicBezTo>
                  <a:pt x="31" y="66"/>
                  <a:pt x="30" y="69"/>
                  <a:pt x="29" y="72"/>
                </a:cubicBezTo>
                <a:cubicBezTo>
                  <a:pt x="28" y="75"/>
                  <a:pt x="26" y="78"/>
                  <a:pt x="21" y="79"/>
                </a:cubicBezTo>
                <a:cubicBezTo>
                  <a:pt x="4" y="80"/>
                  <a:pt x="4" y="80"/>
                  <a:pt x="4" y="80"/>
                </a:cubicBezTo>
                <a:cubicBezTo>
                  <a:pt x="2" y="81"/>
                  <a:pt x="0" y="84"/>
                  <a:pt x="0" y="87"/>
                </a:cubicBezTo>
                <a:cubicBezTo>
                  <a:pt x="1" y="99"/>
                  <a:pt x="1" y="99"/>
                  <a:pt x="1" y="99"/>
                </a:cubicBezTo>
                <a:cubicBezTo>
                  <a:pt x="1" y="101"/>
                  <a:pt x="3" y="104"/>
                  <a:pt x="6" y="105"/>
                </a:cubicBezTo>
                <a:cubicBezTo>
                  <a:pt x="22" y="105"/>
                  <a:pt x="22" y="105"/>
                  <a:pt x="22" y="105"/>
                </a:cubicBezTo>
                <a:cubicBezTo>
                  <a:pt x="26" y="105"/>
                  <a:pt x="30" y="107"/>
                  <a:pt x="30" y="111"/>
                </a:cubicBezTo>
                <a:cubicBezTo>
                  <a:pt x="32" y="114"/>
                  <a:pt x="32" y="117"/>
                  <a:pt x="34" y="120"/>
                </a:cubicBezTo>
                <a:cubicBezTo>
                  <a:pt x="36" y="123"/>
                  <a:pt x="37" y="125"/>
                  <a:pt x="33" y="130"/>
                </a:cubicBezTo>
                <a:cubicBezTo>
                  <a:pt x="23" y="143"/>
                  <a:pt x="23" y="143"/>
                  <a:pt x="23" y="143"/>
                </a:cubicBezTo>
                <a:cubicBezTo>
                  <a:pt x="22" y="144"/>
                  <a:pt x="23" y="148"/>
                  <a:pt x="25" y="149"/>
                </a:cubicBezTo>
                <a:cubicBezTo>
                  <a:pt x="34" y="159"/>
                  <a:pt x="34" y="159"/>
                  <a:pt x="34" y="159"/>
                </a:cubicBezTo>
                <a:cubicBezTo>
                  <a:pt x="36" y="160"/>
                  <a:pt x="39" y="160"/>
                  <a:pt x="41" y="159"/>
                </a:cubicBezTo>
                <a:cubicBezTo>
                  <a:pt x="53" y="148"/>
                  <a:pt x="53" y="148"/>
                  <a:pt x="53" y="148"/>
                </a:cubicBezTo>
                <a:cubicBezTo>
                  <a:pt x="58" y="144"/>
                  <a:pt x="60" y="144"/>
                  <a:pt x="63" y="145"/>
                </a:cubicBezTo>
                <a:cubicBezTo>
                  <a:pt x="66" y="147"/>
                  <a:pt x="69" y="148"/>
                  <a:pt x="71" y="149"/>
                </a:cubicBezTo>
                <a:cubicBezTo>
                  <a:pt x="75" y="149"/>
                  <a:pt x="77" y="151"/>
                  <a:pt x="78" y="156"/>
                </a:cubicBezTo>
                <a:cubicBezTo>
                  <a:pt x="80" y="172"/>
                  <a:pt x="80" y="172"/>
                  <a:pt x="80" y="172"/>
                </a:cubicBezTo>
                <a:cubicBezTo>
                  <a:pt x="81" y="176"/>
                  <a:pt x="84" y="177"/>
                  <a:pt x="85" y="178"/>
                </a:cubicBezTo>
                <a:cubicBezTo>
                  <a:pt x="99" y="177"/>
                  <a:pt x="99" y="177"/>
                  <a:pt x="99" y="177"/>
                </a:cubicBezTo>
                <a:cubicBezTo>
                  <a:pt x="102" y="177"/>
                  <a:pt x="104" y="175"/>
                  <a:pt x="105" y="172"/>
                </a:cubicBezTo>
                <a:cubicBezTo>
                  <a:pt x="105" y="156"/>
                  <a:pt x="105" y="156"/>
                  <a:pt x="105" y="156"/>
                </a:cubicBezTo>
                <a:cubicBezTo>
                  <a:pt x="105" y="150"/>
                  <a:pt x="107" y="149"/>
                  <a:pt x="111" y="147"/>
                </a:cubicBezTo>
                <a:cubicBezTo>
                  <a:pt x="111" y="147"/>
                  <a:pt x="111" y="147"/>
                  <a:pt x="111" y="147"/>
                </a:cubicBezTo>
                <a:cubicBezTo>
                  <a:pt x="114" y="146"/>
                  <a:pt x="116" y="144"/>
                  <a:pt x="119" y="144"/>
                </a:cubicBezTo>
                <a:cubicBezTo>
                  <a:pt x="119" y="144"/>
                  <a:pt x="119" y="144"/>
                  <a:pt x="119" y="144"/>
                </a:cubicBezTo>
                <a:cubicBezTo>
                  <a:pt x="121" y="142"/>
                  <a:pt x="124" y="142"/>
                  <a:pt x="129" y="145"/>
                </a:cubicBezTo>
                <a:cubicBezTo>
                  <a:pt x="142" y="153"/>
                  <a:pt x="142" y="153"/>
                  <a:pt x="142" y="153"/>
                </a:cubicBezTo>
                <a:cubicBezTo>
                  <a:pt x="144" y="156"/>
                  <a:pt x="148" y="155"/>
                  <a:pt x="149" y="154"/>
                </a:cubicBezTo>
                <a:cubicBezTo>
                  <a:pt x="158" y="144"/>
                  <a:pt x="158" y="144"/>
                  <a:pt x="158" y="144"/>
                </a:cubicBezTo>
                <a:cubicBezTo>
                  <a:pt x="160" y="142"/>
                  <a:pt x="160" y="139"/>
                  <a:pt x="159" y="137"/>
                </a:cubicBezTo>
                <a:cubicBezTo>
                  <a:pt x="147" y="125"/>
                  <a:pt x="147" y="125"/>
                  <a:pt x="147" y="125"/>
                </a:cubicBezTo>
                <a:cubicBezTo>
                  <a:pt x="143" y="120"/>
                  <a:pt x="144" y="118"/>
                  <a:pt x="145" y="115"/>
                </a:cubicBezTo>
                <a:cubicBezTo>
                  <a:pt x="145" y="113"/>
                  <a:pt x="145" y="113"/>
                  <a:pt x="145" y="113"/>
                </a:cubicBezTo>
                <a:cubicBezTo>
                  <a:pt x="146" y="112"/>
                  <a:pt x="147" y="109"/>
                  <a:pt x="148" y="106"/>
                </a:cubicBezTo>
                <a:cubicBezTo>
                  <a:pt x="148" y="106"/>
                  <a:pt x="148" y="106"/>
                  <a:pt x="148" y="106"/>
                </a:cubicBezTo>
                <a:cubicBezTo>
                  <a:pt x="149" y="103"/>
                  <a:pt x="151" y="100"/>
                  <a:pt x="156" y="99"/>
                </a:cubicBezTo>
                <a:cubicBezTo>
                  <a:pt x="172" y="98"/>
                  <a:pt x="172" y="98"/>
                  <a:pt x="172" y="98"/>
                </a:cubicBezTo>
                <a:cubicBezTo>
                  <a:pt x="175" y="97"/>
                  <a:pt x="177" y="94"/>
                  <a:pt x="177" y="92"/>
                </a:cubicBezTo>
                <a:cubicBezTo>
                  <a:pt x="177" y="79"/>
                  <a:pt x="177" y="79"/>
                  <a:pt x="177" y="79"/>
                </a:cubicBezTo>
                <a:cubicBezTo>
                  <a:pt x="177" y="77"/>
                  <a:pt x="175" y="74"/>
                  <a:pt x="171" y="73"/>
                </a:cubicBezTo>
                <a:cubicBezTo>
                  <a:pt x="156" y="73"/>
                  <a:pt x="156" y="73"/>
                  <a:pt x="156" y="73"/>
                </a:cubicBezTo>
                <a:cubicBezTo>
                  <a:pt x="150" y="72"/>
                  <a:pt x="148" y="69"/>
                  <a:pt x="146" y="67"/>
                </a:cubicBezTo>
                <a:cubicBezTo>
                  <a:pt x="146" y="67"/>
                  <a:pt x="146" y="67"/>
                  <a:pt x="146" y="67"/>
                </a:cubicBezTo>
                <a:cubicBezTo>
                  <a:pt x="146" y="64"/>
                  <a:pt x="144" y="62"/>
                  <a:pt x="144" y="59"/>
                </a:cubicBezTo>
                <a:cubicBezTo>
                  <a:pt x="144" y="59"/>
                  <a:pt x="144" y="59"/>
                  <a:pt x="144" y="59"/>
                </a:cubicBezTo>
                <a:cubicBezTo>
                  <a:pt x="142" y="57"/>
                  <a:pt x="141" y="53"/>
                  <a:pt x="145" y="48"/>
                </a:cubicBezTo>
                <a:cubicBezTo>
                  <a:pt x="153" y="36"/>
                  <a:pt x="153" y="36"/>
                  <a:pt x="153" y="36"/>
                </a:cubicBezTo>
                <a:cubicBezTo>
                  <a:pt x="156" y="34"/>
                  <a:pt x="155" y="30"/>
                  <a:pt x="153" y="29"/>
                </a:cubicBezTo>
                <a:cubicBezTo>
                  <a:pt x="144" y="19"/>
                  <a:pt x="144" y="19"/>
                  <a:pt x="144" y="19"/>
                </a:cubicBezTo>
                <a:cubicBezTo>
                  <a:pt x="142" y="18"/>
                  <a:pt x="139" y="18"/>
                  <a:pt x="135" y="20"/>
                </a:cubicBezTo>
                <a:cubicBezTo>
                  <a:pt x="125" y="30"/>
                  <a:pt x="125" y="30"/>
                  <a:pt x="125" y="30"/>
                </a:cubicBezTo>
                <a:cubicBezTo>
                  <a:pt x="120" y="34"/>
                  <a:pt x="116" y="34"/>
                  <a:pt x="113" y="32"/>
                </a:cubicBezTo>
                <a:cubicBezTo>
                  <a:pt x="113" y="32"/>
                  <a:pt x="113" y="32"/>
                  <a:pt x="113" y="32"/>
                </a:cubicBezTo>
                <a:cubicBezTo>
                  <a:pt x="112" y="31"/>
                  <a:pt x="109" y="30"/>
                  <a:pt x="106" y="30"/>
                </a:cubicBezTo>
                <a:cubicBezTo>
                  <a:pt x="106" y="29"/>
                  <a:pt x="106" y="29"/>
                  <a:pt x="106" y="29"/>
                </a:cubicBezTo>
                <a:cubicBezTo>
                  <a:pt x="103" y="28"/>
                  <a:pt x="100" y="27"/>
                  <a:pt x="99" y="22"/>
                </a:cubicBezTo>
                <a:cubicBezTo>
                  <a:pt x="96" y="6"/>
                  <a:pt x="96" y="6"/>
                  <a:pt x="96" y="6"/>
                </a:cubicBezTo>
                <a:cubicBezTo>
                  <a:pt x="96" y="2"/>
                  <a:pt x="93" y="0"/>
                  <a:pt x="91" y="0"/>
                </a:cubicBezTo>
                <a:cubicBezTo>
                  <a:pt x="78" y="1"/>
                  <a:pt x="78" y="1"/>
                  <a:pt x="78" y="1"/>
                </a:cubicBezTo>
                <a:cubicBezTo>
                  <a:pt x="76" y="1"/>
                  <a:pt x="74" y="3"/>
                  <a:pt x="73" y="6"/>
                </a:cubicBezTo>
                <a:cubicBezTo>
                  <a:pt x="72" y="22"/>
                  <a:pt x="72" y="22"/>
                  <a:pt x="72" y="22"/>
                </a:cubicBezTo>
                <a:cubicBezTo>
                  <a:pt x="72" y="28"/>
                  <a:pt x="69" y="30"/>
                  <a:pt x="67" y="31"/>
                </a:cubicBezTo>
                <a:cubicBezTo>
                  <a:pt x="67" y="31"/>
                  <a:pt x="67" y="31"/>
                  <a:pt x="67" y="31"/>
                </a:cubicBezTo>
                <a:cubicBezTo>
                  <a:pt x="64" y="32"/>
                  <a:pt x="62" y="34"/>
                  <a:pt x="59" y="34"/>
                </a:cubicBezTo>
                <a:cubicBezTo>
                  <a:pt x="59" y="34"/>
                  <a:pt x="59" y="34"/>
                  <a:pt x="59" y="34"/>
                </a:cubicBezTo>
                <a:cubicBezTo>
                  <a:pt x="55" y="36"/>
                  <a:pt x="53" y="37"/>
                  <a:pt x="48" y="33"/>
                </a:cubicBezTo>
                <a:cubicBezTo>
                  <a:pt x="36" y="25"/>
                  <a:pt x="36" y="25"/>
                  <a:pt x="36" y="25"/>
                </a:cubicBezTo>
                <a:cubicBezTo>
                  <a:pt x="32" y="22"/>
                  <a:pt x="30" y="23"/>
                  <a:pt x="27" y="25"/>
                </a:cubicBezTo>
                <a:cubicBezTo>
                  <a:pt x="20" y="34"/>
                  <a:pt x="20" y="34"/>
                  <a:pt x="20" y="34"/>
                </a:cubicBezTo>
                <a:cubicBezTo>
                  <a:pt x="18" y="36"/>
                  <a:pt x="18" y="39"/>
                  <a:pt x="19" y="41"/>
                </a:cubicBezTo>
                <a:close/>
                <a:moveTo>
                  <a:pt x="111" y="65"/>
                </a:moveTo>
                <a:cubicBezTo>
                  <a:pt x="124" y="78"/>
                  <a:pt x="125" y="98"/>
                  <a:pt x="112" y="111"/>
                </a:cubicBezTo>
                <a:cubicBezTo>
                  <a:pt x="100" y="124"/>
                  <a:pt x="80" y="125"/>
                  <a:pt x="67" y="113"/>
                </a:cubicBezTo>
                <a:cubicBezTo>
                  <a:pt x="53" y="101"/>
                  <a:pt x="52" y="80"/>
                  <a:pt x="65" y="67"/>
                </a:cubicBezTo>
                <a:cubicBezTo>
                  <a:pt x="77" y="54"/>
                  <a:pt x="98" y="53"/>
                  <a:pt x="111" y="6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260" name="Group 259"/>
          <p:cNvGrpSpPr/>
          <p:nvPr/>
        </p:nvGrpSpPr>
        <p:grpSpPr>
          <a:xfrm>
            <a:off x="9800666" y="1616638"/>
            <a:ext cx="489154" cy="491253"/>
            <a:chOff x="7787999" y="1559978"/>
            <a:chExt cx="479606" cy="481664"/>
          </a:xfrm>
        </p:grpSpPr>
        <p:sp>
          <p:nvSpPr>
            <p:cNvPr id="261" name="Freeform 121"/>
            <p:cNvSpPr>
              <a:spLocks noEditPoints="1"/>
            </p:cNvSpPr>
            <p:nvPr/>
          </p:nvSpPr>
          <p:spPr bwMode="auto">
            <a:xfrm>
              <a:off x="7787999" y="1559978"/>
              <a:ext cx="479606" cy="481664"/>
            </a:xfrm>
            <a:custGeom>
              <a:avLst/>
              <a:gdLst>
                <a:gd name="T0" fmla="*/ 247 w 247"/>
                <a:gd name="T1" fmla="*/ 133 h 248"/>
                <a:gd name="T2" fmla="*/ 223 w 247"/>
                <a:gd name="T3" fmla="*/ 105 h 248"/>
                <a:gd name="T4" fmla="*/ 236 w 247"/>
                <a:gd name="T5" fmla="*/ 71 h 248"/>
                <a:gd name="T6" fmla="*/ 216 w 247"/>
                <a:gd name="T7" fmla="*/ 41 h 248"/>
                <a:gd name="T8" fmla="*/ 179 w 247"/>
                <a:gd name="T9" fmla="*/ 39 h 248"/>
                <a:gd name="T10" fmla="*/ 164 w 247"/>
                <a:gd name="T11" fmla="*/ 6 h 248"/>
                <a:gd name="T12" fmla="*/ 131 w 247"/>
                <a:gd name="T13" fmla="*/ 0 h 248"/>
                <a:gd name="T14" fmla="*/ 104 w 247"/>
                <a:gd name="T15" fmla="*/ 24 h 248"/>
                <a:gd name="T16" fmla="*/ 69 w 247"/>
                <a:gd name="T17" fmla="*/ 12 h 248"/>
                <a:gd name="T18" fmla="*/ 42 w 247"/>
                <a:gd name="T19" fmla="*/ 30 h 248"/>
                <a:gd name="T20" fmla="*/ 40 w 247"/>
                <a:gd name="T21" fmla="*/ 66 h 248"/>
                <a:gd name="T22" fmla="*/ 6 w 247"/>
                <a:gd name="T23" fmla="*/ 82 h 248"/>
                <a:gd name="T24" fmla="*/ 0 w 247"/>
                <a:gd name="T25" fmla="*/ 114 h 248"/>
                <a:gd name="T26" fmla="*/ 24 w 247"/>
                <a:gd name="T27" fmla="*/ 142 h 248"/>
                <a:gd name="T28" fmla="*/ 11 w 247"/>
                <a:gd name="T29" fmla="*/ 176 h 248"/>
                <a:gd name="T30" fmla="*/ 31 w 247"/>
                <a:gd name="T31" fmla="*/ 206 h 248"/>
                <a:gd name="T32" fmla="*/ 67 w 247"/>
                <a:gd name="T33" fmla="*/ 208 h 248"/>
                <a:gd name="T34" fmla="*/ 83 w 247"/>
                <a:gd name="T35" fmla="*/ 241 h 248"/>
                <a:gd name="T36" fmla="*/ 116 w 247"/>
                <a:gd name="T37" fmla="*/ 248 h 248"/>
                <a:gd name="T38" fmla="*/ 143 w 247"/>
                <a:gd name="T39" fmla="*/ 223 h 248"/>
                <a:gd name="T40" fmla="*/ 178 w 247"/>
                <a:gd name="T41" fmla="*/ 235 h 248"/>
                <a:gd name="T42" fmla="*/ 205 w 247"/>
                <a:gd name="T43" fmla="*/ 217 h 248"/>
                <a:gd name="T44" fmla="*/ 207 w 247"/>
                <a:gd name="T45" fmla="*/ 181 h 248"/>
                <a:gd name="T46" fmla="*/ 240 w 247"/>
                <a:gd name="T47" fmla="*/ 165 h 248"/>
                <a:gd name="T48" fmla="*/ 247 w 247"/>
                <a:gd name="T49" fmla="*/ 133 h 248"/>
                <a:gd name="T50" fmla="*/ 137 w 247"/>
                <a:gd name="T51" fmla="*/ 198 h 248"/>
                <a:gd name="T52" fmla="*/ 49 w 247"/>
                <a:gd name="T53" fmla="*/ 137 h 248"/>
                <a:gd name="T54" fmla="*/ 110 w 247"/>
                <a:gd name="T55" fmla="*/ 49 h 248"/>
                <a:gd name="T56" fmla="*/ 198 w 247"/>
                <a:gd name="T57" fmla="*/ 110 h 248"/>
                <a:gd name="T58" fmla="*/ 137 w 247"/>
                <a:gd name="T59" fmla="*/ 19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7" h="248">
                  <a:moveTo>
                    <a:pt x="247" y="133"/>
                  </a:moveTo>
                  <a:cubicBezTo>
                    <a:pt x="235" y="129"/>
                    <a:pt x="226" y="119"/>
                    <a:pt x="223" y="105"/>
                  </a:cubicBezTo>
                  <a:cubicBezTo>
                    <a:pt x="221" y="92"/>
                    <a:pt x="226" y="79"/>
                    <a:pt x="236" y="71"/>
                  </a:cubicBezTo>
                  <a:cubicBezTo>
                    <a:pt x="231" y="60"/>
                    <a:pt x="224" y="50"/>
                    <a:pt x="216" y="41"/>
                  </a:cubicBezTo>
                  <a:cubicBezTo>
                    <a:pt x="205" y="47"/>
                    <a:pt x="191" y="47"/>
                    <a:pt x="179" y="39"/>
                  </a:cubicBezTo>
                  <a:cubicBezTo>
                    <a:pt x="168" y="32"/>
                    <a:pt x="162" y="19"/>
                    <a:pt x="164" y="6"/>
                  </a:cubicBezTo>
                  <a:cubicBezTo>
                    <a:pt x="153" y="2"/>
                    <a:pt x="142" y="0"/>
                    <a:pt x="131" y="0"/>
                  </a:cubicBezTo>
                  <a:cubicBezTo>
                    <a:pt x="127" y="12"/>
                    <a:pt x="117" y="21"/>
                    <a:pt x="104" y="24"/>
                  </a:cubicBezTo>
                  <a:cubicBezTo>
                    <a:pt x="90" y="27"/>
                    <a:pt x="77" y="22"/>
                    <a:pt x="69" y="12"/>
                  </a:cubicBezTo>
                  <a:cubicBezTo>
                    <a:pt x="59" y="17"/>
                    <a:pt x="50" y="23"/>
                    <a:pt x="42" y="30"/>
                  </a:cubicBezTo>
                  <a:cubicBezTo>
                    <a:pt x="48" y="41"/>
                    <a:pt x="47" y="55"/>
                    <a:pt x="40" y="66"/>
                  </a:cubicBezTo>
                  <a:cubicBezTo>
                    <a:pt x="32" y="78"/>
                    <a:pt x="19" y="83"/>
                    <a:pt x="6" y="82"/>
                  </a:cubicBezTo>
                  <a:cubicBezTo>
                    <a:pt x="3" y="92"/>
                    <a:pt x="0" y="103"/>
                    <a:pt x="0" y="114"/>
                  </a:cubicBezTo>
                  <a:cubicBezTo>
                    <a:pt x="12" y="118"/>
                    <a:pt x="21" y="128"/>
                    <a:pt x="24" y="142"/>
                  </a:cubicBezTo>
                  <a:cubicBezTo>
                    <a:pt x="26" y="155"/>
                    <a:pt x="21" y="168"/>
                    <a:pt x="11" y="176"/>
                  </a:cubicBezTo>
                  <a:cubicBezTo>
                    <a:pt x="16" y="187"/>
                    <a:pt x="23" y="197"/>
                    <a:pt x="31" y="206"/>
                  </a:cubicBezTo>
                  <a:cubicBezTo>
                    <a:pt x="42" y="200"/>
                    <a:pt x="56" y="201"/>
                    <a:pt x="67" y="208"/>
                  </a:cubicBezTo>
                  <a:cubicBezTo>
                    <a:pt x="79" y="216"/>
                    <a:pt x="84" y="228"/>
                    <a:pt x="83" y="241"/>
                  </a:cubicBezTo>
                  <a:cubicBezTo>
                    <a:pt x="94" y="245"/>
                    <a:pt x="105" y="247"/>
                    <a:pt x="116" y="248"/>
                  </a:cubicBezTo>
                  <a:cubicBezTo>
                    <a:pt x="120" y="235"/>
                    <a:pt x="130" y="226"/>
                    <a:pt x="143" y="223"/>
                  </a:cubicBezTo>
                  <a:cubicBezTo>
                    <a:pt x="156" y="220"/>
                    <a:pt x="170" y="226"/>
                    <a:pt x="178" y="235"/>
                  </a:cubicBezTo>
                  <a:cubicBezTo>
                    <a:pt x="188" y="231"/>
                    <a:pt x="197" y="225"/>
                    <a:pt x="205" y="217"/>
                  </a:cubicBezTo>
                  <a:cubicBezTo>
                    <a:pt x="199" y="206"/>
                    <a:pt x="199" y="192"/>
                    <a:pt x="207" y="181"/>
                  </a:cubicBezTo>
                  <a:cubicBezTo>
                    <a:pt x="215" y="170"/>
                    <a:pt x="228" y="164"/>
                    <a:pt x="240" y="165"/>
                  </a:cubicBezTo>
                  <a:cubicBezTo>
                    <a:pt x="244" y="155"/>
                    <a:pt x="247" y="144"/>
                    <a:pt x="247" y="133"/>
                  </a:cubicBezTo>
                  <a:close/>
                  <a:moveTo>
                    <a:pt x="137" y="198"/>
                  </a:moveTo>
                  <a:cubicBezTo>
                    <a:pt x="96" y="205"/>
                    <a:pt x="57" y="178"/>
                    <a:pt x="49" y="137"/>
                  </a:cubicBezTo>
                  <a:cubicBezTo>
                    <a:pt x="42" y="96"/>
                    <a:pt x="69" y="57"/>
                    <a:pt x="110" y="49"/>
                  </a:cubicBezTo>
                  <a:cubicBezTo>
                    <a:pt x="151" y="42"/>
                    <a:pt x="190" y="69"/>
                    <a:pt x="198" y="110"/>
                  </a:cubicBezTo>
                  <a:cubicBezTo>
                    <a:pt x="205" y="151"/>
                    <a:pt x="178" y="190"/>
                    <a:pt x="137" y="19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2" name="Freeform 122"/>
            <p:cNvSpPr>
              <a:spLocks noEditPoints="1"/>
            </p:cNvSpPr>
            <p:nvPr/>
          </p:nvSpPr>
          <p:spPr bwMode="auto">
            <a:xfrm>
              <a:off x="7919736" y="1691715"/>
              <a:ext cx="216131" cy="216131"/>
            </a:xfrm>
            <a:custGeom>
              <a:avLst/>
              <a:gdLst>
                <a:gd name="T0" fmla="*/ 106 w 111"/>
                <a:gd name="T1" fmla="*/ 46 h 111"/>
                <a:gd name="T2" fmla="*/ 46 w 111"/>
                <a:gd name="T3" fmla="*/ 5 h 111"/>
                <a:gd name="T4" fmla="*/ 5 w 111"/>
                <a:gd name="T5" fmla="*/ 65 h 111"/>
                <a:gd name="T6" fmla="*/ 65 w 111"/>
                <a:gd name="T7" fmla="*/ 106 h 111"/>
                <a:gd name="T8" fmla="*/ 106 w 111"/>
                <a:gd name="T9" fmla="*/ 46 h 111"/>
                <a:gd name="T10" fmla="*/ 66 w 111"/>
                <a:gd name="T11" fmla="*/ 80 h 111"/>
                <a:gd name="T12" fmla="*/ 31 w 111"/>
                <a:gd name="T13" fmla="*/ 66 h 111"/>
                <a:gd name="T14" fmla="*/ 45 w 111"/>
                <a:gd name="T15" fmla="*/ 31 h 111"/>
                <a:gd name="T16" fmla="*/ 80 w 111"/>
                <a:gd name="T17" fmla="*/ 45 h 111"/>
                <a:gd name="T18" fmla="*/ 66 w 111"/>
                <a:gd name="T19"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106" y="46"/>
                  </a:moveTo>
                  <a:cubicBezTo>
                    <a:pt x="101" y="18"/>
                    <a:pt x="74" y="0"/>
                    <a:pt x="46" y="5"/>
                  </a:cubicBezTo>
                  <a:cubicBezTo>
                    <a:pt x="18" y="10"/>
                    <a:pt x="0" y="37"/>
                    <a:pt x="5" y="65"/>
                  </a:cubicBezTo>
                  <a:cubicBezTo>
                    <a:pt x="10" y="93"/>
                    <a:pt x="37" y="111"/>
                    <a:pt x="65" y="106"/>
                  </a:cubicBezTo>
                  <a:cubicBezTo>
                    <a:pt x="93" y="101"/>
                    <a:pt x="111" y="74"/>
                    <a:pt x="106" y="46"/>
                  </a:cubicBezTo>
                  <a:close/>
                  <a:moveTo>
                    <a:pt x="66" y="80"/>
                  </a:moveTo>
                  <a:cubicBezTo>
                    <a:pt x="53" y="86"/>
                    <a:pt x="37" y="80"/>
                    <a:pt x="31" y="66"/>
                  </a:cubicBezTo>
                  <a:cubicBezTo>
                    <a:pt x="25" y="53"/>
                    <a:pt x="31" y="37"/>
                    <a:pt x="45" y="31"/>
                  </a:cubicBezTo>
                  <a:cubicBezTo>
                    <a:pt x="58" y="25"/>
                    <a:pt x="74" y="32"/>
                    <a:pt x="80" y="45"/>
                  </a:cubicBezTo>
                  <a:cubicBezTo>
                    <a:pt x="86" y="58"/>
                    <a:pt x="79" y="74"/>
                    <a:pt x="66" y="8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63" name="Group 262"/>
          <p:cNvGrpSpPr/>
          <p:nvPr/>
        </p:nvGrpSpPr>
        <p:grpSpPr>
          <a:xfrm>
            <a:off x="10543844" y="1921047"/>
            <a:ext cx="862842" cy="862842"/>
            <a:chOff x="8516671" y="1858445"/>
            <a:chExt cx="846000" cy="846000"/>
          </a:xfrm>
        </p:grpSpPr>
        <p:sp>
          <p:nvSpPr>
            <p:cNvPr id="264" name="Freeform 123"/>
            <p:cNvSpPr>
              <a:spLocks noEditPoints="1"/>
            </p:cNvSpPr>
            <p:nvPr/>
          </p:nvSpPr>
          <p:spPr bwMode="auto">
            <a:xfrm>
              <a:off x="8516671" y="1858445"/>
              <a:ext cx="846000" cy="846000"/>
            </a:xfrm>
            <a:custGeom>
              <a:avLst/>
              <a:gdLst>
                <a:gd name="T0" fmla="*/ 436 w 436"/>
                <a:gd name="T1" fmla="*/ 234 h 436"/>
                <a:gd name="T2" fmla="*/ 393 w 436"/>
                <a:gd name="T3" fmla="*/ 186 h 436"/>
                <a:gd name="T4" fmla="*/ 416 w 436"/>
                <a:gd name="T5" fmla="*/ 125 h 436"/>
                <a:gd name="T6" fmla="*/ 381 w 436"/>
                <a:gd name="T7" fmla="*/ 72 h 436"/>
                <a:gd name="T8" fmla="*/ 316 w 436"/>
                <a:gd name="T9" fmla="*/ 69 h 436"/>
                <a:gd name="T10" fmla="*/ 288 w 436"/>
                <a:gd name="T11" fmla="*/ 11 h 436"/>
                <a:gd name="T12" fmla="*/ 231 w 436"/>
                <a:gd name="T13" fmla="*/ 0 h 436"/>
                <a:gd name="T14" fmla="*/ 183 w 436"/>
                <a:gd name="T15" fmla="*/ 43 h 436"/>
                <a:gd name="T16" fmla="*/ 123 w 436"/>
                <a:gd name="T17" fmla="*/ 21 h 436"/>
                <a:gd name="T18" fmla="*/ 75 w 436"/>
                <a:gd name="T19" fmla="*/ 53 h 436"/>
                <a:gd name="T20" fmla="*/ 71 w 436"/>
                <a:gd name="T21" fmla="*/ 117 h 436"/>
                <a:gd name="T22" fmla="*/ 12 w 436"/>
                <a:gd name="T23" fmla="*/ 145 h 436"/>
                <a:gd name="T24" fmla="*/ 0 w 436"/>
                <a:gd name="T25" fmla="*/ 202 h 436"/>
                <a:gd name="T26" fmla="*/ 43 w 436"/>
                <a:gd name="T27" fmla="*/ 250 h 436"/>
                <a:gd name="T28" fmla="*/ 20 w 436"/>
                <a:gd name="T29" fmla="*/ 311 h 436"/>
                <a:gd name="T30" fmla="*/ 55 w 436"/>
                <a:gd name="T31" fmla="*/ 364 h 436"/>
                <a:gd name="T32" fmla="*/ 119 w 436"/>
                <a:gd name="T33" fmla="*/ 367 h 436"/>
                <a:gd name="T34" fmla="*/ 147 w 436"/>
                <a:gd name="T35" fmla="*/ 425 h 436"/>
                <a:gd name="T36" fmla="*/ 204 w 436"/>
                <a:gd name="T37" fmla="*/ 436 h 436"/>
                <a:gd name="T38" fmla="*/ 252 w 436"/>
                <a:gd name="T39" fmla="*/ 393 h 436"/>
                <a:gd name="T40" fmla="*/ 313 w 436"/>
                <a:gd name="T41" fmla="*/ 415 h 436"/>
                <a:gd name="T42" fmla="*/ 361 w 436"/>
                <a:gd name="T43" fmla="*/ 383 h 436"/>
                <a:gd name="T44" fmla="*/ 365 w 436"/>
                <a:gd name="T45" fmla="*/ 319 h 436"/>
                <a:gd name="T46" fmla="*/ 424 w 436"/>
                <a:gd name="T47" fmla="*/ 292 h 436"/>
                <a:gd name="T48" fmla="*/ 436 w 436"/>
                <a:gd name="T49" fmla="*/ 234 h 436"/>
                <a:gd name="T50" fmla="*/ 242 w 436"/>
                <a:gd name="T51" fmla="*/ 348 h 436"/>
                <a:gd name="T52" fmla="*/ 87 w 436"/>
                <a:gd name="T53" fmla="*/ 242 h 436"/>
                <a:gd name="T54" fmla="*/ 194 w 436"/>
                <a:gd name="T55" fmla="*/ 88 h 436"/>
                <a:gd name="T56" fmla="*/ 348 w 436"/>
                <a:gd name="T57" fmla="*/ 194 h 436"/>
                <a:gd name="T58" fmla="*/ 242 w 436"/>
                <a:gd name="T59" fmla="*/ 34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6" h="436">
                  <a:moveTo>
                    <a:pt x="436" y="234"/>
                  </a:moveTo>
                  <a:cubicBezTo>
                    <a:pt x="415" y="228"/>
                    <a:pt x="397" y="209"/>
                    <a:pt x="393" y="186"/>
                  </a:cubicBezTo>
                  <a:cubicBezTo>
                    <a:pt x="389" y="162"/>
                    <a:pt x="398" y="139"/>
                    <a:pt x="416" y="125"/>
                  </a:cubicBezTo>
                  <a:cubicBezTo>
                    <a:pt x="407" y="106"/>
                    <a:pt x="395" y="88"/>
                    <a:pt x="381" y="72"/>
                  </a:cubicBezTo>
                  <a:cubicBezTo>
                    <a:pt x="361" y="83"/>
                    <a:pt x="336" y="83"/>
                    <a:pt x="316" y="69"/>
                  </a:cubicBezTo>
                  <a:cubicBezTo>
                    <a:pt x="296" y="56"/>
                    <a:pt x="286" y="34"/>
                    <a:pt x="288" y="11"/>
                  </a:cubicBezTo>
                  <a:cubicBezTo>
                    <a:pt x="270" y="5"/>
                    <a:pt x="251" y="1"/>
                    <a:pt x="231" y="0"/>
                  </a:cubicBezTo>
                  <a:cubicBezTo>
                    <a:pt x="225" y="21"/>
                    <a:pt x="207" y="39"/>
                    <a:pt x="183" y="43"/>
                  </a:cubicBezTo>
                  <a:cubicBezTo>
                    <a:pt x="160" y="48"/>
                    <a:pt x="137" y="39"/>
                    <a:pt x="123" y="21"/>
                  </a:cubicBezTo>
                  <a:cubicBezTo>
                    <a:pt x="105" y="30"/>
                    <a:pt x="89" y="41"/>
                    <a:pt x="75" y="53"/>
                  </a:cubicBezTo>
                  <a:cubicBezTo>
                    <a:pt x="85" y="73"/>
                    <a:pt x="84" y="98"/>
                    <a:pt x="71" y="117"/>
                  </a:cubicBezTo>
                  <a:cubicBezTo>
                    <a:pt x="57" y="137"/>
                    <a:pt x="34" y="147"/>
                    <a:pt x="12" y="145"/>
                  </a:cubicBezTo>
                  <a:cubicBezTo>
                    <a:pt x="6" y="163"/>
                    <a:pt x="1" y="182"/>
                    <a:pt x="0" y="202"/>
                  </a:cubicBezTo>
                  <a:cubicBezTo>
                    <a:pt x="21" y="209"/>
                    <a:pt x="38" y="227"/>
                    <a:pt x="43" y="250"/>
                  </a:cubicBezTo>
                  <a:cubicBezTo>
                    <a:pt x="47" y="274"/>
                    <a:pt x="37" y="297"/>
                    <a:pt x="20" y="311"/>
                  </a:cubicBezTo>
                  <a:cubicBezTo>
                    <a:pt x="29" y="330"/>
                    <a:pt x="41" y="348"/>
                    <a:pt x="55" y="364"/>
                  </a:cubicBezTo>
                  <a:cubicBezTo>
                    <a:pt x="75" y="353"/>
                    <a:pt x="99" y="353"/>
                    <a:pt x="119" y="367"/>
                  </a:cubicBezTo>
                  <a:cubicBezTo>
                    <a:pt x="139" y="380"/>
                    <a:pt x="149" y="403"/>
                    <a:pt x="147" y="425"/>
                  </a:cubicBezTo>
                  <a:cubicBezTo>
                    <a:pt x="165" y="431"/>
                    <a:pt x="185" y="435"/>
                    <a:pt x="204" y="436"/>
                  </a:cubicBezTo>
                  <a:cubicBezTo>
                    <a:pt x="211" y="415"/>
                    <a:pt x="229" y="398"/>
                    <a:pt x="252" y="393"/>
                  </a:cubicBezTo>
                  <a:cubicBezTo>
                    <a:pt x="276" y="388"/>
                    <a:pt x="299" y="398"/>
                    <a:pt x="313" y="415"/>
                  </a:cubicBezTo>
                  <a:cubicBezTo>
                    <a:pt x="331" y="406"/>
                    <a:pt x="347" y="396"/>
                    <a:pt x="361" y="383"/>
                  </a:cubicBezTo>
                  <a:cubicBezTo>
                    <a:pt x="351" y="363"/>
                    <a:pt x="351" y="338"/>
                    <a:pt x="365" y="319"/>
                  </a:cubicBezTo>
                  <a:cubicBezTo>
                    <a:pt x="379" y="299"/>
                    <a:pt x="401" y="289"/>
                    <a:pt x="424" y="292"/>
                  </a:cubicBezTo>
                  <a:cubicBezTo>
                    <a:pt x="430" y="273"/>
                    <a:pt x="434" y="254"/>
                    <a:pt x="436" y="234"/>
                  </a:cubicBezTo>
                  <a:close/>
                  <a:moveTo>
                    <a:pt x="242" y="348"/>
                  </a:moveTo>
                  <a:cubicBezTo>
                    <a:pt x="170" y="362"/>
                    <a:pt x="101" y="314"/>
                    <a:pt x="87" y="242"/>
                  </a:cubicBezTo>
                  <a:cubicBezTo>
                    <a:pt x="74" y="170"/>
                    <a:pt x="122" y="101"/>
                    <a:pt x="194" y="88"/>
                  </a:cubicBezTo>
                  <a:cubicBezTo>
                    <a:pt x="266" y="75"/>
                    <a:pt x="335" y="122"/>
                    <a:pt x="348" y="194"/>
                  </a:cubicBezTo>
                  <a:cubicBezTo>
                    <a:pt x="361" y="266"/>
                    <a:pt x="314" y="335"/>
                    <a:pt x="242" y="34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5" name="Freeform 124"/>
            <p:cNvSpPr>
              <a:spLocks noEditPoints="1"/>
            </p:cNvSpPr>
            <p:nvPr/>
          </p:nvSpPr>
          <p:spPr bwMode="auto">
            <a:xfrm>
              <a:off x="8749269" y="2091044"/>
              <a:ext cx="380803" cy="380803"/>
            </a:xfrm>
            <a:custGeom>
              <a:avLst/>
              <a:gdLst>
                <a:gd name="T0" fmla="*/ 187 w 196"/>
                <a:gd name="T1" fmla="*/ 82 h 196"/>
                <a:gd name="T2" fmla="*/ 81 w 196"/>
                <a:gd name="T3" fmla="*/ 9 h 196"/>
                <a:gd name="T4" fmla="*/ 9 w 196"/>
                <a:gd name="T5" fmla="*/ 115 h 196"/>
                <a:gd name="T6" fmla="*/ 114 w 196"/>
                <a:gd name="T7" fmla="*/ 187 h 196"/>
                <a:gd name="T8" fmla="*/ 187 w 196"/>
                <a:gd name="T9" fmla="*/ 82 h 196"/>
                <a:gd name="T10" fmla="*/ 116 w 196"/>
                <a:gd name="T11" fmla="*/ 141 h 196"/>
                <a:gd name="T12" fmla="*/ 55 w 196"/>
                <a:gd name="T13" fmla="*/ 117 h 196"/>
                <a:gd name="T14" fmla="*/ 79 w 196"/>
                <a:gd name="T15" fmla="*/ 55 h 196"/>
                <a:gd name="T16" fmla="*/ 141 w 196"/>
                <a:gd name="T17" fmla="*/ 79 h 196"/>
                <a:gd name="T18" fmla="*/ 116 w 196"/>
                <a:gd name="T19"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187" y="82"/>
                  </a:moveTo>
                  <a:cubicBezTo>
                    <a:pt x="178" y="32"/>
                    <a:pt x="131" y="0"/>
                    <a:pt x="81" y="9"/>
                  </a:cubicBezTo>
                  <a:cubicBezTo>
                    <a:pt x="32" y="18"/>
                    <a:pt x="0" y="65"/>
                    <a:pt x="9" y="115"/>
                  </a:cubicBezTo>
                  <a:cubicBezTo>
                    <a:pt x="18" y="164"/>
                    <a:pt x="65" y="196"/>
                    <a:pt x="114" y="187"/>
                  </a:cubicBezTo>
                  <a:cubicBezTo>
                    <a:pt x="164" y="178"/>
                    <a:pt x="196" y="131"/>
                    <a:pt x="187" y="82"/>
                  </a:cubicBezTo>
                  <a:close/>
                  <a:moveTo>
                    <a:pt x="116" y="141"/>
                  </a:moveTo>
                  <a:cubicBezTo>
                    <a:pt x="93" y="151"/>
                    <a:pt x="65" y="140"/>
                    <a:pt x="55" y="117"/>
                  </a:cubicBezTo>
                  <a:cubicBezTo>
                    <a:pt x="45" y="93"/>
                    <a:pt x="56" y="66"/>
                    <a:pt x="79" y="55"/>
                  </a:cubicBezTo>
                  <a:cubicBezTo>
                    <a:pt x="103" y="45"/>
                    <a:pt x="130" y="56"/>
                    <a:pt x="141" y="79"/>
                  </a:cubicBezTo>
                  <a:cubicBezTo>
                    <a:pt x="151" y="103"/>
                    <a:pt x="140" y="131"/>
                    <a:pt x="116" y="14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66" name="Freeform 126"/>
          <p:cNvSpPr>
            <a:spLocks noEditPoints="1"/>
          </p:cNvSpPr>
          <p:nvPr/>
        </p:nvSpPr>
        <p:spPr bwMode="auto">
          <a:xfrm>
            <a:off x="9971388" y="2124330"/>
            <a:ext cx="495452" cy="499651"/>
          </a:xfrm>
          <a:custGeom>
            <a:avLst/>
            <a:gdLst>
              <a:gd name="T0" fmla="*/ 51 w 251"/>
              <a:gd name="T1" fmla="*/ 61 h 251"/>
              <a:gd name="T2" fmla="*/ 51 w 251"/>
              <a:gd name="T3" fmla="*/ 76 h 251"/>
              <a:gd name="T4" fmla="*/ 32 w 251"/>
              <a:gd name="T5" fmla="*/ 95 h 251"/>
              <a:gd name="T6" fmla="*/ 2 w 251"/>
              <a:gd name="T7" fmla="*/ 101 h 251"/>
              <a:gd name="T8" fmla="*/ 6 w 251"/>
              <a:gd name="T9" fmla="*/ 128 h 251"/>
              <a:gd name="T10" fmla="*/ 38 w 251"/>
              <a:gd name="T11" fmla="*/ 143 h 251"/>
              <a:gd name="T12" fmla="*/ 38 w 251"/>
              <a:gd name="T13" fmla="*/ 169 h 251"/>
              <a:gd name="T14" fmla="*/ 21 w 251"/>
              <a:gd name="T15" fmla="*/ 194 h 251"/>
              <a:gd name="T16" fmla="*/ 42 w 251"/>
              <a:gd name="T17" fmla="*/ 211 h 251"/>
              <a:gd name="T18" fmla="*/ 76 w 251"/>
              <a:gd name="T19" fmla="*/ 198 h 251"/>
              <a:gd name="T20" fmla="*/ 93 w 251"/>
              <a:gd name="T21" fmla="*/ 217 h 251"/>
              <a:gd name="T22" fmla="*/ 99 w 251"/>
              <a:gd name="T23" fmla="*/ 249 h 251"/>
              <a:gd name="T24" fmla="*/ 127 w 251"/>
              <a:gd name="T25" fmla="*/ 246 h 251"/>
              <a:gd name="T26" fmla="*/ 142 w 251"/>
              <a:gd name="T27" fmla="*/ 211 h 251"/>
              <a:gd name="T28" fmla="*/ 154 w 251"/>
              <a:gd name="T29" fmla="*/ 209 h 251"/>
              <a:gd name="T30" fmla="*/ 167 w 251"/>
              <a:gd name="T31" fmla="*/ 213 h 251"/>
              <a:gd name="T32" fmla="*/ 194 w 251"/>
              <a:gd name="T33" fmla="*/ 230 h 251"/>
              <a:gd name="T34" fmla="*/ 211 w 251"/>
              <a:gd name="T35" fmla="*/ 209 h 251"/>
              <a:gd name="T36" fmla="*/ 197 w 251"/>
              <a:gd name="T37" fmla="*/ 175 h 251"/>
              <a:gd name="T38" fmla="*/ 203 w 251"/>
              <a:gd name="T39" fmla="*/ 164 h 251"/>
              <a:gd name="T40" fmla="*/ 216 w 251"/>
              <a:gd name="T41" fmla="*/ 156 h 251"/>
              <a:gd name="T42" fmla="*/ 247 w 251"/>
              <a:gd name="T43" fmla="*/ 150 h 251"/>
              <a:gd name="T44" fmla="*/ 243 w 251"/>
              <a:gd name="T45" fmla="*/ 124 h 251"/>
              <a:gd name="T46" fmla="*/ 211 w 251"/>
              <a:gd name="T47" fmla="*/ 108 h 251"/>
              <a:gd name="T48" fmla="*/ 209 w 251"/>
              <a:gd name="T49" fmla="*/ 97 h 251"/>
              <a:gd name="T50" fmla="*/ 213 w 251"/>
              <a:gd name="T51" fmla="*/ 82 h 251"/>
              <a:gd name="T52" fmla="*/ 230 w 251"/>
              <a:gd name="T53" fmla="*/ 57 h 251"/>
              <a:gd name="T54" fmla="*/ 207 w 251"/>
              <a:gd name="T55" fmla="*/ 40 h 251"/>
              <a:gd name="T56" fmla="*/ 173 w 251"/>
              <a:gd name="T57" fmla="*/ 51 h 251"/>
              <a:gd name="T58" fmla="*/ 163 w 251"/>
              <a:gd name="T59" fmla="*/ 48 h 251"/>
              <a:gd name="T60" fmla="*/ 156 w 251"/>
              <a:gd name="T61" fmla="*/ 34 h 251"/>
              <a:gd name="T62" fmla="*/ 150 w 251"/>
              <a:gd name="T63" fmla="*/ 2 h 251"/>
              <a:gd name="T64" fmla="*/ 123 w 251"/>
              <a:gd name="T65" fmla="*/ 6 h 251"/>
              <a:gd name="T66" fmla="*/ 108 w 251"/>
              <a:gd name="T67" fmla="*/ 40 h 251"/>
              <a:gd name="T68" fmla="*/ 97 w 251"/>
              <a:gd name="T69" fmla="*/ 42 h 251"/>
              <a:gd name="T70" fmla="*/ 82 w 251"/>
              <a:gd name="T71" fmla="*/ 38 h 251"/>
              <a:gd name="T72" fmla="*/ 55 w 251"/>
              <a:gd name="T73" fmla="*/ 21 h 251"/>
              <a:gd name="T74" fmla="*/ 40 w 251"/>
              <a:gd name="T75" fmla="*/ 42 h 251"/>
              <a:gd name="T76" fmla="*/ 152 w 251"/>
              <a:gd name="T77" fmla="*/ 162 h 251"/>
              <a:gd name="T78" fmla="*/ 97 w 251"/>
              <a:gd name="T79" fmla="*/ 8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1" h="251">
                <a:moveTo>
                  <a:pt x="40" y="42"/>
                </a:moveTo>
                <a:cubicBezTo>
                  <a:pt x="51" y="61"/>
                  <a:pt x="51" y="61"/>
                  <a:pt x="51" y="61"/>
                </a:cubicBezTo>
                <a:cubicBezTo>
                  <a:pt x="55" y="69"/>
                  <a:pt x="55" y="72"/>
                  <a:pt x="51" y="76"/>
                </a:cubicBezTo>
                <a:cubicBezTo>
                  <a:pt x="51" y="76"/>
                  <a:pt x="51" y="76"/>
                  <a:pt x="51" y="76"/>
                </a:cubicBezTo>
                <a:cubicBezTo>
                  <a:pt x="49" y="80"/>
                  <a:pt x="47" y="84"/>
                  <a:pt x="45" y="88"/>
                </a:cubicBezTo>
                <a:cubicBezTo>
                  <a:pt x="44" y="91"/>
                  <a:pt x="40" y="95"/>
                  <a:pt x="32" y="95"/>
                </a:cubicBezTo>
                <a:cubicBezTo>
                  <a:pt x="9" y="93"/>
                  <a:pt x="9" y="93"/>
                  <a:pt x="9" y="93"/>
                </a:cubicBezTo>
                <a:cubicBezTo>
                  <a:pt x="6" y="93"/>
                  <a:pt x="2" y="97"/>
                  <a:pt x="2" y="101"/>
                </a:cubicBezTo>
                <a:cubicBezTo>
                  <a:pt x="0" y="118"/>
                  <a:pt x="0" y="118"/>
                  <a:pt x="0" y="118"/>
                </a:cubicBezTo>
                <a:cubicBezTo>
                  <a:pt x="0" y="122"/>
                  <a:pt x="2" y="126"/>
                  <a:pt x="6" y="128"/>
                </a:cubicBezTo>
                <a:cubicBezTo>
                  <a:pt x="28" y="131"/>
                  <a:pt x="28" y="131"/>
                  <a:pt x="28" y="131"/>
                </a:cubicBezTo>
                <a:cubicBezTo>
                  <a:pt x="34" y="133"/>
                  <a:pt x="38" y="137"/>
                  <a:pt x="38" y="143"/>
                </a:cubicBezTo>
                <a:cubicBezTo>
                  <a:pt x="40" y="147"/>
                  <a:pt x="40" y="150"/>
                  <a:pt x="42" y="156"/>
                </a:cubicBezTo>
                <a:cubicBezTo>
                  <a:pt x="44" y="160"/>
                  <a:pt x="44" y="164"/>
                  <a:pt x="38" y="169"/>
                </a:cubicBezTo>
                <a:cubicBezTo>
                  <a:pt x="21" y="185"/>
                  <a:pt x="21" y="185"/>
                  <a:pt x="21" y="185"/>
                </a:cubicBezTo>
                <a:cubicBezTo>
                  <a:pt x="19" y="187"/>
                  <a:pt x="19" y="192"/>
                  <a:pt x="21" y="194"/>
                </a:cubicBezTo>
                <a:cubicBezTo>
                  <a:pt x="32" y="209"/>
                  <a:pt x="32" y="209"/>
                  <a:pt x="32" y="209"/>
                </a:cubicBezTo>
                <a:cubicBezTo>
                  <a:pt x="34" y="211"/>
                  <a:pt x="38" y="213"/>
                  <a:pt x="42" y="211"/>
                </a:cubicBezTo>
                <a:cubicBezTo>
                  <a:pt x="61" y="200"/>
                  <a:pt x="61" y="200"/>
                  <a:pt x="61" y="200"/>
                </a:cubicBezTo>
                <a:cubicBezTo>
                  <a:pt x="68" y="194"/>
                  <a:pt x="72" y="196"/>
                  <a:pt x="76" y="198"/>
                </a:cubicBezTo>
                <a:cubicBezTo>
                  <a:pt x="80" y="202"/>
                  <a:pt x="83" y="204"/>
                  <a:pt x="85" y="206"/>
                </a:cubicBezTo>
                <a:cubicBezTo>
                  <a:pt x="91" y="206"/>
                  <a:pt x="93" y="209"/>
                  <a:pt x="93" y="217"/>
                </a:cubicBezTo>
                <a:cubicBezTo>
                  <a:pt x="93" y="240"/>
                  <a:pt x="93" y="240"/>
                  <a:pt x="93" y="240"/>
                </a:cubicBezTo>
                <a:cubicBezTo>
                  <a:pt x="93" y="246"/>
                  <a:pt x="97" y="248"/>
                  <a:pt x="99" y="249"/>
                </a:cubicBezTo>
                <a:cubicBezTo>
                  <a:pt x="118" y="251"/>
                  <a:pt x="118" y="251"/>
                  <a:pt x="118" y="251"/>
                </a:cubicBezTo>
                <a:cubicBezTo>
                  <a:pt x="121" y="251"/>
                  <a:pt x="125" y="249"/>
                  <a:pt x="127" y="246"/>
                </a:cubicBezTo>
                <a:cubicBezTo>
                  <a:pt x="131" y="223"/>
                  <a:pt x="131" y="223"/>
                  <a:pt x="131" y="223"/>
                </a:cubicBezTo>
                <a:cubicBezTo>
                  <a:pt x="133" y="215"/>
                  <a:pt x="137" y="213"/>
                  <a:pt x="142" y="211"/>
                </a:cubicBezTo>
                <a:cubicBezTo>
                  <a:pt x="142" y="211"/>
                  <a:pt x="142" y="211"/>
                  <a:pt x="142" y="211"/>
                </a:cubicBezTo>
                <a:cubicBezTo>
                  <a:pt x="146" y="211"/>
                  <a:pt x="150" y="209"/>
                  <a:pt x="154" y="209"/>
                </a:cubicBezTo>
                <a:cubicBezTo>
                  <a:pt x="154" y="209"/>
                  <a:pt x="154" y="209"/>
                  <a:pt x="154" y="209"/>
                </a:cubicBezTo>
                <a:cubicBezTo>
                  <a:pt x="158" y="208"/>
                  <a:pt x="161" y="208"/>
                  <a:pt x="167" y="213"/>
                </a:cubicBezTo>
                <a:cubicBezTo>
                  <a:pt x="184" y="228"/>
                  <a:pt x="184" y="228"/>
                  <a:pt x="184" y="228"/>
                </a:cubicBezTo>
                <a:cubicBezTo>
                  <a:pt x="186" y="232"/>
                  <a:pt x="192" y="232"/>
                  <a:pt x="194" y="230"/>
                </a:cubicBezTo>
                <a:cubicBezTo>
                  <a:pt x="209" y="219"/>
                  <a:pt x="209" y="219"/>
                  <a:pt x="209" y="219"/>
                </a:cubicBezTo>
                <a:cubicBezTo>
                  <a:pt x="211" y="217"/>
                  <a:pt x="213" y="213"/>
                  <a:pt x="211" y="209"/>
                </a:cubicBezTo>
                <a:cubicBezTo>
                  <a:pt x="197" y="190"/>
                  <a:pt x="197" y="190"/>
                  <a:pt x="197" y="190"/>
                </a:cubicBezTo>
                <a:cubicBezTo>
                  <a:pt x="194" y="183"/>
                  <a:pt x="196" y="179"/>
                  <a:pt x="197" y="175"/>
                </a:cubicBezTo>
                <a:cubicBezTo>
                  <a:pt x="197" y="173"/>
                  <a:pt x="197" y="173"/>
                  <a:pt x="197" y="173"/>
                </a:cubicBezTo>
                <a:cubicBezTo>
                  <a:pt x="199" y="171"/>
                  <a:pt x="201" y="168"/>
                  <a:pt x="203" y="164"/>
                </a:cubicBezTo>
                <a:cubicBezTo>
                  <a:pt x="203" y="164"/>
                  <a:pt x="203" y="164"/>
                  <a:pt x="203" y="164"/>
                </a:cubicBezTo>
                <a:cubicBezTo>
                  <a:pt x="205" y="160"/>
                  <a:pt x="209" y="156"/>
                  <a:pt x="216" y="156"/>
                </a:cubicBezTo>
                <a:cubicBezTo>
                  <a:pt x="239" y="158"/>
                  <a:pt x="239" y="158"/>
                  <a:pt x="239" y="158"/>
                </a:cubicBezTo>
                <a:cubicBezTo>
                  <a:pt x="243" y="158"/>
                  <a:pt x="247" y="154"/>
                  <a:pt x="247" y="150"/>
                </a:cubicBezTo>
                <a:cubicBezTo>
                  <a:pt x="251" y="133"/>
                  <a:pt x="251" y="133"/>
                  <a:pt x="251" y="133"/>
                </a:cubicBezTo>
                <a:cubicBezTo>
                  <a:pt x="251" y="129"/>
                  <a:pt x="249" y="126"/>
                  <a:pt x="243" y="124"/>
                </a:cubicBezTo>
                <a:cubicBezTo>
                  <a:pt x="222" y="120"/>
                  <a:pt x="222" y="120"/>
                  <a:pt x="222" y="120"/>
                </a:cubicBezTo>
                <a:cubicBezTo>
                  <a:pt x="215" y="116"/>
                  <a:pt x="213" y="112"/>
                  <a:pt x="211" y="108"/>
                </a:cubicBezTo>
                <a:cubicBezTo>
                  <a:pt x="211" y="108"/>
                  <a:pt x="211" y="108"/>
                  <a:pt x="211" y="108"/>
                </a:cubicBezTo>
                <a:cubicBezTo>
                  <a:pt x="211" y="105"/>
                  <a:pt x="209" y="101"/>
                  <a:pt x="209" y="97"/>
                </a:cubicBezTo>
                <a:cubicBezTo>
                  <a:pt x="209" y="97"/>
                  <a:pt x="209" y="97"/>
                  <a:pt x="209" y="97"/>
                </a:cubicBezTo>
                <a:cubicBezTo>
                  <a:pt x="207" y="93"/>
                  <a:pt x="207" y="88"/>
                  <a:pt x="213" y="82"/>
                </a:cubicBezTo>
                <a:cubicBezTo>
                  <a:pt x="228" y="67"/>
                  <a:pt x="228" y="67"/>
                  <a:pt x="228" y="67"/>
                </a:cubicBezTo>
                <a:cubicBezTo>
                  <a:pt x="232" y="65"/>
                  <a:pt x="232" y="59"/>
                  <a:pt x="230" y="57"/>
                </a:cubicBezTo>
                <a:cubicBezTo>
                  <a:pt x="218" y="42"/>
                  <a:pt x="218" y="42"/>
                  <a:pt x="218" y="42"/>
                </a:cubicBezTo>
                <a:cubicBezTo>
                  <a:pt x="216" y="40"/>
                  <a:pt x="213" y="38"/>
                  <a:pt x="207" y="40"/>
                </a:cubicBezTo>
                <a:cubicBezTo>
                  <a:pt x="190" y="51"/>
                  <a:pt x="190" y="51"/>
                  <a:pt x="190" y="51"/>
                </a:cubicBezTo>
                <a:cubicBezTo>
                  <a:pt x="182" y="57"/>
                  <a:pt x="177" y="55"/>
                  <a:pt x="173" y="51"/>
                </a:cubicBezTo>
                <a:cubicBezTo>
                  <a:pt x="173" y="51"/>
                  <a:pt x="173" y="51"/>
                  <a:pt x="173" y="51"/>
                </a:cubicBezTo>
                <a:cubicBezTo>
                  <a:pt x="171" y="49"/>
                  <a:pt x="167" y="48"/>
                  <a:pt x="163" y="48"/>
                </a:cubicBezTo>
                <a:cubicBezTo>
                  <a:pt x="163" y="46"/>
                  <a:pt x="163" y="46"/>
                  <a:pt x="163" y="46"/>
                </a:cubicBezTo>
                <a:cubicBezTo>
                  <a:pt x="159" y="44"/>
                  <a:pt x="156" y="42"/>
                  <a:pt x="156" y="34"/>
                </a:cubicBezTo>
                <a:cubicBezTo>
                  <a:pt x="156" y="11"/>
                  <a:pt x="156" y="11"/>
                  <a:pt x="156" y="11"/>
                </a:cubicBezTo>
                <a:cubicBezTo>
                  <a:pt x="156" y="6"/>
                  <a:pt x="152" y="2"/>
                  <a:pt x="150" y="2"/>
                </a:cubicBezTo>
                <a:cubicBezTo>
                  <a:pt x="131" y="0"/>
                  <a:pt x="131" y="0"/>
                  <a:pt x="131" y="0"/>
                </a:cubicBezTo>
                <a:cubicBezTo>
                  <a:pt x="129" y="0"/>
                  <a:pt x="125" y="2"/>
                  <a:pt x="123" y="6"/>
                </a:cubicBezTo>
                <a:cubicBezTo>
                  <a:pt x="118" y="29"/>
                  <a:pt x="118" y="29"/>
                  <a:pt x="118" y="29"/>
                </a:cubicBezTo>
                <a:cubicBezTo>
                  <a:pt x="116" y="36"/>
                  <a:pt x="112" y="38"/>
                  <a:pt x="108" y="40"/>
                </a:cubicBezTo>
                <a:cubicBezTo>
                  <a:pt x="108" y="40"/>
                  <a:pt x="108" y="40"/>
                  <a:pt x="108" y="40"/>
                </a:cubicBezTo>
                <a:cubicBezTo>
                  <a:pt x="104" y="40"/>
                  <a:pt x="101" y="42"/>
                  <a:pt x="97" y="42"/>
                </a:cubicBezTo>
                <a:cubicBezTo>
                  <a:pt x="97" y="42"/>
                  <a:pt x="97" y="42"/>
                  <a:pt x="97" y="42"/>
                </a:cubicBezTo>
                <a:cubicBezTo>
                  <a:pt x="91" y="44"/>
                  <a:pt x="87" y="44"/>
                  <a:pt x="82" y="38"/>
                </a:cubicBezTo>
                <a:cubicBezTo>
                  <a:pt x="66" y="23"/>
                  <a:pt x="66" y="23"/>
                  <a:pt x="66" y="23"/>
                </a:cubicBezTo>
                <a:cubicBezTo>
                  <a:pt x="63" y="19"/>
                  <a:pt x="59" y="19"/>
                  <a:pt x="55" y="21"/>
                </a:cubicBezTo>
                <a:cubicBezTo>
                  <a:pt x="42" y="32"/>
                  <a:pt x="42" y="32"/>
                  <a:pt x="42" y="32"/>
                </a:cubicBezTo>
                <a:cubicBezTo>
                  <a:pt x="40" y="34"/>
                  <a:pt x="38" y="38"/>
                  <a:pt x="40" y="42"/>
                </a:cubicBezTo>
                <a:close/>
                <a:moveTo>
                  <a:pt x="161" y="97"/>
                </a:moveTo>
                <a:cubicBezTo>
                  <a:pt x="177" y="118"/>
                  <a:pt x="173" y="147"/>
                  <a:pt x="152" y="162"/>
                </a:cubicBezTo>
                <a:cubicBezTo>
                  <a:pt x="133" y="177"/>
                  <a:pt x="104" y="173"/>
                  <a:pt x="89" y="154"/>
                </a:cubicBezTo>
                <a:cubicBezTo>
                  <a:pt x="72" y="133"/>
                  <a:pt x="76" y="105"/>
                  <a:pt x="97" y="89"/>
                </a:cubicBezTo>
                <a:cubicBezTo>
                  <a:pt x="118" y="74"/>
                  <a:pt x="146" y="78"/>
                  <a:pt x="161" y="97"/>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7" name="Freeform 127"/>
          <p:cNvSpPr>
            <a:spLocks noEditPoints="1"/>
          </p:cNvSpPr>
          <p:nvPr/>
        </p:nvSpPr>
        <p:spPr bwMode="auto">
          <a:xfrm>
            <a:off x="5996605" y="4904254"/>
            <a:ext cx="377887" cy="375788"/>
          </a:xfrm>
          <a:custGeom>
            <a:avLst/>
            <a:gdLst>
              <a:gd name="T0" fmla="*/ 188 w 191"/>
              <a:gd name="T1" fmla="*/ 97 h 190"/>
              <a:gd name="T2" fmla="*/ 172 w 191"/>
              <a:gd name="T3" fmla="*/ 85 h 190"/>
              <a:gd name="T4" fmla="*/ 183 w 191"/>
              <a:gd name="T5" fmla="*/ 68 h 190"/>
              <a:gd name="T6" fmla="*/ 169 w 191"/>
              <a:gd name="T7" fmla="*/ 60 h 190"/>
              <a:gd name="T8" fmla="*/ 163 w 191"/>
              <a:gd name="T9" fmla="*/ 48 h 190"/>
              <a:gd name="T10" fmla="*/ 163 w 191"/>
              <a:gd name="T11" fmla="*/ 32 h 190"/>
              <a:gd name="T12" fmla="*/ 143 w 191"/>
              <a:gd name="T13" fmla="*/ 34 h 190"/>
              <a:gd name="T14" fmla="*/ 139 w 191"/>
              <a:gd name="T15" fmla="*/ 14 h 190"/>
              <a:gd name="T16" fmla="*/ 122 w 191"/>
              <a:gd name="T17" fmla="*/ 18 h 190"/>
              <a:gd name="T18" fmla="*/ 111 w 191"/>
              <a:gd name="T19" fmla="*/ 15 h 190"/>
              <a:gd name="T20" fmla="*/ 98 w 191"/>
              <a:gd name="T21" fmla="*/ 4 h 190"/>
              <a:gd name="T22" fmla="*/ 87 w 191"/>
              <a:gd name="T23" fmla="*/ 19 h 190"/>
              <a:gd name="T24" fmla="*/ 69 w 191"/>
              <a:gd name="T25" fmla="*/ 7 h 190"/>
              <a:gd name="T26" fmla="*/ 59 w 191"/>
              <a:gd name="T27" fmla="*/ 21 h 190"/>
              <a:gd name="T28" fmla="*/ 50 w 191"/>
              <a:gd name="T29" fmla="*/ 28 h 190"/>
              <a:gd name="T30" fmla="*/ 32 w 191"/>
              <a:gd name="T31" fmla="*/ 29 h 190"/>
              <a:gd name="T32" fmla="*/ 35 w 191"/>
              <a:gd name="T33" fmla="*/ 47 h 190"/>
              <a:gd name="T34" fmla="*/ 14 w 191"/>
              <a:gd name="T35" fmla="*/ 52 h 190"/>
              <a:gd name="T36" fmla="*/ 18 w 191"/>
              <a:gd name="T37" fmla="*/ 68 h 190"/>
              <a:gd name="T38" fmla="*/ 15 w 191"/>
              <a:gd name="T39" fmla="*/ 81 h 190"/>
              <a:gd name="T40" fmla="*/ 3 w 191"/>
              <a:gd name="T41" fmla="*/ 92 h 190"/>
              <a:gd name="T42" fmla="*/ 19 w 191"/>
              <a:gd name="T43" fmla="*/ 105 h 190"/>
              <a:gd name="T44" fmla="*/ 7 w 191"/>
              <a:gd name="T45" fmla="*/ 122 h 190"/>
              <a:gd name="T46" fmla="*/ 22 w 191"/>
              <a:gd name="T47" fmla="*/ 130 h 190"/>
              <a:gd name="T48" fmla="*/ 28 w 191"/>
              <a:gd name="T49" fmla="*/ 141 h 190"/>
              <a:gd name="T50" fmla="*/ 28 w 191"/>
              <a:gd name="T51" fmla="*/ 158 h 190"/>
              <a:gd name="T52" fmla="*/ 48 w 191"/>
              <a:gd name="T53" fmla="*/ 156 h 190"/>
              <a:gd name="T54" fmla="*/ 52 w 191"/>
              <a:gd name="T55" fmla="*/ 176 h 190"/>
              <a:gd name="T56" fmla="*/ 69 w 191"/>
              <a:gd name="T57" fmla="*/ 173 h 190"/>
              <a:gd name="T58" fmla="*/ 81 w 191"/>
              <a:gd name="T59" fmla="*/ 175 h 190"/>
              <a:gd name="T60" fmla="*/ 94 w 191"/>
              <a:gd name="T61" fmla="*/ 186 h 190"/>
              <a:gd name="T62" fmla="*/ 105 w 191"/>
              <a:gd name="T63" fmla="*/ 172 h 190"/>
              <a:gd name="T64" fmla="*/ 122 w 191"/>
              <a:gd name="T65" fmla="*/ 183 h 190"/>
              <a:gd name="T66" fmla="*/ 132 w 191"/>
              <a:gd name="T67" fmla="*/ 169 h 190"/>
              <a:gd name="T68" fmla="*/ 142 w 191"/>
              <a:gd name="T69" fmla="*/ 163 h 190"/>
              <a:gd name="T70" fmla="*/ 159 w 191"/>
              <a:gd name="T71" fmla="*/ 161 h 190"/>
              <a:gd name="T72" fmla="*/ 156 w 191"/>
              <a:gd name="T73" fmla="*/ 143 h 190"/>
              <a:gd name="T74" fmla="*/ 177 w 191"/>
              <a:gd name="T75" fmla="*/ 137 h 190"/>
              <a:gd name="T76" fmla="*/ 173 w 191"/>
              <a:gd name="T77" fmla="*/ 122 h 190"/>
              <a:gd name="T78" fmla="*/ 177 w 191"/>
              <a:gd name="T79" fmla="*/ 110 h 190"/>
              <a:gd name="T80" fmla="*/ 188 w 191"/>
              <a:gd name="T81" fmla="*/ 104 h 190"/>
              <a:gd name="T82" fmla="*/ 101 w 191"/>
              <a:gd name="T83" fmla="*/ 110 h 190"/>
              <a:gd name="T84" fmla="*/ 90 w 191"/>
              <a:gd name="T85"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1" h="190">
                <a:moveTo>
                  <a:pt x="188" y="104"/>
                </a:moveTo>
                <a:cubicBezTo>
                  <a:pt x="190" y="102"/>
                  <a:pt x="191" y="99"/>
                  <a:pt x="188" y="97"/>
                </a:cubicBezTo>
                <a:cubicBezTo>
                  <a:pt x="177" y="91"/>
                  <a:pt x="177" y="91"/>
                  <a:pt x="177" y="91"/>
                </a:cubicBezTo>
                <a:cubicBezTo>
                  <a:pt x="174" y="89"/>
                  <a:pt x="173" y="86"/>
                  <a:pt x="172" y="85"/>
                </a:cubicBezTo>
                <a:cubicBezTo>
                  <a:pt x="172" y="85"/>
                  <a:pt x="174" y="81"/>
                  <a:pt x="177" y="77"/>
                </a:cubicBezTo>
                <a:cubicBezTo>
                  <a:pt x="183" y="68"/>
                  <a:pt x="183" y="68"/>
                  <a:pt x="183" y="68"/>
                </a:cubicBezTo>
                <a:cubicBezTo>
                  <a:pt x="185" y="65"/>
                  <a:pt x="185" y="62"/>
                  <a:pt x="182" y="61"/>
                </a:cubicBezTo>
                <a:cubicBezTo>
                  <a:pt x="169" y="60"/>
                  <a:pt x="169" y="60"/>
                  <a:pt x="169" y="60"/>
                </a:cubicBezTo>
                <a:cubicBezTo>
                  <a:pt x="166" y="59"/>
                  <a:pt x="163" y="58"/>
                  <a:pt x="163" y="56"/>
                </a:cubicBezTo>
                <a:cubicBezTo>
                  <a:pt x="162" y="57"/>
                  <a:pt x="162" y="51"/>
                  <a:pt x="163" y="48"/>
                </a:cubicBezTo>
                <a:cubicBezTo>
                  <a:pt x="167" y="37"/>
                  <a:pt x="167" y="37"/>
                  <a:pt x="167" y="37"/>
                </a:cubicBezTo>
                <a:cubicBezTo>
                  <a:pt x="168" y="34"/>
                  <a:pt x="166" y="31"/>
                  <a:pt x="163" y="32"/>
                </a:cubicBezTo>
                <a:cubicBezTo>
                  <a:pt x="150" y="34"/>
                  <a:pt x="150" y="34"/>
                  <a:pt x="150" y="34"/>
                </a:cubicBezTo>
                <a:cubicBezTo>
                  <a:pt x="147" y="35"/>
                  <a:pt x="143" y="35"/>
                  <a:pt x="143" y="34"/>
                </a:cubicBezTo>
                <a:cubicBezTo>
                  <a:pt x="143" y="34"/>
                  <a:pt x="141" y="30"/>
                  <a:pt x="140" y="26"/>
                </a:cubicBezTo>
                <a:cubicBezTo>
                  <a:pt x="139" y="14"/>
                  <a:pt x="139" y="14"/>
                  <a:pt x="139" y="14"/>
                </a:cubicBezTo>
                <a:cubicBezTo>
                  <a:pt x="139" y="10"/>
                  <a:pt x="136" y="9"/>
                  <a:pt x="133" y="11"/>
                </a:cubicBezTo>
                <a:cubicBezTo>
                  <a:pt x="122" y="18"/>
                  <a:pt x="122" y="18"/>
                  <a:pt x="122" y="18"/>
                </a:cubicBezTo>
                <a:cubicBezTo>
                  <a:pt x="120" y="20"/>
                  <a:pt x="117" y="21"/>
                  <a:pt x="116" y="21"/>
                </a:cubicBezTo>
                <a:cubicBezTo>
                  <a:pt x="116" y="21"/>
                  <a:pt x="112" y="17"/>
                  <a:pt x="111" y="15"/>
                </a:cubicBezTo>
                <a:cubicBezTo>
                  <a:pt x="105" y="4"/>
                  <a:pt x="105" y="4"/>
                  <a:pt x="105" y="4"/>
                </a:cubicBezTo>
                <a:cubicBezTo>
                  <a:pt x="103" y="1"/>
                  <a:pt x="100" y="0"/>
                  <a:pt x="98" y="4"/>
                </a:cubicBezTo>
                <a:cubicBezTo>
                  <a:pt x="91" y="13"/>
                  <a:pt x="91" y="13"/>
                  <a:pt x="91" y="13"/>
                </a:cubicBezTo>
                <a:cubicBezTo>
                  <a:pt x="89" y="16"/>
                  <a:pt x="87" y="19"/>
                  <a:pt x="87" y="19"/>
                </a:cubicBezTo>
                <a:cubicBezTo>
                  <a:pt x="85" y="19"/>
                  <a:pt x="81" y="17"/>
                  <a:pt x="78" y="15"/>
                </a:cubicBezTo>
                <a:cubicBezTo>
                  <a:pt x="69" y="7"/>
                  <a:pt x="69" y="7"/>
                  <a:pt x="69" y="7"/>
                </a:cubicBezTo>
                <a:cubicBezTo>
                  <a:pt x="66" y="5"/>
                  <a:pt x="64" y="5"/>
                  <a:pt x="63" y="10"/>
                </a:cubicBezTo>
                <a:cubicBezTo>
                  <a:pt x="59" y="21"/>
                  <a:pt x="59" y="21"/>
                  <a:pt x="59" y="21"/>
                </a:cubicBezTo>
                <a:cubicBezTo>
                  <a:pt x="59" y="25"/>
                  <a:pt x="58" y="28"/>
                  <a:pt x="58" y="28"/>
                </a:cubicBezTo>
                <a:cubicBezTo>
                  <a:pt x="57" y="28"/>
                  <a:pt x="53" y="29"/>
                  <a:pt x="50" y="28"/>
                </a:cubicBezTo>
                <a:cubicBezTo>
                  <a:pt x="37" y="24"/>
                  <a:pt x="37" y="24"/>
                  <a:pt x="37" y="24"/>
                </a:cubicBezTo>
                <a:cubicBezTo>
                  <a:pt x="34" y="23"/>
                  <a:pt x="31" y="25"/>
                  <a:pt x="32" y="29"/>
                </a:cubicBezTo>
                <a:cubicBezTo>
                  <a:pt x="34" y="41"/>
                  <a:pt x="34" y="41"/>
                  <a:pt x="34" y="41"/>
                </a:cubicBezTo>
                <a:cubicBezTo>
                  <a:pt x="35" y="45"/>
                  <a:pt x="35" y="47"/>
                  <a:pt x="35" y="47"/>
                </a:cubicBezTo>
                <a:cubicBezTo>
                  <a:pt x="34" y="49"/>
                  <a:pt x="30" y="51"/>
                  <a:pt x="26" y="50"/>
                </a:cubicBezTo>
                <a:cubicBezTo>
                  <a:pt x="14" y="52"/>
                  <a:pt x="14" y="52"/>
                  <a:pt x="14" y="52"/>
                </a:cubicBezTo>
                <a:cubicBezTo>
                  <a:pt x="11" y="53"/>
                  <a:pt x="9" y="55"/>
                  <a:pt x="11" y="58"/>
                </a:cubicBezTo>
                <a:cubicBezTo>
                  <a:pt x="18" y="68"/>
                  <a:pt x="18" y="68"/>
                  <a:pt x="18" y="68"/>
                </a:cubicBezTo>
                <a:cubicBezTo>
                  <a:pt x="20" y="72"/>
                  <a:pt x="22" y="74"/>
                  <a:pt x="21" y="74"/>
                </a:cubicBezTo>
                <a:cubicBezTo>
                  <a:pt x="21" y="76"/>
                  <a:pt x="19" y="79"/>
                  <a:pt x="15" y="81"/>
                </a:cubicBezTo>
                <a:cubicBezTo>
                  <a:pt x="3" y="86"/>
                  <a:pt x="3" y="86"/>
                  <a:pt x="3" y="86"/>
                </a:cubicBezTo>
                <a:cubicBezTo>
                  <a:pt x="1" y="87"/>
                  <a:pt x="0" y="90"/>
                  <a:pt x="3" y="92"/>
                </a:cubicBezTo>
                <a:cubicBezTo>
                  <a:pt x="14" y="100"/>
                  <a:pt x="14" y="100"/>
                  <a:pt x="14" y="100"/>
                </a:cubicBezTo>
                <a:cubicBezTo>
                  <a:pt x="17" y="101"/>
                  <a:pt x="19" y="103"/>
                  <a:pt x="19" y="105"/>
                </a:cubicBezTo>
                <a:cubicBezTo>
                  <a:pt x="19" y="106"/>
                  <a:pt x="17" y="109"/>
                  <a:pt x="15" y="112"/>
                </a:cubicBezTo>
                <a:cubicBezTo>
                  <a:pt x="7" y="122"/>
                  <a:pt x="7" y="122"/>
                  <a:pt x="7" y="122"/>
                </a:cubicBezTo>
                <a:cubicBezTo>
                  <a:pt x="6" y="125"/>
                  <a:pt x="6" y="127"/>
                  <a:pt x="9" y="128"/>
                </a:cubicBezTo>
                <a:cubicBezTo>
                  <a:pt x="22" y="130"/>
                  <a:pt x="22" y="130"/>
                  <a:pt x="22" y="130"/>
                </a:cubicBezTo>
                <a:cubicBezTo>
                  <a:pt x="25" y="131"/>
                  <a:pt x="28" y="133"/>
                  <a:pt x="28" y="133"/>
                </a:cubicBezTo>
                <a:cubicBezTo>
                  <a:pt x="30" y="134"/>
                  <a:pt x="29" y="139"/>
                  <a:pt x="28" y="141"/>
                </a:cubicBezTo>
                <a:cubicBezTo>
                  <a:pt x="25" y="153"/>
                  <a:pt x="25" y="153"/>
                  <a:pt x="25" y="153"/>
                </a:cubicBezTo>
                <a:cubicBezTo>
                  <a:pt x="24" y="156"/>
                  <a:pt x="25" y="158"/>
                  <a:pt x="28" y="158"/>
                </a:cubicBezTo>
                <a:cubicBezTo>
                  <a:pt x="40" y="156"/>
                  <a:pt x="40" y="156"/>
                  <a:pt x="40" y="156"/>
                </a:cubicBezTo>
                <a:cubicBezTo>
                  <a:pt x="44" y="155"/>
                  <a:pt x="47" y="156"/>
                  <a:pt x="48" y="156"/>
                </a:cubicBezTo>
                <a:cubicBezTo>
                  <a:pt x="48" y="156"/>
                  <a:pt x="51" y="161"/>
                  <a:pt x="51" y="163"/>
                </a:cubicBezTo>
                <a:cubicBezTo>
                  <a:pt x="52" y="176"/>
                  <a:pt x="52" y="176"/>
                  <a:pt x="52" y="176"/>
                </a:cubicBezTo>
                <a:cubicBezTo>
                  <a:pt x="53" y="180"/>
                  <a:pt x="55" y="181"/>
                  <a:pt x="58" y="179"/>
                </a:cubicBezTo>
                <a:cubicBezTo>
                  <a:pt x="69" y="173"/>
                  <a:pt x="69" y="173"/>
                  <a:pt x="69" y="173"/>
                </a:cubicBezTo>
                <a:cubicBezTo>
                  <a:pt x="72" y="171"/>
                  <a:pt x="74" y="169"/>
                  <a:pt x="75" y="169"/>
                </a:cubicBezTo>
                <a:cubicBezTo>
                  <a:pt x="75" y="169"/>
                  <a:pt x="79" y="172"/>
                  <a:pt x="81" y="175"/>
                </a:cubicBezTo>
                <a:cubicBezTo>
                  <a:pt x="87" y="186"/>
                  <a:pt x="87" y="186"/>
                  <a:pt x="87" y="186"/>
                </a:cubicBezTo>
                <a:cubicBezTo>
                  <a:pt x="89" y="190"/>
                  <a:pt x="91" y="189"/>
                  <a:pt x="94" y="186"/>
                </a:cubicBezTo>
                <a:cubicBezTo>
                  <a:pt x="100" y="177"/>
                  <a:pt x="100" y="177"/>
                  <a:pt x="100" y="177"/>
                </a:cubicBezTo>
                <a:cubicBezTo>
                  <a:pt x="102" y="174"/>
                  <a:pt x="105" y="172"/>
                  <a:pt x="105" y="172"/>
                </a:cubicBezTo>
                <a:cubicBezTo>
                  <a:pt x="106" y="172"/>
                  <a:pt x="110" y="172"/>
                  <a:pt x="112" y="175"/>
                </a:cubicBezTo>
                <a:cubicBezTo>
                  <a:pt x="122" y="183"/>
                  <a:pt x="122" y="183"/>
                  <a:pt x="122" y="183"/>
                </a:cubicBezTo>
                <a:cubicBezTo>
                  <a:pt x="125" y="185"/>
                  <a:pt x="128" y="184"/>
                  <a:pt x="128" y="180"/>
                </a:cubicBezTo>
                <a:cubicBezTo>
                  <a:pt x="132" y="169"/>
                  <a:pt x="132" y="169"/>
                  <a:pt x="132" y="169"/>
                </a:cubicBezTo>
                <a:cubicBezTo>
                  <a:pt x="132" y="164"/>
                  <a:pt x="133" y="162"/>
                  <a:pt x="133" y="162"/>
                </a:cubicBezTo>
                <a:cubicBezTo>
                  <a:pt x="135" y="161"/>
                  <a:pt x="139" y="162"/>
                  <a:pt x="142" y="163"/>
                </a:cubicBezTo>
                <a:cubicBezTo>
                  <a:pt x="155" y="166"/>
                  <a:pt x="155" y="166"/>
                  <a:pt x="155" y="166"/>
                </a:cubicBezTo>
                <a:cubicBezTo>
                  <a:pt x="158" y="167"/>
                  <a:pt x="160" y="165"/>
                  <a:pt x="159" y="161"/>
                </a:cubicBezTo>
                <a:cubicBezTo>
                  <a:pt x="157" y="149"/>
                  <a:pt x="157" y="149"/>
                  <a:pt x="157" y="149"/>
                </a:cubicBezTo>
                <a:cubicBezTo>
                  <a:pt x="157" y="147"/>
                  <a:pt x="156" y="143"/>
                  <a:pt x="156" y="143"/>
                </a:cubicBezTo>
                <a:cubicBezTo>
                  <a:pt x="157" y="141"/>
                  <a:pt x="161" y="139"/>
                  <a:pt x="165" y="140"/>
                </a:cubicBezTo>
                <a:cubicBezTo>
                  <a:pt x="177" y="137"/>
                  <a:pt x="177" y="137"/>
                  <a:pt x="177" y="137"/>
                </a:cubicBezTo>
                <a:cubicBezTo>
                  <a:pt x="180" y="138"/>
                  <a:pt x="182" y="135"/>
                  <a:pt x="180" y="131"/>
                </a:cubicBezTo>
                <a:cubicBezTo>
                  <a:pt x="173" y="122"/>
                  <a:pt x="173" y="122"/>
                  <a:pt x="173" y="122"/>
                </a:cubicBezTo>
                <a:cubicBezTo>
                  <a:pt x="171" y="119"/>
                  <a:pt x="169" y="116"/>
                  <a:pt x="171" y="115"/>
                </a:cubicBezTo>
                <a:cubicBezTo>
                  <a:pt x="170" y="114"/>
                  <a:pt x="173" y="111"/>
                  <a:pt x="177" y="110"/>
                </a:cubicBezTo>
                <a:cubicBezTo>
                  <a:pt x="188" y="104"/>
                  <a:pt x="188" y="104"/>
                  <a:pt x="188" y="104"/>
                </a:cubicBezTo>
                <a:cubicBezTo>
                  <a:pt x="188" y="104"/>
                  <a:pt x="188" y="104"/>
                  <a:pt x="188" y="104"/>
                </a:cubicBezTo>
                <a:close/>
                <a:moveTo>
                  <a:pt x="111" y="90"/>
                </a:moveTo>
                <a:cubicBezTo>
                  <a:pt x="114" y="98"/>
                  <a:pt x="109" y="107"/>
                  <a:pt x="101" y="110"/>
                </a:cubicBezTo>
                <a:cubicBezTo>
                  <a:pt x="92" y="114"/>
                  <a:pt x="83" y="109"/>
                  <a:pt x="80" y="101"/>
                </a:cubicBezTo>
                <a:cubicBezTo>
                  <a:pt x="77" y="92"/>
                  <a:pt x="81" y="83"/>
                  <a:pt x="90" y="80"/>
                </a:cubicBezTo>
                <a:cubicBezTo>
                  <a:pt x="99" y="77"/>
                  <a:pt x="108" y="81"/>
                  <a:pt x="111" y="9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8" name="Freeform 128"/>
          <p:cNvSpPr>
            <a:spLocks noEditPoints="1"/>
          </p:cNvSpPr>
          <p:nvPr/>
        </p:nvSpPr>
        <p:spPr bwMode="auto">
          <a:xfrm>
            <a:off x="5337402" y="4526367"/>
            <a:ext cx="650805" cy="665501"/>
          </a:xfrm>
          <a:custGeom>
            <a:avLst/>
            <a:gdLst>
              <a:gd name="T0" fmla="*/ 288 w 329"/>
              <a:gd name="T1" fmla="*/ 112 h 335"/>
              <a:gd name="T2" fmla="*/ 300 w 329"/>
              <a:gd name="T3" fmla="*/ 73 h 335"/>
              <a:gd name="T4" fmla="*/ 256 w 329"/>
              <a:gd name="T5" fmla="*/ 67 h 335"/>
              <a:gd name="T6" fmla="*/ 251 w 329"/>
              <a:gd name="T7" fmla="*/ 26 h 335"/>
              <a:gd name="T8" fmla="*/ 212 w 329"/>
              <a:gd name="T9" fmla="*/ 39 h 335"/>
              <a:gd name="T10" fmla="*/ 192 w 329"/>
              <a:gd name="T11" fmla="*/ 3 h 335"/>
              <a:gd name="T12" fmla="*/ 159 w 329"/>
              <a:gd name="T13" fmla="*/ 30 h 335"/>
              <a:gd name="T14" fmla="*/ 127 w 329"/>
              <a:gd name="T15" fmla="*/ 4 h 335"/>
              <a:gd name="T16" fmla="*/ 107 w 329"/>
              <a:gd name="T17" fmla="*/ 42 h 335"/>
              <a:gd name="T18" fmla="*/ 69 w 329"/>
              <a:gd name="T19" fmla="*/ 31 h 335"/>
              <a:gd name="T20" fmla="*/ 64 w 329"/>
              <a:gd name="T21" fmla="*/ 74 h 335"/>
              <a:gd name="T22" fmla="*/ 24 w 329"/>
              <a:gd name="T23" fmla="*/ 78 h 335"/>
              <a:gd name="T24" fmla="*/ 36 w 329"/>
              <a:gd name="T25" fmla="*/ 118 h 335"/>
              <a:gd name="T26" fmla="*/ 2 w 329"/>
              <a:gd name="T27" fmla="*/ 138 h 335"/>
              <a:gd name="T28" fmla="*/ 28 w 329"/>
              <a:gd name="T29" fmla="*/ 172 h 335"/>
              <a:gd name="T30" fmla="*/ 3 w 329"/>
              <a:gd name="T31" fmla="*/ 205 h 335"/>
              <a:gd name="T32" fmla="*/ 41 w 329"/>
              <a:gd name="T33" fmla="*/ 224 h 335"/>
              <a:gd name="T34" fmla="*/ 28 w 329"/>
              <a:gd name="T35" fmla="*/ 264 h 335"/>
              <a:gd name="T36" fmla="*/ 72 w 329"/>
              <a:gd name="T37" fmla="*/ 269 h 335"/>
              <a:gd name="T38" fmla="*/ 76 w 329"/>
              <a:gd name="T39" fmla="*/ 309 h 335"/>
              <a:gd name="T40" fmla="*/ 116 w 329"/>
              <a:gd name="T41" fmla="*/ 297 h 335"/>
              <a:gd name="T42" fmla="*/ 135 w 329"/>
              <a:gd name="T43" fmla="*/ 334 h 335"/>
              <a:gd name="T44" fmla="*/ 170 w 329"/>
              <a:gd name="T45" fmla="*/ 306 h 335"/>
              <a:gd name="T46" fmla="*/ 201 w 329"/>
              <a:gd name="T47" fmla="*/ 331 h 335"/>
              <a:gd name="T48" fmla="*/ 221 w 329"/>
              <a:gd name="T49" fmla="*/ 294 h 335"/>
              <a:gd name="T50" fmla="*/ 259 w 329"/>
              <a:gd name="T51" fmla="*/ 306 h 335"/>
              <a:gd name="T52" fmla="*/ 263 w 329"/>
              <a:gd name="T53" fmla="*/ 263 h 335"/>
              <a:gd name="T54" fmla="*/ 304 w 329"/>
              <a:gd name="T55" fmla="*/ 258 h 335"/>
              <a:gd name="T56" fmla="*/ 291 w 329"/>
              <a:gd name="T57" fmla="*/ 217 h 335"/>
              <a:gd name="T58" fmla="*/ 327 w 329"/>
              <a:gd name="T59" fmla="*/ 198 h 335"/>
              <a:gd name="T60" fmla="*/ 300 w 329"/>
              <a:gd name="T61" fmla="*/ 164 h 335"/>
              <a:gd name="T62" fmla="*/ 325 w 329"/>
              <a:gd name="T63" fmla="*/ 131 h 335"/>
              <a:gd name="T64" fmla="*/ 257 w 329"/>
              <a:gd name="T65" fmla="*/ 184 h 335"/>
              <a:gd name="T66" fmla="*/ 246 w 329"/>
              <a:gd name="T67" fmla="*/ 122 h 335"/>
              <a:gd name="T68" fmla="*/ 269 w 329"/>
              <a:gd name="T69" fmla="*/ 177 h 335"/>
              <a:gd name="T70" fmla="*/ 196 w 329"/>
              <a:gd name="T71" fmla="*/ 132 h 335"/>
              <a:gd name="T72" fmla="*/ 200 w 329"/>
              <a:gd name="T73" fmla="*/ 68 h 335"/>
              <a:gd name="T74" fmla="*/ 120 w 329"/>
              <a:gd name="T75" fmla="*/ 69 h 335"/>
              <a:gd name="T76" fmla="*/ 180 w 329"/>
              <a:gd name="T77" fmla="*/ 72 h 335"/>
              <a:gd name="T78" fmla="*/ 117 w 329"/>
              <a:gd name="T79" fmla="*/ 83 h 335"/>
              <a:gd name="T80" fmla="*/ 168 w 329"/>
              <a:gd name="T81" fmla="*/ 194 h 335"/>
              <a:gd name="T82" fmla="*/ 189 w 329"/>
              <a:gd name="T83" fmla="*/ 164 h 335"/>
              <a:gd name="T84" fmla="*/ 127 w 329"/>
              <a:gd name="T85" fmla="*/ 133 h 335"/>
              <a:gd name="T86" fmla="*/ 64 w 329"/>
              <a:gd name="T87" fmla="*/ 129 h 335"/>
              <a:gd name="T88" fmla="*/ 67 w 329"/>
              <a:gd name="T89" fmla="*/ 211 h 335"/>
              <a:gd name="T90" fmla="*/ 70 w 329"/>
              <a:gd name="T91" fmla="*/ 151 h 335"/>
              <a:gd name="T92" fmla="*/ 80 w 329"/>
              <a:gd name="T93" fmla="*/ 213 h 335"/>
              <a:gd name="T94" fmla="*/ 86 w 329"/>
              <a:gd name="T95" fmla="*/ 223 h 335"/>
              <a:gd name="T96" fmla="*/ 137 w 329"/>
              <a:gd name="T97" fmla="*/ 260 h 335"/>
              <a:gd name="T98" fmla="*/ 82 w 329"/>
              <a:gd name="T99" fmla="*/ 236 h 335"/>
              <a:gd name="T100" fmla="*/ 154 w 329"/>
              <a:gd name="T101" fmla="*/ 274 h 335"/>
              <a:gd name="T102" fmla="*/ 177 w 329"/>
              <a:gd name="T103" fmla="*/ 215 h 335"/>
              <a:gd name="T104" fmla="*/ 231 w 329"/>
              <a:gd name="T105" fmla="*/ 250 h 335"/>
              <a:gd name="T106" fmla="*/ 206 w 329"/>
              <a:gd name="T107" fmla="*/ 192 h 335"/>
              <a:gd name="T108" fmla="*/ 250 w 329"/>
              <a:gd name="T109" fmla="*/ 23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9" h="335">
                <a:moveTo>
                  <a:pt x="318" y="126"/>
                </a:moveTo>
                <a:cubicBezTo>
                  <a:pt x="294" y="126"/>
                  <a:pt x="294" y="126"/>
                  <a:pt x="294" y="126"/>
                </a:cubicBezTo>
                <a:cubicBezTo>
                  <a:pt x="292" y="122"/>
                  <a:pt x="290" y="117"/>
                  <a:pt x="288" y="112"/>
                </a:cubicBezTo>
                <a:cubicBezTo>
                  <a:pt x="306" y="95"/>
                  <a:pt x="306" y="95"/>
                  <a:pt x="306" y="95"/>
                </a:cubicBezTo>
                <a:cubicBezTo>
                  <a:pt x="310" y="93"/>
                  <a:pt x="310" y="89"/>
                  <a:pt x="309" y="87"/>
                </a:cubicBezTo>
                <a:cubicBezTo>
                  <a:pt x="300" y="73"/>
                  <a:pt x="300" y="73"/>
                  <a:pt x="300" y="73"/>
                </a:cubicBezTo>
                <a:cubicBezTo>
                  <a:pt x="298" y="69"/>
                  <a:pt x="294" y="69"/>
                  <a:pt x="291" y="70"/>
                </a:cubicBezTo>
                <a:cubicBezTo>
                  <a:pt x="268" y="79"/>
                  <a:pt x="268" y="79"/>
                  <a:pt x="268" y="79"/>
                </a:cubicBezTo>
                <a:cubicBezTo>
                  <a:pt x="265" y="75"/>
                  <a:pt x="261" y="72"/>
                  <a:pt x="256" y="67"/>
                </a:cubicBezTo>
                <a:cubicBezTo>
                  <a:pt x="267" y="45"/>
                  <a:pt x="267" y="45"/>
                  <a:pt x="267" y="45"/>
                </a:cubicBezTo>
                <a:cubicBezTo>
                  <a:pt x="269" y="42"/>
                  <a:pt x="269" y="38"/>
                  <a:pt x="266" y="36"/>
                </a:cubicBezTo>
                <a:cubicBezTo>
                  <a:pt x="251" y="26"/>
                  <a:pt x="251" y="26"/>
                  <a:pt x="251" y="26"/>
                </a:cubicBezTo>
                <a:cubicBezTo>
                  <a:pt x="250" y="25"/>
                  <a:pt x="246" y="25"/>
                  <a:pt x="244" y="27"/>
                </a:cubicBezTo>
                <a:cubicBezTo>
                  <a:pt x="226" y="46"/>
                  <a:pt x="226" y="46"/>
                  <a:pt x="226" y="46"/>
                </a:cubicBezTo>
                <a:cubicBezTo>
                  <a:pt x="221" y="43"/>
                  <a:pt x="217" y="41"/>
                  <a:pt x="212" y="39"/>
                </a:cubicBezTo>
                <a:cubicBezTo>
                  <a:pt x="214" y="13"/>
                  <a:pt x="214" y="13"/>
                  <a:pt x="214" y="13"/>
                </a:cubicBezTo>
                <a:cubicBezTo>
                  <a:pt x="213" y="11"/>
                  <a:pt x="211" y="7"/>
                  <a:pt x="209" y="6"/>
                </a:cubicBezTo>
                <a:cubicBezTo>
                  <a:pt x="192" y="3"/>
                  <a:pt x="192" y="3"/>
                  <a:pt x="192" y="3"/>
                </a:cubicBezTo>
                <a:cubicBezTo>
                  <a:pt x="189" y="2"/>
                  <a:pt x="186" y="4"/>
                  <a:pt x="185" y="7"/>
                </a:cubicBezTo>
                <a:cubicBezTo>
                  <a:pt x="176" y="31"/>
                  <a:pt x="176" y="31"/>
                  <a:pt x="176" y="31"/>
                </a:cubicBezTo>
                <a:cubicBezTo>
                  <a:pt x="170" y="30"/>
                  <a:pt x="165" y="29"/>
                  <a:pt x="159" y="30"/>
                </a:cubicBezTo>
                <a:cubicBezTo>
                  <a:pt x="151" y="6"/>
                  <a:pt x="151" y="6"/>
                  <a:pt x="151" y="6"/>
                </a:cubicBezTo>
                <a:cubicBezTo>
                  <a:pt x="150" y="2"/>
                  <a:pt x="147" y="0"/>
                  <a:pt x="143" y="1"/>
                </a:cubicBezTo>
                <a:cubicBezTo>
                  <a:pt x="127" y="4"/>
                  <a:pt x="127" y="4"/>
                  <a:pt x="127" y="4"/>
                </a:cubicBezTo>
                <a:cubicBezTo>
                  <a:pt x="124" y="4"/>
                  <a:pt x="122" y="7"/>
                  <a:pt x="122" y="11"/>
                </a:cubicBezTo>
                <a:cubicBezTo>
                  <a:pt x="123" y="37"/>
                  <a:pt x="123" y="37"/>
                  <a:pt x="123" y="37"/>
                </a:cubicBezTo>
                <a:cubicBezTo>
                  <a:pt x="117" y="38"/>
                  <a:pt x="112" y="40"/>
                  <a:pt x="107" y="42"/>
                </a:cubicBezTo>
                <a:cubicBezTo>
                  <a:pt x="92" y="23"/>
                  <a:pt x="92" y="23"/>
                  <a:pt x="92" y="23"/>
                </a:cubicBezTo>
                <a:cubicBezTo>
                  <a:pt x="90" y="20"/>
                  <a:pt x="86" y="20"/>
                  <a:pt x="82" y="22"/>
                </a:cubicBezTo>
                <a:cubicBezTo>
                  <a:pt x="69" y="31"/>
                  <a:pt x="69" y="31"/>
                  <a:pt x="69" y="31"/>
                </a:cubicBezTo>
                <a:cubicBezTo>
                  <a:pt x="67" y="32"/>
                  <a:pt x="65" y="35"/>
                  <a:pt x="66" y="39"/>
                </a:cubicBezTo>
                <a:cubicBezTo>
                  <a:pt x="77" y="61"/>
                  <a:pt x="77" y="61"/>
                  <a:pt x="77" y="61"/>
                </a:cubicBezTo>
                <a:cubicBezTo>
                  <a:pt x="72" y="66"/>
                  <a:pt x="68" y="69"/>
                  <a:pt x="64" y="74"/>
                </a:cubicBezTo>
                <a:cubicBezTo>
                  <a:pt x="41" y="62"/>
                  <a:pt x="41" y="62"/>
                  <a:pt x="41" y="62"/>
                </a:cubicBezTo>
                <a:cubicBezTo>
                  <a:pt x="39" y="61"/>
                  <a:pt x="35" y="62"/>
                  <a:pt x="33" y="64"/>
                </a:cubicBezTo>
                <a:cubicBezTo>
                  <a:pt x="24" y="78"/>
                  <a:pt x="24" y="78"/>
                  <a:pt x="24" y="78"/>
                </a:cubicBezTo>
                <a:cubicBezTo>
                  <a:pt x="22" y="81"/>
                  <a:pt x="23" y="85"/>
                  <a:pt x="24" y="87"/>
                </a:cubicBezTo>
                <a:cubicBezTo>
                  <a:pt x="44" y="104"/>
                  <a:pt x="44" y="104"/>
                  <a:pt x="44" y="104"/>
                </a:cubicBezTo>
                <a:cubicBezTo>
                  <a:pt x="41" y="109"/>
                  <a:pt x="39" y="114"/>
                  <a:pt x="36" y="118"/>
                </a:cubicBezTo>
                <a:cubicBezTo>
                  <a:pt x="12" y="116"/>
                  <a:pt x="12" y="116"/>
                  <a:pt x="12" y="116"/>
                </a:cubicBezTo>
                <a:cubicBezTo>
                  <a:pt x="8" y="117"/>
                  <a:pt x="6" y="119"/>
                  <a:pt x="5" y="121"/>
                </a:cubicBezTo>
                <a:cubicBezTo>
                  <a:pt x="2" y="138"/>
                  <a:pt x="2" y="138"/>
                  <a:pt x="2" y="138"/>
                </a:cubicBezTo>
                <a:cubicBezTo>
                  <a:pt x="1" y="141"/>
                  <a:pt x="3" y="145"/>
                  <a:pt x="5" y="146"/>
                </a:cubicBezTo>
                <a:cubicBezTo>
                  <a:pt x="29" y="156"/>
                  <a:pt x="29" y="156"/>
                  <a:pt x="29" y="156"/>
                </a:cubicBezTo>
                <a:cubicBezTo>
                  <a:pt x="28" y="161"/>
                  <a:pt x="28" y="167"/>
                  <a:pt x="28" y="172"/>
                </a:cubicBezTo>
                <a:cubicBezTo>
                  <a:pt x="4" y="180"/>
                  <a:pt x="4" y="180"/>
                  <a:pt x="4" y="180"/>
                </a:cubicBezTo>
                <a:cubicBezTo>
                  <a:pt x="1" y="181"/>
                  <a:pt x="0" y="185"/>
                  <a:pt x="0" y="188"/>
                </a:cubicBezTo>
                <a:cubicBezTo>
                  <a:pt x="3" y="205"/>
                  <a:pt x="3" y="205"/>
                  <a:pt x="3" y="205"/>
                </a:cubicBezTo>
                <a:cubicBezTo>
                  <a:pt x="4" y="208"/>
                  <a:pt x="6" y="210"/>
                  <a:pt x="9" y="210"/>
                </a:cubicBezTo>
                <a:cubicBezTo>
                  <a:pt x="34" y="210"/>
                  <a:pt x="34" y="210"/>
                  <a:pt x="34" y="210"/>
                </a:cubicBezTo>
                <a:cubicBezTo>
                  <a:pt x="36" y="215"/>
                  <a:pt x="38" y="219"/>
                  <a:pt x="41" y="224"/>
                </a:cubicBezTo>
                <a:cubicBezTo>
                  <a:pt x="21" y="241"/>
                  <a:pt x="21" y="241"/>
                  <a:pt x="21" y="241"/>
                </a:cubicBezTo>
                <a:cubicBezTo>
                  <a:pt x="19" y="243"/>
                  <a:pt x="18" y="247"/>
                  <a:pt x="20" y="250"/>
                </a:cubicBezTo>
                <a:cubicBezTo>
                  <a:pt x="28" y="264"/>
                  <a:pt x="28" y="264"/>
                  <a:pt x="28" y="264"/>
                </a:cubicBezTo>
                <a:cubicBezTo>
                  <a:pt x="30" y="267"/>
                  <a:pt x="34" y="268"/>
                  <a:pt x="36" y="266"/>
                </a:cubicBezTo>
                <a:cubicBezTo>
                  <a:pt x="60" y="256"/>
                  <a:pt x="60" y="256"/>
                  <a:pt x="60" y="256"/>
                </a:cubicBezTo>
                <a:cubicBezTo>
                  <a:pt x="63" y="260"/>
                  <a:pt x="68" y="264"/>
                  <a:pt x="72" y="269"/>
                </a:cubicBezTo>
                <a:cubicBezTo>
                  <a:pt x="60" y="292"/>
                  <a:pt x="60" y="292"/>
                  <a:pt x="60" y="292"/>
                </a:cubicBezTo>
                <a:cubicBezTo>
                  <a:pt x="59" y="294"/>
                  <a:pt x="60" y="298"/>
                  <a:pt x="63" y="300"/>
                </a:cubicBezTo>
                <a:cubicBezTo>
                  <a:pt x="76" y="309"/>
                  <a:pt x="76" y="309"/>
                  <a:pt x="76" y="309"/>
                </a:cubicBezTo>
                <a:cubicBezTo>
                  <a:pt x="78" y="311"/>
                  <a:pt x="82" y="311"/>
                  <a:pt x="84" y="309"/>
                </a:cubicBezTo>
                <a:cubicBezTo>
                  <a:pt x="101" y="291"/>
                  <a:pt x="101" y="291"/>
                  <a:pt x="101" y="291"/>
                </a:cubicBezTo>
                <a:cubicBezTo>
                  <a:pt x="107" y="292"/>
                  <a:pt x="111" y="295"/>
                  <a:pt x="116" y="297"/>
                </a:cubicBezTo>
                <a:cubicBezTo>
                  <a:pt x="114" y="322"/>
                  <a:pt x="114" y="322"/>
                  <a:pt x="114" y="322"/>
                </a:cubicBezTo>
                <a:cubicBezTo>
                  <a:pt x="114" y="326"/>
                  <a:pt x="117" y="329"/>
                  <a:pt x="120" y="330"/>
                </a:cubicBezTo>
                <a:cubicBezTo>
                  <a:pt x="135" y="334"/>
                  <a:pt x="135" y="334"/>
                  <a:pt x="135" y="334"/>
                </a:cubicBezTo>
                <a:cubicBezTo>
                  <a:pt x="139" y="334"/>
                  <a:pt x="141" y="333"/>
                  <a:pt x="143" y="330"/>
                </a:cubicBezTo>
                <a:cubicBezTo>
                  <a:pt x="152" y="305"/>
                  <a:pt x="152" y="305"/>
                  <a:pt x="152" y="305"/>
                </a:cubicBezTo>
                <a:cubicBezTo>
                  <a:pt x="157" y="307"/>
                  <a:pt x="163" y="306"/>
                  <a:pt x="170" y="306"/>
                </a:cubicBezTo>
                <a:cubicBezTo>
                  <a:pt x="178" y="330"/>
                  <a:pt x="178" y="330"/>
                  <a:pt x="178" y="330"/>
                </a:cubicBezTo>
                <a:cubicBezTo>
                  <a:pt x="178" y="333"/>
                  <a:pt x="181" y="335"/>
                  <a:pt x="185" y="334"/>
                </a:cubicBezTo>
                <a:cubicBezTo>
                  <a:pt x="201" y="331"/>
                  <a:pt x="201" y="331"/>
                  <a:pt x="201" y="331"/>
                </a:cubicBezTo>
                <a:cubicBezTo>
                  <a:pt x="204" y="331"/>
                  <a:pt x="206" y="328"/>
                  <a:pt x="206" y="325"/>
                </a:cubicBezTo>
                <a:cubicBezTo>
                  <a:pt x="205" y="300"/>
                  <a:pt x="205" y="300"/>
                  <a:pt x="205" y="300"/>
                </a:cubicBezTo>
                <a:cubicBezTo>
                  <a:pt x="210" y="298"/>
                  <a:pt x="216" y="297"/>
                  <a:pt x="221" y="294"/>
                </a:cubicBezTo>
                <a:cubicBezTo>
                  <a:pt x="237" y="313"/>
                  <a:pt x="237" y="313"/>
                  <a:pt x="237" y="313"/>
                </a:cubicBezTo>
                <a:cubicBezTo>
                  <a:pt x="238" y="316"/>
                  <a:pt x="242" y="316"/>
                  <a:pt x="245" y="315"/>
                </a:cubicBezTo>
                <a:cubicBezTo>
                  <a:pt x="259" y="306"/>
                  <a:pt x="259" y="306"/>
                  <a:pt x="259" y="306"/>
                </a:cubicBezTo>
                <a:cubicBezTo>
                  <a:pt x="262" y="304"/>
                  <a:pt x="262" y="300"/>
                  <a:pt x="262" y="298"/>
                </a:cubicBezTo>
                <a:cubicBezTo>
                  <a:pt x="251" y="274"/>
                  <a:pt x="251" y="274"/>
                  <a:pt x="251" y="274"/>
                </a:cubicBezTo>
                <a:cubicBezTo>
                  <a:pt x="256" y="270"/>
                  <a:pt x="260" y="267"/>
                  <a:pt x="263" y="263"/>
                </a:cubicBezTo>
                <a:cubicBezTo>
                  <a:pt x="287" y="274"/>
                  <a:pt x="287" y="274"/>
                  <a:pt x="287" y="274"/>
                </a:cubicBezTo>
                <a:cubicBezTo>
                  <a:pt x="289" y="275"/>
                  <a:pt x="293" y="274"/>
                  <a:pt x="294" y="271"/>
                </a:cubicBezTo>
                <a:cubicBezTo>
                  <a:pt x="304" y="258"/>
                  <a:pt x="304" y="258"/>
                  <a:pt x="304" y="258"/>
                </a:cubicBezTo>
                <a:cubicBezTo>
                  <a:pt x="306" y="255"/>
                  <a:pt x="306" y="251"/>
                  <a:pt x="303" y="249"/>
                </a:cubicBezTo>
                <a:cubicBezTo>
                  <a:pt x="285" y="232"/>
                  <a:pt x="285" y="232"/>
                  <a:pt x="285" y="232"/>
                </a:cubicBezTo>
                <a:cubicBezTo>
                  <a:pt x="288" y="228"/>
                  <a:pt x="289" y="222"/>
                  <a:pt x="291" y="217"/>
                </a:cubicBezTo>
                <a:cubicBezTo>
                  <a:pt x="316" y="219"/>
                  <a:pt x="316" y="219"/>
                  <a:pt x="316" y="219"/>
                </a:cubicBezTo>
                <a:cubicBezTo>
                  <a:pt x="319" y="220"/>
                  <a:pt x="322" y="218"/>
                  <a:pt x="323" y="214"/>
                </a:cubicBezTo>
                <a:cubicBezTo>
                  <a:pt x="327" y="198"/>
                  <a:pt x="327" y="198"/>
                  <a:pt x="327" y="198"/>
                </a:cubicBezTo>
                <a:cubicBezTo>
                  <a:pt x="327" y="195"/>
                  <a:pt x="326" y="191"/>
                  <a:pt x="323" y="191"/>
                </a:cubicBezTo>
                <a:cubicBezTo>
                  <a:pt x="300" y="181"/>
                  <a:pt x="300" y="181"/>
                  <a:pt x="300" y="181"/>
                </a:cubicBezTo>
                <a:cubicBezTo>
                  <a:pt x="300" y="175"/>
                  <a:pt x="300" y="169"/>
                  <a:pt x="300" y="164"/>
                </a:cubicBezTo>
                <a:cubicBezTo>
                  <a:pt x="323" y="156"/>
                  <a:pt x="323" y="156"/>
                  <a:pt x="323" y="156"/>
                </a:cubicBezTo>
                <a:cubicBezTo>
                  <a:pt x="327" y="154"/>
                  <a:pt x="329" y="151"/>
                  <a:pt x="328" y="149"/>
                </a:cubicBezTo>
                <a:cubicBezTo>
                  <a:pt x="325" y="131"/>
                  <a:pt x="325" y="131"/>
                  <a:pt x="325" y="131"/>
                </a:cubicBezTo>
                <a:cubicBezTo>
                  <a:pt x="325" y="129"/>
                  <a:pt x="322" y="125"/>
                  <a:pt x="318" y="126"/>
                </a:cubicBezTo>
                <a:close/>
                <a:moveTo>
                  <a:pt x="269" y="177"/>
                </a:moveTo>
                <a:cubicBezTo>
                  <a:pt x="269" y="183"/>
                  <a:pt x="263" y="187"/>
                  <a:pt x="257" y="184"/>
                </a:cubicBezTo>
                <a:cubicBezTo>
                  <a:pt x="211" y="166"/>
                  <a:pt x="211" y="166"/>
                  <a:pt x="211" y="166"/>
                </a:cubicBezTo>
                <a:cubicBezTo>
                  <a:pt x="206" y="163"/>
                  <a:pt x="205" y="158"/>
                  <a:pt x="209" y="154"/>
                </a:cubicBezTo>
                <a:cubicBezTo>
                  <a:pt x="246" y="122"/>
                  <a:pt x="246" y="122"/>
                  <a:pt x="246" y="122"/>
                </a:cubicBezTo>
                <a:cubicBezTo>
                  <a:pt x="251" y="117"/>
                  <a:pt x="257" y="119"/>
                  <a:pt x="260" y="125"/>
                </a:cubicBezTo>
                <a:cubicBezTo>
                  <a:pt x="260" y="125"/>
                  <a:pt x="265" y="136"/>
                  <a:pt x="268" y="150"/>
                </a:cubicBezTo>
                <a:cubicBezTo>
                  <a:pt x="270" y="163"/>
                  <a:pt x="269" y="177"/>
                  <a:pt x="269" y="177"/>
                </a:cubicBezTo>
                <a:close/>
                <a:moveTo>
                  <a:pt x="244" y="99"/>
                </a:moveTo>
                <a:cubicBezTo>
                  <a:pt x="248" y="103"/>
                  <a:pt x="247" y="110"/>
                  <a:pt x="241" y="112"/>
                </a:cubicBezTo>
                <a:cubicBezTo>
                  <a:pt x="196" y="132"/>
                  <a:pt x="196" y="132"/>
                  <a:pt x="196" y="132"/>
                </a:cubicBezTo>
                <a:cubicBezTo>
                  <a:pt x="190" y="134"/>
                  <a:pt x="186" y="131"/>
                  <a:pt x="186" y="124"/>
                </a:cubicBezTo>
                <a:cubicBezTo>
                  <a:pt x="189" y="75"/>
                  <a:pt x="189" y="75"/>
                  <a:pt x="189" y="75"/>
                </a:cubicBezTo>
                <a:cubicBezTo>
                  <a:pt x="189" y="69"/>
                  <a:pt x="195" y="65"/>
                  <a:pt x="200" y="68"/>
                </a:cubicBezTo>
                <a:cubicBezTo>
                  <a:pt x="200" y="68"/>
                  <a:pt x="214" y="72"/>
                  <a:pt x="224" y="81"/>
                </a:cubicBezTo>
                <a:cubicBezTo>
                  <a:pt x="235" y="88"/>
                  <a:pt x="244" y="99"/>
                  <a:pt x="244" y="99"/>
                </a:cubicBezTo>
                <a:close/>
                <a:moveTo>
                  <a:pt x="120" y="69"/>
                </a:moveTo>
                <a:cubicBezTo>
                  <a:pt x="120" y="69"/>
                  <a:pt x="133" y="63"/>
                  <a:pt x="145" y="61"/>
                </a:cubicBezTo>
                <a:cubicBezTo>
                  <a:pt x="158" y="59"/>
                  <a:pt x="173" y="60"/>
                  <a:pt x="173" y="60"/>
                </a:cubicBezTo>
                <a:cubicBezTo>
                  <a:pt x="178" y="62"/>
                  <a:pt x="181" y="66"/>
                  <a:pt x="180" y="72"/>
                </a:cubicBezTo>
                <a:cubicBezTo>
                  <a:pt x="161" y="119"/>
                  <a:pt x="161" y="119"/>
                  <a:pt x="161" y="119"/>
                </a:cubicBezTo>
                <a:cubicBezTo>
                  <a:pt x="158" y="124"/>
                  <a:pt x="153" y="125"/>
                  <a:pt x="150" y="120"/>
                </a:cubicBezTo>
                <a:cubicBezTo>
                  <a:pt x="117" y="83"/>
                  <a:pt x="117" y="83"/>
                  <a:pt x="117" y="83"/>
                </a:cubicBezTo>
                <a:cubicBezTo>
                  <a:pt x="114" y="78"/>
                  <a:pt x="114" y="73"/>
                  <a:pt x="120" y="69"/>
                </a:cubicBezTo>
                <a:close/>
                <a:moveTo>
                  <a:pt x="189" y="164"/>
                </a:moveTo>
                <a:cubicBezTo>
                  <a:pt x="192" y="177"/>
                  <a:pt x="183" y="192"/>
                  <a:pt x="168" y="194"/>
                </a:cubicBezTo>
                <a:cubicBezTo>
                  <a:pt x="155" y="197"/>
                  <a:pt x="141" y="186"/>
                  <a:pt x="139" y="172"/>
                </a:cubicBezTo>
                <a:cubicBezTo>
                  <a:pt x="136" y="158"/>
                  <a:pt x="145" y="144"/>
                  <a:pt x="159" y="142"/>
                </a:cubicBezTo>
                <a:cubicBezTo>
                  <a:pt x="174" y="139"/>
                  <a:pt x="187" y="149"/>
                  <a:pt x="189" y="164"/>
                </a:cubicBezTo>
                <a:close/>
                <a:moveTo>
                  <a:pt x="95" y="85"/>
                </a:moveTo>
                <a:cubicBezTo>
                  <a:pt x="100" y="80"/>
                  <a:pt x="106" y="82"/>
                  <a:pt x="108" y="88"/>
                </a:cubicBezTo>
                <a:cubicBezTo>
                  <a:pt x="127" y="133"/>
                  <a:pt x="127" y="133"/>
                  <a:pt x="127" y="133"/>
                </a:cubicBezTo>
                <a:cubicBezTo>
                  <a:pt x="129" y="139"/>
                  <a:pt x="128" y="144"/>
                  <a:pt x="121" y="143"/>
                </a:cubicBezTo>
                <a:cubicBezTo>
                  <a:pt x="72" y="141"/>
                  <a:pt x="72" y="141"/>
                  <a:pt x="72" y="141"/>
                </a:cubicBezTo>
                <a:cubicBezTo>
                  <a:pt x="66" y="140"/>
                  <a:pt x="63" y="134"/>
                  <a:pt x="64" y="129"/>
                </a:cubicBezTo>
                <a:cubicBezTo>
                  <a:pt x="64" y="129"/>
                  <a:pt x="70" y="115"/>
                  <a:pt x="77" y="105"/>
                </a:cubicBezTo>
                <a:cubicBezTo>
                  <a:pt x="85" y="93"/>
                  <a:pt x="95" y="85"/>
                  <a:pt x="95" y="85"/>
                </a:cubicBezTo>
                <a:close/>
                <a:moveTo>
                  <a:pt x="67" y="211"/>
                </a:moveTo>
                <a:cubicBezTo>
                  <a:pt x="67" y="211"/>
                  <a:pt x="61" y="198"/>
                  <a:pt x="59" y="185"/>
                </a:cubicBezTo>
                <a:cubicBezTo>
                  <a:pt x="57" y="171"/>
                  <a:pt x="58" y="157"/>
                  <a:pt x="58" y="157"/>
                </a:cubicBezTo>
                <a:cubicBezTo>
                  <a:pt x="58" y="152"/>
                  <a:pt x="64" y="148"/>
                  <a:pt x="70" y="151"/>
                </a:cubicBezTo>
                <a:cubicBezTo>
                  <a:pt x="114" y="169"/>
                  <a:pt x="114" y="169"/>
                  <a:pt x="114" y="169"/>
                </a:cubicBezTo>
                <a:cubicBezTo>
                  <a:pt x="121" y="172"/>
                  <a:pt x="122" y="177"/>
                  <a:pt x="116" y="180"/>
                </a:cubicBezTo>
                <a:cubicBezTo>
                  <a:pt x="80" y="213"/>
                  <a:pt x="80" y="213"/>
                  <a:pt x="80" y="213"/>
                </a:cubicBezTo>
                <a:cubicBezTo>
                  <a:pt x="76" y="218"/>
                  <a:pt x="70" y="217"/>
                  <a:pt x="67" y="211"/>
                </a:cubicBezTo>
                <a:close/>
                <a:moveTo>
                  <a:pt x="82" y="236"/>
                </a:moveTo>
                <a:cubicBezTo>
                  <a:pt x="78" y="232"/>
                  <a:pt x="80" y="225"/>
                  <a:pt x="86" y="223"/>
                </a:cubicBezTo>
                <a:cubicBezTo>
                  <a:pt x="130" y="203"/>
                  <a:pt x="130" y="203"/>
                  <a:pt x="130" y="203"/>
                </a:cubicBezTo>
                <a:cubicBezTo>
                  <a:pt x="136" y="201"/>
                  <a:pt x="141" y="204"/>
                  <a:pt x="140" y="209"/>
                </a:cubicBezTo>
                <a:cubicBezTo>
                  <a:pt x="137" y="260"/>
                  <a:pt x="137" y="260"/>
                  <a:pt x="137" y="260"/>
                </a:cubicBezTo>
                <a:cubicBezTo>
                  <a:pt x="136" y="267"/>
                  <a:pt x="132" y="269"/>
                  <a:pt x="126" y="267"/>
                </a:cubicBezTo>
                <a:cubicBezTo>
                  <a:pt x="126" y="267"/>
                  <a:pt x="113" y="263"/>
                  <a:pt x="101" y="255"/>
                </a:cubicBezTo>
                <a:cubicBezTo>
                  <a:pt x="91" y="248"/>
                  <a:pt x="82" y="236"/>
                  <a:pt x="82" y="236"/>
                </a:cubicBezTo>
                <a:close/>
                <a:moveTo>
                  <a:pt x="207" y="265"/>
                </a:moveTo>
                <a:cubicBezTo>
                  <a:pt x="207" y="265"/>
                  <a:pt x="194" y="271"/>
                  <a:pt x="180" y="273"/>
                </a:cubicBezTo>
                <a:cubicBezTo>
                  <a:pt x="168" y="275"/>
                  <a:pt x="154" y="274"/>
                  <a:pt x="154" y="274"/>
                </a:cubicBezTo>
                <a:cubicBezTo>
                  <a:pt x="148" y="274"/>
                  <a:pt x="144" y="269"/>
                  <a:pt x="147" y="262"/>
                </a:cubicBezTo>
                <a:cubicBezTo>
                  <a:pt x="166" y="217"/>
                  <a:pt x="166" y="217"/>
                  <a:pt x="166" y="217"/>
                </a:cubicBezTo>
                <a:cubicBezTo>
                  <a:pt x="167" y="211"/>
                  <a:pt x="172" y="210"/>
                  <a:pt x="177" y="215"/>
                </a:cubicBezTo>
                <a:cubicBezTo>
                  <a:pt x="210" y="251"/>
                  <a:pt x="210" y="251"/>
                  <a:pt x="210" y="251"/>
                </a:cubicBezTo>
                <a:cubicBezTo>
                  <a:pt x="213" y="257"/>
                  <a:pt x="211" y="263"/>
                  <a:pt x="207" y="265"/>
                </a:cubicBezTo>
                <a:close/>
                <a:moveTo>
                  <a:pt x="231" y="250"/>
                </a:moveTo>
                <a:cubicBezTo>
                  <a:pt x="226" y="254"/>
                  <a:pt x="221" y="252"/>
                  <a:pt x="218" y="247"/>
                </a:cubicBezTo>
                <a:cubicBezTo>
                  <a:pt x="198" y="201"/>
                  <a:pt x="198" y="201"/>
                  <a:pt x="198" y="201"/>
                </a:cubicBezTo>
                <a:cubicBezTo>
                  <a:pt x="196" y="195"/>
                  <a:pt x="199" y="190"/>
                  <a:pt x="206" y="192"/>
                </a:cubicBezTo>
                <a:cubicBezTo>
                  <a:pt x="254" y="195"/>
                  <a:pt x="254" y="195"/>
                  <a:pt x="254" y="195"/>
                </a:cubicBezTo>
                <a:cubicBezTo>
                  <a:pt x="260" y="195"/>
                  <a:pt x="264" y="200"/>
                  <a:pt x="262" y="206"/>
                </a:cubicBezTo>
                <a:cubicBezTo>
                  <a:pt x="262" y="206"/>
                  <a:pt x="257" y="219"/>
                  <a:pt x="250" y="230"/>
                </a:cubicBezTo>
                <a:cubicBezTo>
                  <a:pt x="242" y="241"/>
                  <a:pt x="231" y="250"/>
                  <a:pt x="231" y="25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9" name="Freeform 129"/>
          <p:cNvSpPr>
            <a:spLocks/>
          </p:cNvSpPr>
          <p:nvPr/>
        </p:nvSpPr>
        <p:spPr bwMode="auto">
          <a:xfrm>
            <a:off x="5952518" y="2065904"/>
            <a:ext cx="7221839" cy="3235132"/>
          </a:xfrm>
          <a:custGeom>
            <a:avLst/>
            <a:gdLst>
              <a:gd name="T0" fmla="*/ 3244 w 3653"/>
              <a:gd name="T1" fmla="*/ 814 h 1632"/>
              <a:gd name="T2" fmla="*/ 3105 w 3653"/>
              <a:gd name="T3" fmla="*/ 814 h 1632"/>
              <a:gd name="T4" fmla="*/ 3105 w 3653"/>
              <a:gd name="T5" fmla="*/ 806 h 1632"/>
              <a:gd name="T6" fmla="*/ 2515 w 3653"/>
              <a:gd name="T7" fmla="*/ 215 h 1632"/>
              <a:gd name="T8" fmla="*/ 2137 w 3653"/>
              <a:gd name="T9" fmla="*/ 352 h 1632"/>
              <a:gd name="T10" fmla="*/ 1491 w 3653"/>
              <a:gd name="T11" fmla="*/ 0 h 1632"/>
              <a:gd name="T12" fmla="*/ 748 w 3653"/>
              <a:gd name="T13" fmla="*/ 570 h 1632"/>
              <a:gd name="T14" fmla="*/ 550 w 3653"/>
              <a:gd name="T15" fmla="*/ 533 h 1632"/>
              <a:gd name="T16" fmla="*/ 0 w 3653"/>
              <a:gd name="T17" fmla="*/ 1082 h 1632"/>
              <a:gd name="T18" fmla="*/ 550 w 3653"/>
              <a:gd name="T19" fmla="*/ 1632 h 1632"/>
              <a:gd name="T20" fmla="*/ 580 w 3653"/>
              <a:gd name="T21" fmla="*/ 1631 h 1632"/>
              <a:gd name="T22" fmla="*/ 609 w 3653"/>
              <a:gd name="T23" fmla="*/ 1632 h 1632"/>
              <a:gd name="T24" fmla="*/ 3244 w 3653"/>
              <a:gd name="T25" fmla="*/ 1632 h 1632"/>
              <a:gd name="T26" fmla="*/ 3653 w 3653"/>
              <a:gd name="T27" fmla="*/ 1223 h 1632"/>
              <a:gd name="T28" fmla="*/ 3653 w 3653"/>
              <a:gd name="T29" fmla="*/ 1223 h 1632"/>
              <a:gd name="T30" fmla="*/ 3244 w 3653"/>
              <a:gd name="T31" fmla="*/ 814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3" h="1632">
                <a:moveTo>
                  <a:pt x="3244" y="814"/>
                </a:moveTo>
                <a:cubicBezTo>
                  <a:pt x="3105" y="814"/>
                  <a:pt x="3105" y="814"/>
                  <a:pt x="3105" y="814"/>
                </a:cubicBezTo>
                <a:cubicBezTo>
                  <a:pt x="3105" y="811"/>
                  <a:pt x="3105" y="808"/>
                  <a:pt x="3105" y="806"/>
                </a:cubicBezTo>
                <a:cubicBezTo>
                  <a:pt x="3105" y="480"/>
                  <a:pt x="2841" y="215"/>
                  <a:pt x="2515" y="215"/>
                </a:cubicBezTo>
                <a:cubicBezTo>
                  <a:pt x="2371" y="215"/>
                  <a:pt x="2239" y="267"/>
                  <a:pt x="2137" y="352"/>
                </a:cubicBezTo>
                <a:cubicBezTo>
                  <a:pt x="2000" y="140"/>
                  <a:pt x="1762" y="0"/>
                  <a:pt x="1491" y="0"/>
                </a:cubicBezTo>
                <a:cubicBezTo>
                  <a:pt x="1135" y="0"/>
                  <a:pt x="836" y="242"/>
                  <a:pt x="748" y="570"/>
                </a:cubicBezTo>
                <a:cubicBezTo>
                  <a:pt x="687" y="546"/>
                  <a:pt x="620" y="533"/>
                  <a:pt x="550" y="533"/>
                </a:cubicBezTo>
                <a:cubicBezTo>
                  <a:pt x="246" y="533"/>
                  <a:pt x="0" y="779"/>
                  <a:pt x="0" y="1082"/>
                </a:cubicBezTo>
                <a:cubicBezTo>
                  <a:pt x="0" y="1386"/>
                  <a:pt x="246" y="1632"/>
                  <a:pt x="550" y="1632"/>
                </a:cubicBezTo>
                <a:cubicBezTo>
                  <a:pt x="560" y="1632"/>
                  <a:pt x="570" y="1632"/>
                  <a:pt x="580" y="1631"/>
                </a:cubicBezTo>
                <a:cubicBezTo>
                  <a:pt x="590" y="1632"/>
                  <a:pt x="599" y="1632"/>
                  <a:pt x="609" y="1632"/>
                </a:cubicBezTo>
                <a:cubicBezTo>
                  <a:pt x="3244" y="1632"/>
                  <a:pt x="3244" y="1632"/>
                  <a:pt x="3244" y="1632"/>
                </a:cubicBezTo>
                <a:cubicBezTo>
                  <a:pt x="3470" y="1632"/>
                  <a:pt x="3653" y="1449"/>
                  <a:pt x="3653" y="1223"/>
                </a:cubicBezTo>
                <a:cubicBezTo>
                  <a:pt x="3653" y="1223"/>
                  <a:pt x="3653" y="1223"/>
                  <a:pt x="3653" y="1223"/>
                </a:cubicBezTo>
                <a:cubicBezTo>
                  <a:pt x="3653" y="997"/>
                  <a:pt x="3470" y="814"/>
                  <a:pt x="3244" y="814"/>
                </a:cubicBezTo>
                <a:close/>
              </a:path>
            </a:pathLst>
          </a:custGeom>
          <a:solidFill>
            <a:schemeClr val="tx1">
              <a:lumMod val="85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70" name="Freeform 130"/>
          <p:cNvSpPr>
            <a:spLocks/>
          </p:cNvSpPr>
          <p:nvPr/>
        </p:nvSpPr>
        <p:spPr bwMode="auto">
          <a:xfrm>
            <a:off x="6626416" y="4179971"/>
            <a:ext cx="753675" cy="743178"/>
          </a:xfrm>
          <a:custGeom>
            <a:avLst/>
            <a:gdLst>
              <a:gd name="T0" fmla="*/ 315 w 381"/>
              <a:gd name="T1" fmla="*/ 303 h 375"/>
              <a:gd name="T2" fmla="*/ 80 w 381"/>
              <a:gd name="T3" fmla="*/ 315 h 375"/>
              <a:gd name="T4" fmla="*/ 67 w 381"/>
              <a:gd name="T5" fmla="*/ 73 h 375"/>
              <a:gd name="T6" fmla="*/ 308 w 381"/>
              <a:gd name="T7" fmla="*/ 60 h 375"/>
              <a:gd name="T8" fmla="*/ 315 w 381"/>
              <a:gd name="T9" fmla="*/ 303 h 375"/>
            </a:gdLst>
            <a:ahLst/>
            <a:cxnLst>
              <a:cxn ang="0">
                <a:pos x="T0" y="T1"/>
              </a:cxn>
              <a:cxn ang="0">
                <a:pos x="T2" y="T3"/>
              </a:cxn>
              <a:cxn ang="0">
                <a:pos x="T4" y="T5"/>
              </a:cxn>
              <a:cxn ang="0">
                <a:pos x="T6" y="T7"/>
              </a:cxn>
              <a:cxn ang="0">
                <a:pos x="T8" y="T9"/>
              </a:cxn>
            </a:cxnLst>
            <a:rect l="0" t="0" r="r" b="b"/>
            <a:pathLst>
              <a:path w="381" h="375">
                <a:moveTo>
                  <a:pt x="315" y="303"/>
                </a:moveTo>
                <a:cubicBezTo>
                  <a:pt x="255" y="371"/>
                  <a:pt x="148" y="375"/>
                  <a:pt x="80" y="315"/>
                </a:cubicBezTo>
                <a:cubicBezTo>
                  <a:pt x="5" y="249"/>
                  <a:pt x="0" y="142"/>
                  <a:pt x="67" y="73"/>
                </a:cubicBezTo>
                <a:cubicBezTo>
                  <a:pt x="134" y="4"/>
                  <a:pt x="241" y="0"/>
                  <a:pt x="308" y="60"/>
                </a:cubicBezTo>
                <a:cubicBezTo>
                  <a:pt x="377" y="127"/>
                  <a:pt x="381" y="234"/>
                  <a:pt x="315" y="303"/>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0" name="Freeform 139"/>
          <p:cNvSpPr>
            <a:spLocks noEditPoints="1"/>
          </p:cNvSpPr>
          <p:nvPr/>
        </p:nvSpPr>
        <p:spPr bwMode="auto">
          <a:xfrm>
            <a:off x="6475261" y="4026718"/>
            <a:ext cx="1055984" cy="1049686"/>
          </a:xfrm>
          <a:custGeom>
            <a:avLst/>
            <a:gdLst>
              <a:gd name="T0" fmla="*/ 528 w 534"/>
              <a:gd name="T1" fmla="*/ 214 h 529"/>
              <a:gd name="T2" fmla="*/ 487 w 534"/>
              <a:gd name="T3" fmla="*/ 213 h 529"/>
              <a:gd name="T4" fmla="*/ 460 w 534"/>
              <a:gd name="T5" fmla="*/ 197 h 529"/>
              <a:gd name="T6" fmla="*/ 445 w 534"/>
              <a:gd name="T7" fmla="*/ 163 h 529"/>
              <a:gd name="T8" fmla="*/ 450 w 534"/>
              <a:gd name="T9" fmla="*/ 131 h 529"/>
              <a:gd name="T10" fmla="*/ 475 w 534"/>
              <a:gd name="T11" fmla="*/ 96 h 529"/>
              <a:gd name="T12" fmla="*/ 449 w 534"/>
              <a:gd name="T13" fmla="*/ 66 h 529"/>
              <a:gd name="T14" fmla="*/ 417 w 534"/>
              <a:gd name="T15" fmla="*/ 42 h 529"/>
              <a:gd name="T16" fmla="*/ 387 w 534"/>
              <a:gd name="T17" fmla="*/ 71 h 529"/>
              <a:gd name="T18" fmla="*/ 365 w 534"/>
              <a:gd name="T19" fmla="*/ 83 h 529"/>
              <a:gd name="T20" fmla="*/ 338 w 534"/>
              <a:gd name="T21" fmla="*/ 75 h 529"/>
              <a:gd name="T22" fmla="*/ 302 w 534"/>
              <a:gd name="T23" fmla="*/ 45 h 529"/>
              <a:gd name="T24" fmla="*/ 295 w 534"/>
              <a:gd name="T25" fmla="*/ 2 h 529"/>
              <a:gd name="T26" fmla="*/ 217 w 534"/>
              <a:gd name="T27" fmla="*/ 7 h 529"/>
              <a:gd name="T28" fmla="*/ 214 w 534"/>
              <a:gd name="T29" fmla="*/ 47 h 529"/>
              <a:gd name="T30" fmla="*/ 185 w 534"/>
              <a:gd name="T31" fmla="*/ 81 h 529"/>
              <a:gd name="T32" fmla="*/ 136 w 534"/>
              <a:gd name="T33" fmla="*/ 83 h 529"/>
              <a:gd name="T34" fmla="*/ 104 w 534"/>
              <a:gd name="T35" fmla="*/ 60 h 529"/>
              <a:gd name="T36" fmla="*/ 74 w 534"/>
              <a:gd name="T37" fmla="*/ 87 h 529"/>
              <a:gd name="T38" fmla="*/ 49 w 534"/>
              <a:gd name="T39" fmla="*/ 117 h 529"/>
              <a:gd name="T40" fmla="*/ 75 w 534"/>
              <a:gd name="T41" fmla="*/ 147 h 529"/>
              <a:gd name="T42" fmla="*/ 84 w 534"/>
              <a:gd name="T43" fmla="*/ 177 h 529"/>
              <a:gd name="T44" fmla="*/ 46 w 534"/>
              <a:gd name="T45" fmla="*/ 232 h 529"/>
              <a:gd name="T46" fmla="*/ 3 w 534"/>
              <a:gd name="T47" fmla="*/ 236 h 529"/>
              <a:gd name="T48" fmla="*/ 7 w 534"/>
              <a:gd name="T49" fmla="*/ 316 h 529"/>
              <a:gd name="T50" fmla="*/ 51 w 534"/>
              <a:gd name="T51" fmla="*/ 316 h 529"/>
              <a:gd name="T52" fmla="*/ 77 w 534"/>
              <a:gd name="T53" fmla="*/ 335 h 529"/>
              <a:gd name="T54" fmla="*/ 94 w 534"/>
              <a:gd name="T55" fmla="*/ 371 h 529"/>
              <a:gd name="T56" fmla="*/ 88 w 534"/>
              <a:gd name="T57" fmla="*/ 398 h 529"/>
              <a:gd name="T58" fmla="*/ 63 w 534"/>
              <a:gd name="T59" fmla="*/ 430 h 529"/>
              <a:gd name="T60" fmla="*/ 95 w 534"/>
              <a:gd name="T61" fmla="*/ 462 h 529"/>
              <a:gd name="T62" fmla="*/ 123 w 534"/>
              <a:gd name="T63" fmla="*/ 483 h 529"/>
              <a:gd name="T64" fmla="*/ 152 w 534"/>
              <a:gd name="T65" fmla="*/ 459 h 529"/>
              <a:gd name="T66" fmla="*/ 187 w 534"/>
              <a:gd name="T67" fmla="*/ 451 h 529"/>
              <a:gd name="T68" fmla="*/ 205 w 534"/>
              <a:gd name="T69" fmla="*/ 458 h 529"/>
              <a:gd name="T70" fmla="*/ 223 w 534"/>
              <a:gd name="T71" fmla="*/ 465 h 529"/>
              <a:gd name="T72" fmla="*/ 232 w 534"/>
              <a:gd name="T73" fmla="*/ 485 h 529"/>
              <a:gd name="T74" fmla="*/ 239 w 534"/>
              <a:gd name="T75" fmla="*/ 526 h 529"/>
              <a:gd name="T76" fmla="*/ 321 w 534"/>
              <a:gd name="T77" fmla="*/ 522 h 529"/>
              <a:gd name="T78" fmla="*/ 320 w 534"/>
              <a:gd name="T79" fmla="*/ 483 h 529"/>
              <a:gd name="T80" fmla="*/ 351 w 534"/>
              <a:gd name="T81" fmla="*/ 449 h 529"/>
              <a:gd name="T82" fmla="*/ 373 w 534"/>
              <a:gd name="T83" fmla="*/ 440 h 529"/>
              <a:gd name="T84" fmla="*/ 399 w 534"/>
              <a:gd name="T85" fmla="*/ 447 h 529"/>
              <a:gd name="T86" fmla="*/ 433 w 534"/>
              <a:gd name="T87" fmla="*/ 468 h 529"/>
              <a:gd name="T88" fmla="*/ 459 w 534"/>
              <a:gd name="T89" fmla="*/ 443 h 529"/>
              <a:gd name="T90" fmla="*/ 486 w 534"/>
              <a:gd name="T91" fmla="*/ 410 h 529"/>
              <a:gd name="T92" fmla="*/ 459 w 534"/>
              <a:gd name="T93" fmla="*/ 383 h 529"/>
              <a:gd name="T94" fmla="*/ 458 w 534"/>
              <a:gd name="T95" fmla="*/ 332 h 529"/>
              <a:gd name="T96" fmla="*/ 488 w 534"/>
              <a:gd name="T97" fmla="*/ 298 h 529"/>
              <a:gd name="T98" fmla="*/ 531 w 534"/>
              <a:gd name="T99" fmla="*/ 294 h 529"/>
              <a:gd name="T100" fmla="*/ 528 w 534"/>
              <a:gd name="T101" fmla="*/ 214 h 529"/>
              <a:gd name="T102" fmla="*/ 383 w 534"/>
              <a:gd name="T103" fmla="*/ 373 h 529"/>
              <a:gd name="T104" fmla="*/ 163 w 534"/>
              <a:gd name="T105" fmla="*/ 384 h 529"/>
              <a:gd name="T106" fmla="*/ 150 w 534"/>
              <a:gd name="T107" fmla="*/ 157 h 529"/>
              <a:gd name="T108" fmla="*/ 377 w 534"/>
              <a:gd name="T109" fmla="*/ 145 h 529"/>
              <a:gd name="T110" fmla="*/ 383 w 534"/>
              <a:gd name="T111" fmla="*/ 37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529">
                <a:moveTo>
                  <a:pt x="528" y="214"/>
                </a:moveTo>
                <a:cubicBezTo>
                  <a:pt x="487" y="213"/>
                  <a:pt x="487" y="213"/>
                  <a:pt x="487" y="213"/>
                </a:cubicBezTo>
                <a:cubicBezTo>
                  <a:pt x="477" y="211"/>
                  <a:pt x="467" y="206"/>
                  <a:pt x="460" y="197"/>
                </a:cubicBezTo>
                <a:cubicBezTo>
                  <a:pt x="453" y="187"/>
                  <a:pt x="450" y="174"/>
                  <a:pt x="445" y="163"/>
                </a:cubicBezTo>
                <a:cubicBezTo>
                  <a:pt x="441" y="151"/>
                  <a:pt x="444" y="140"/>
                  <a:pt x="450" y="131"/>
                </a:cubicBezTo>
                <a:cubicBezTo>
                  <a:pt x="464" y="111"/>
                  <a:pt x="471" y="101"/>
                  <a:pt x="475" y="96"/>
                </a:cubicBezTo>
                <a:cubicBezTo>
                  <a:pt x="467" y="86"/>
                  <a:pt x="458" y="76"/>
                  <a:pt x="449" y="66"/>
                </a:cubicBezTo>
                <a:cubicBezTo>
                  <a:pt x="439" y="57"/>
                  <a:pt x="428" y="49"/>
                  <a:pt x="417" y="42"/>
                </a:cubicBezTo>
                <a:cubicBezTo>
                  <a:pt x="387" y="70"/>
                  <a:pt x="387" y="71"/>
                  <a:pt x="387" y="71"/>
                </a:cubicBezTo>
                <a:cubicBezTo>
                  <a:pt x="381" y="76"/>
                  <a:pt x="374" y="82"/>
                  <a:pt x="365" y="83"/>
                </a:cubicBezTo>
                <a:cubicBezTo>
                  <a:pt x="357" y="83"/>
                  <a:pt x="347" y="78"/>
                  <a:pt x="338" y="75"/>
                </a:cubicBezTo>
                <a:cubicBezTo>
                  <a:pt x="323" y="70"/>
                  <a:pt x="305" y="62"/>
                  <a:pt x="302" y="45"/>
                </a:cubicBezTo>
                <a:cubicBezTo>
                  <a:pt x="298" y="22"/>
                  <a:pt x="296" y="9"/>
                  <a:pt x="295" y="2"/>
                </a:cubicBezTo>
                <a:cubicBezTo>
                  <a:pt x="269" y="0"/>
                  <a:pt x="242" y="2"/>
                  <a:pt x="217" y="7"/>
                </a:cubicBezTo>
                <a:cubicBezTo>
                  <a:pt x="214" y="47"/>
                  <a:pt x="214" y="47"/>
                  <a:pt x="214" y="47"/>
                </a:cubicBezTo>
                <a:cubicBezTo>
                  <a:pt x="212" y="65"/>
                  <a:pt x="201" y="75"/>
                  <a:pt x="185" y="81"/>
                </a:cubicBezTo>
                <a:cubicBezTo>
                  <a:pt x="167" y="88"/>
                  <a:pt x="153" y="95"/>
                  <a:pt x="136" y="83"/>
                </a:cubicBezTo>
                <a:cubicBezTo>
                  <a:pt x="119" y="71"/>
                  <a:pt x="109" y="65"/>
                  <a:pt x="104" y="60"/>
                </a:cubicBezTo>
                <a:cubicBezTo>
                  <a:pt x="93" y="68"/>
                  <a:pt x="84" y="77"/>
                  <a:pt x="74" y="87"/>
                </a:cubicBezTo>
                <a:cubicBezTo>
                  <a:pt x="65" y="96"/>
                  <a:pt x="57" y="106"/>
                  <a:pt x="49" y="117"/>
                </a:cubicBezTo>
                <a:cubicBezTo>
                  <a:pt x="75" y="146"/>
                  <a:pt x="75" y="147"/>
                  <a:pt x="75" y="147"/>
                </a:cubicBezTo>
                <a:cubicBezTo>
                  <a:pt x="82" y="155"/>
                  <a:pt x="88" y="166"/>
                  <a:pt x="84" y="177"/>
                </a:cubicBezTo>
                <a:cubicBezTo>
                  <a:pt x="76" y="197"/>
                  <a:pt x="74" y="230"/>
                  <a:pt x="46" y="232"/>
                </a:cubicBezTo>
                <a:cubicBezTo>
                  <a:pt x="23" y="234"/>
                  <a:pt x="10" y="235"/>
                  <a:pt x="3" y="236"/>
                </a:cubicBezTo>
                <a:cubicBezTo>
                  <a:pt x="0" y="263"/>
                  <a:pt x="1" y="290"/>
                  <a:pt x="7" y="316"/>
                </a:cubicBezTo>
                <a:cubicBezTo>
                  <a:pt x="51" y="316"/>
                  <a:pt x="51" y="316"/>
                  <a:pt x="51" y="316"/>
                </a:cubicBezTo>
                <a:cubicBezTo>
                  <a:pt x="64" y="316"/>
                  <a:pt x="72" y="325"/>
                  <a:pt x="77" y="335"/>
                </a:cubicBezTo>
                <a:cubicBezTo>
                  <a:pt x="82" y="347"/>
                  <a:pt x="88" y="359"/>
                  <a:pt x="94" y="371"/>
                </a:cubicBezTo>
                <a:cubicBezTo>
                  <a:pt x="98" y="381"/>
                  <a:pt x="94" y="390"/>
                  <a:pt x="88" y="398"/>
                </a:cubicBezTo>
                <a:cubicBezTo>
                  <a:pt x="76" y="414"/>
                  <a:pt x="68" y="424"/>
                  <a:pt x="63" y="430"/>
                </a:cubicBezTo>
                <a:cubicBezTo>
                  <a:pt x="73" y="441"/>
                  <a:pt x="83" y="452"/>
                  <a:pt x="95" y="462"/>
                </a:cubicBezTo>
                <a:cubicBezTo>
                  <a:pt x="104" y="470"/>
                  <a:pt x="113" y="477"/>
                  <a:pt x="123" y="483"/>
                </a:cubicBezTo>
                <a:cubicBezTo>
                  <a:pt x="151" y="459"/>
                  <a:pt x="152" y="459"/>
                  <a:pt x="152" y="459"/>
                </a:cubicBezTo>
                <a:cubicBezTo>
                  <a:pt x="162" y="450"/>
                  <a:pt x="174" y="448"/>
                  <a:pt x="187" y="451"/>
                </a:cubicBezTo>
                <a:cubicBezTo>
                  <a:pt x="193" y="453"/>
                  <a:pt x="199" y="456"/>
                  <a:pt x="205" y="458"/>
                </a:cubicBezTo>
                <a:cubicBezTo>
                  <a:pt x="211" y="461"/>
                  <a:pt x="218" y="461"/>
                  <a:pt x="223" y="465"/>
                </a:cubicBezTo>
                <a:cubicBezTo>
                  <a:pt x="229" y="469"/>
                  <a:pt x="231" y="478"/>
                  <a:pt x="232" y="485"/>
                </a:cubicBezTo>
                <a:cubicBezTo>
                  <a:pt x="235" y="506"/>
                  <a:pt x="238" y="518"/>
                  <a:pt x="239" y="526"/>
                </a:cubicBezTo>
                <a:cubicBezTo>
                  <a:pt x="266" y="529"/>
                  <a:pt x="294" y="528"/>
                  <a:pt x="321" y="522"/>
                </a:cubicBezTo>
                <a:cubicBezTo>
                  <a:pt x="320" y="484"/>
                  <a:pt x="320" y="483"/>
                  <a:pt x="320" y="483"/>
                </a:cubicBezTo>
                <a:cubicBezTo>
                  <a:pt x="320" y="464"/>
                  <a:pt x="335" y="455"/>
                  <a:pt x="351" y="449"/>
                </a:cubicBezTo>
                <a:cubicBezTo>
                  <a:pt x="358" y="446"/>
                  <a:pt x="366" y="442"/>
                  <a:pt x="373" y="440"/>
                </a:cubicBezTo>
                <a:cubicBezTo>
                  <a:pt x="383" y="437"/>
                  <a:pt x="391" y="442"/>
                  <a:pt x="399" y="447"/>
                </a:cubicBezTo>
                <a:cubicBezTo>
                  <a:pt x="416" y="458"/>
                  <a:pt x="426" y="464"/>
                  <a:pt x="433" y="468"/>
                </a:cubicBezTo>
                <a:cubicBezTo>
                  <a:pt x="442" y="461"/>
                  <a:pt x="451" y="452"/>
                  <a:pt x="459" y="443"/>
                </a:cubicBezTo>
                <a:cubicBezTo>
                  <a:pt x="469" y="433"/>
                  <a:pt x="478" y="422"/>
                  <a:pt x="486" y="410"/>
                </a:cubicBezTo>
                <a:cubicBezTo>
                  <a:pt x="460" y="384"/>
                  <a:pt x="459" y="383"/>
                  <a:pt x="459" y="383"/>
                </a:cubicBezTo>
                <a:cubicBezTo>
                  <a:pt x="445" y="369"/>
                  <a:pt x="452" y="348"/>
                  <a:pt x="458" y="332"/>
                </a:cubicBezTo>
                <a:cubicBezTo>
                  <a:pt x="463" y="316"/>
                  <a:pt x="470" y="299"/>
                  <a:pt x="488" y="298"/>
                </a:cubicBezTo>
                <a:cubicBezTo>
                  <a:pt x="510" y="296"/>
                  <a:pt x="523" y="295"/>
                  <a:pt x="531" y="294"/>
                </a:cubicBezTo>
                <a:cubicBezTo>
                  <a:pt x="534" y="267"/>
                  <a:pt x="533" y="240"/>
                  <a:pt x="528" y="214"/>
                </a:cubicBezTo>
                <a:close/>
                <a:moveTo>
                  <a:pt x="383" y="373"/>
                </a:moveTo>
                <a:cubicBezTo>
                  <a:pt x="327" y="437"/>
                  <a:pt x="227" y="441"/>
                  <a:pt x="163" y="384"/>
                </a:cubicBezTo>
                <a:cubicBezTo>
                  <a:pt x="92" y="322"/>
                  <a:pt x="88" y="222"/>
                  <a:pt x="150" y="157"/>
                </a:cubicBezTo>
                <a:cubicBezTo>
                  <a:pt x="213" y="92"/>
                  <a:pt x="314" y="88"/>
                  <a:pt x="377" y="145"/>
                </a:cubicBezTo>
                <a:cubicBezTo>
                  <a:pt x="442" y="208"/>
                  <a:pt x="446" y="308"/>
                  <a:pt x="383" y="373"/>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1" name="Freeform 140"/>
          <p:cNvSpPr>
            <a:spLocks/>
          </p:cNvSpPr>
          <p:nvPr/>
        </p:nvSpPr>
        <p:spPr bwMode="auto">
          <a:xfrm>
            <a:off x="7447271" y="3403204"/>
            <a:ext cx="997201" cy="1001400"/>
          </a:xfrm>
          <a:custGeom>
            <a:avLst/>
            <a:gdLst>
              <a:gd name="T0" fmla="*/ 77 w 505"/>
              <a:gd name="T1" fmla="*/ 392 h 505"/>
              <a:gd name="T2" fmla="*/ 113 w 505"/>
              <a:gd name="T3" fmla="*/ 77 h 505"/>
              <a:gd name="T4" fmla="*/ 428 w 505"/>
              <a:gd name="T5" fmla="*/ 113 h 505"/>
              <a:gd name="T6" fmla="*/ 392 w 505"/>
              <a:gd name="T7" fmla="*/ 428 h 505"/>
              <a:gd name="T8" fmla="*/ 77 w 505"/>
              <a:gd name="T9" fmla="*/ 392 h 505"/>
            </a:gdLst>
            <a:ahLst/>
            <a:cxnLst>
              <a:cxn ang="0">
                <a:pos x="T0" y="T1"/>
              </a:cxn>
              <a:cxn ang="0">
                <a:pos x="T2" y="T3"/>
              </a:cxn>
              <a:cxn ang="0">
                <a:pos x="T4" y="T5"/>
              </a:cxn>
              <a:cxn ang="0">
                <a:pos x="T6" y="T7"/>
              </a:cxn>
              <a:cxn ang="0">
                <a:pos x="T8" y="T9"/>
              </a:cxn>
            </a:cxnLst>
            <a:rect l="0" t="0" r="r" b="b"/>
            <a:pathLst>
              <a:path w="505" h="505">
                <a:moveTo>
                  <a:pt x="77" y="392"/>
                </a:moveTo>
                <a:cubicBezTo>
                  <a:pt x="0" y="295"/>
                  <a:pt x="16" y="154"/>
                  <a:pt x="113" y="77"/>
                </a:cubicBezTo>
                <a:cubicBezTo>
                  <a:pt x="210" y="0"/>
                  <a:pt x="351" y="16"/>
                  <a:pt x="428" y="113"/>
                </a:cubicBezTo>
                <a:cubicBezTo>
                  <a:pt x="505" y="210"/>
                  <a:pt x="489" y="351"/>
                  <a:pt x="392" y="428"/>
                </a:cubicBezTo>
                <a:cubicBezTo>
                  <a:pt x="295" y="505"/>
                  <a:pt x="154" y="489"/>
                  <a:pt x="77" y="3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2" name="Freeform 141"/>
          <p:cNvSpPr>
            <a:spLocks noEditPoints="1"/>
          </p:cNvSpPr>
          <p:nvPr/>
        </p:nvSpPr>
        <p:spPr bwMode="auto">
          <a:xfrm>
            <a:off x="7394786" y="3350720"/>
            <a:ext cx="1100071" cy="1102170"/>
          </a:xfrm>
          <a:custGeom>
            <a:avLst/>
            <a:gdLst>
              <a:gd name="T0" fmla="*/ 531 w 556"/>
              <a:gd name="T1" fmla="*/ 226 h 556"/>
              <a:gd name="T2" fmla="*/ 507 w 556"/>
              <a:gd name="T3" fmla="*/ 226 h 556"/>
              <a:gd name="T4" fmla="*/ 476 w 556"/>
              <a:gd name="T5" fmla="*/ 153 h 556"/>
              <a:gd name="T6" fmla="*/ 493 w 556"/>
              <a:gd name="T7" fmla="*/ 136 h 556"/>
              <a:gd name="T8" fmla="*/ 493 w 556"/>
              <a:gd name="T9" fmla="*/ 100 h 556"/>
              <a:gd name="T10" fmla="*/ 456 w 556"/>
              <a:gd name="T11" fmla="*/ 63 h 556"/>
              <a:gd name="T12" fmla="*/ 438 w 556"/>
              <a:gd name="T13" fmla="*/ 56 h 556"/>
              <a:gd name="T14" fmla="*/ 420 w 556"/>
              <a:gd name="T15" fmla="*/ 63 h 556"/>
              <a:gd name="T16" fmla="*/ 403 w 556"/>
              <a:gd name="T17" fmla="*/ 80 h 556"/>
              <a:gd name="T18" fmla="*/ 330 w 556"/>
              <a:gd name="T19" fmla="*/ 49 h 556"/>
              <a:gd name="T20" fmla="*/ 330 w 556"/>
              <a:gd name="T21" fmla="*/ 26 h 556"/>
              <a:gd name="T22" fmla="*/ 304 w 556"/>
              <a:gd name="T23" fmla="*/ 0 h 556"/>
              <a:gd name="T24" fmla="*/ 252 w 556"/>
              <a:gd name="T25" fmla="*/ 0 h 556"/>
              <a:gd name="T26" fmla="*/ 226 w 556"/>
              <a:gd name="T27" fmla="*/ 26 h 556"/>
              <a:gd name="T28" fmla="*/ 226 w 556"/>
              <a:gd name="T29" fmla="*/ 49 h 556"/>
              <a:gd name="T30" fmla="*/ 153 w 556"/>
              <a:gd name="T31" fmla="*/ 80 h 556"/>
              <a:gd name="T32" fmla="*/ 136 w 556"/>
              <a:gd name="T33" fmla="*/ 63 h 556"/>
              <a:gd name="T34" fmla="*/ 118 w 556"/>
              <a:gd name="T35" fmla="*/ 56 h 556"/>
              <a:gd name="T36" fmla="*/ 100 w 556"/>
              <a:gd name="T37" fmla="*/ 63 h 556"/>
              <a:gd name="T38" fmla="*/ 63 w 556"/>
              <a:gd name="T39" fmla="*/ 100 h 556"/>
              <a:gd name="T40" fmla="*/ 63 w 556"/>
              <a:gd name="T41" fmla="*/ 136 h 556"/>
              <a:gd name="T42" fmla="*/ 80 w 556"/>
              <a:gd name="T43" fmla="*/ 153 h 556"/>
              <a:gd name="T44" fmla="*/ 49 w 556"/>
              <a:gd name="T45" fmla="*/ 226 h 556"/>
              <a:gd name="T46" fmla="*/ 26 w 556"/>
              <a:gd name="T47" fmla="*/ 226 h 556"/>
              <a:gd name="T48" fmla="*/ 0 w 556"/>
              <a:gd name="T49" fmla="*/ 252 h 556"/>
              <a:gd name="T50" fmla="*/ 0 w 556"/>
              <a:gd name="T51" fmla="*/ 304 h 556"/>
              <a:gd name="T52" fmla="*/ 26 w 556"/>
              <a:gd name="T53" fmla="*/ 330 h 556"/>
              <a:gd name="T54" fmla="*/ 49 w 556"/>
              <a:gd name="T55" fmla="*/ 330 h 556"/>
              <a:gd name="T56" fmla="*/ 80 w 556"/>
              <a:gd name="T57" fmla="*/ 403 h 556"/>
              <a:gd name="T58" fmla="*/ 63 w 556"/>
              <a:gd name="T59" fmla="*/ 420 h 556"/>
              <a:gd name="T60" fmla="*/ 56 w 556"/>
              <a:gd name="T61" fmla="*/ 438 h 556"/>
              <a:gd name="T62" fmla="*/ 63 w 556"/>
              <a:gd name="T63" fmla="*/ 456 h 556"/>
              <a:gd name="T64" fmla="*/ 100 w 556"/>
              <a:gd name="T65" fmla="*/ 493 h 556"/>
              <a:gd name="T66" fmla="*/ 118 w 556"/>
              <a:gd name="T67" fmla="*/ 501 h 556"/>
              <a:gd name="T68" fmla="*/ 136 w 556"/>
              <a:gd name="T69" fmla="*/ 493 h 556"/>
              <a:gd name="T70" fmla="*/ 153 w 556"/>
              <a:gd name="T71" fmla="*/ 476 h 556"/>
              <a:gd name="T72" fmla="*/ 226 w 556"/>
              <a:gd name="T73" fmla="*/ 507 h 556"/>
              <a:gd name="T74" fmla="*/ 226 w 556"/>
              <a:gd name="T75" fmla="*/ 531 h 556"/>
              <a:gd name="T76" fmla="*/ 252 w 556"/>
              <a:gd name="T77" fmla="*/ 556 h 556"/>
              <a:gd name="T78" fmla="*/ 304 w 556"/>
              <a:gd name="T79" fmla="*/ 556 h 556"/>
              <a:gd name="T80" fmla="*/ 330 w 556"/>
              <a:gd name="T81" fmla="*/ 531 h 556"/>
              <a:gd name="T82" fmla="*/ 330 w 556"/>
              <a:gd name="T83" fmla="*/ 507 h 556"/>
              <a:gd name="T84" fmla="*/ 403 w 556"/>
              <a:gd name="T85" fmla="*/ 476 h 556"/>
              <a:gd name="T86" fmla="*/ 420 w 556"/>
              <a:gd name="T87" fmla="*/ 493 h 556"/>
              <a:gd name="T88" fmla="*/ 438 w 556"/>
              <a:gd name="T89" fmla="*/ 501 h 556"/>
              <a:gd name="T90" fmla="*/ 456 w 556"/>
              <a:gd name="T91" fmla="*/ 493 h 556"/>
              <a:gd name="T92" fmla="*/ 493 w 556"/>
              <a:gd name="T93" fmla="*/ 456 h 556"/>
              <a:gd name="T94" fmla="*/ 501 w 556"/>
              <a:gd name="T95" fmla="*/ 438 h 556"/>
              <a:gd name="T96" fmla="*/ 493 w 556"/>
              <a:gd name="T97" fmla="*/ 420 h 556"/>
              <a:gd name="T98" fmla="*/ 476 w 556"/>
              <a:gd name="T99" fmla="*/ 403 h 556"/>
              <a:gd name="T100" fmla="*/ 507 w 556"/>
              <a:gd name="T101" fmla="*/ 330 h 556"/>
              <a:gd name="T102" fmla="*/ 531 w 556"/>
              <a:gd name="T103" fmla="*/ 330 h 556"/>
              <a:gd name="T104" fmla="*/ 556 w 556"/>
              <a:gd name="T105" fmla="*/ 304 h 556"/>
              <a:gd name="T106" fmla="*/ 556 w 556"/>
              <a:gd name="T107" fmla="*/ 252 h 556"/>
              <a:gd name="T108" fmla="*/ 531 w 556"/>
              <a:gd name="T109" fmla="*/ 226 h 556"/>
              <a:gd name="T110" fmla="*/ 540 w 556"/>
              <a:gd name="T111" fmla="*/ 304 h 556"/>
              <a:gd name="T112" fmla="*/ 540 w 556"/>
              <a:gd name="T113" fmla="*/ 30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6" h="556">
                <a:moveTo>
                  <a:pt x="531" y="226"/>
                </a:moveTo>
                <a:cubicBezTo>
                  <a:pt x="507" y="226"/>
                  <a:pt x="507" y="226"/>
                  <a:pt x="507" y="226"/>
                </a:cubicBezTo>
                <a:cubicBezTo>
                  <a:pt x="501" y="200"/>
                  <a:pt x="491" y="176"/>
                  <a:pt x="476" y="153"/>
                </a:cubicBezTo>
                <a:cubicBezTo>
                  <a:pt x="493" y="136"/>
                  <a:pt x="493" y="136"/>
                  <a:pt x="493" y="136"/>
                </a:cubicBezTo>
                <a:cubicBezTo>
                  <a:pt x="503" y="126"/>
                  <a:pt x="503" y="110"/>
                  <a:pt x="493" y="100"/>
                </a:cubicBezTo>
                <a:cubicBezTo>
                  <a:pt x="456" y="63"/>
                  <a:pt x="456" y="63"/>
                  <a:pt x="456" y="63"/>
                </a:cubicBezTo>
                <a:cubicBezTo>
                  <a:pt x="451" y="58"/>
                  <a:pt x="445" y="56"/>
                  <a:pt x="438" y="56"/>
                </a:cubicBezTo>
                <a:cubicBezTo>
                  <a:pt x="431" y="56"/>
                  <a:pt x="425" y="58"/>
                  <a:pt x="420" y="63"/>
                </a:cubicBezTo>
                <a:cubicBezTo>
                  <a:pt x="403" y="80"/>
                  <a:pt x="403" y="80"/>
                  <a:pt x="403" y="80"/>
                </a:cubicBezTo>
                <a:cubicBezTo>
                  <a:pt x="381" y="66"/>
                  <a:pt x="356" y="55"/>
                  <a:pt x="330" y="49"/>
                </a:cubicBezTo>
                <a:cubicBezTo>
                  <a:pt x="330" y="26"/>
                  <a:pt x="330" y="26"/>
                  <a:pt x="330" y="26"/>
                </a:cubicBezTo>
                <a:cubicBezTo>
                  <a:pt x="330" y="12"/>
                  <a:pt x="318" y="0"/>
                  <a:pt x="304" y="0"/>
                </a:cubicBezTo>
                <a:cubicBezTo>
                  <a:pt x="252" y="0"/>
                  <a:pt x="252" y="0"/>
                  <a:pt x="252" y="0"/>
                </a:cubicBezTo>
                <a:cubicBezTo>
                  <a:pt x="238" y="0"/>
                  <a:pt x="226" y="12"/>
                  <a:pt x="226" y="26"/>
                </a:cubicBezTo>
                <a:cubicBezTo>
                  <a:pt x="226" y="49"/>
                  <a:pt x="226" y="49"/>
                  <a:pt x="226" y="49"/>
                </a:cubicBezTo>
                <a:cubicBezTo>
                  <a:pt x="200" y="55"/>
                  <a:pt x="176" y="66"/>
                  <a:pt x="153" y="80"/>
                </a:cubicBezTo>
                <a:cubicBezTo>
                  <a:pt x="136" y="63"/>
                  <a:pt x="136" y="63"/>
                  <a:pt x="136" y="63"/>
                </a:cubicBezTo>
                <a:cubicBezTo>
                  <a:pt x="131" y="58"/>
                  <a:pt x="125" y="56"/>
                  <a:pt x="118" y="56"/>
                </a:cubicBezTo>
                <a:cubicBezTo>
                  <a:pt x="111" y="56"/>
                  <a:pt x="105" y="58"/>
                  <a:pt x="100" y="63"/>
                </a:cubicBezTo>
                <a:cubicBezTo>
                  <a:pt x="63" y="100"/>
                  <a:pt x="63" y="100"/>
                  <a:pt x="63" y="100"/>
                </a:cubicBezTo>
                <a:cubicBezTo>
                  <a:pt x="53" y="110"/>
                  <a:pt x="53" y="126"/>
                  <a:pt x="63" y="136"/>
                </a:cubicBezTo>
                <a:cubicBezTo>
                  <a:pt x="80" y="153"/>
                  <a:pt x="80" y="153"/>
                  <a:pt x="80" y="153"/>
                </a:cubicBezTo>
                <a:cubicBezTo>
                  <a:pt x="65" y="176"/>
                  <a:pt x="55" y="200"/>
                  <a:pt x="49" y="226"/>
                </a:cubicBezTo>
                <a:cubicBezTo>
                  <a:pt x="26" y="226"/>
                  <a:pt x="26" y="226"/>
                  <a:pt x="26" y="226"/>
                </a:cubicBezTo>
                <a:cubicBezTo>
                  <a:pt x="12" y="226"/>
                  <a:pt x="0" y="238"/>
                  <a:pt x="0" y="252"/>
                </a:cubicBezTo>
                <a:cubicBezTo>
                  <a:pt x="0" y="304"/>
                  <a:pt x="0" y="304"/>
                  <a:pt x="0" y="304"/>
                </a:cubicBezTo>
                <a:cubicBezTo>
                  <a:pt x="0" y="318"/>
                  <a:pt x="12" y="330"/>
                  <a:pt x="26" y="330"/>
                </a:cubicBezTo>
                <a:cubicBezTo>
                  <a:pt x="49" y="330"/>
                  <a:pt x="49" y="330"/>
                  <a:pt x="49" y="330"/>
                </a:cubicBezTo>
                <a:cubicBezTo>
                  <a:pt x="55" y="356"/>
                  <a:pt x="65" y="381"/>
                  <a:pt x="80" y="403"/>
                </a:cubicBezTo>
                <a:cubicBezTo>
                  <a:pt x="63" y="420"/>
                  <a:pt x="63" y="420"/>
                  <a:pt x="63" y="420"/>
                </a:cubicBezTo>
                <a:cubicBezTo>
                  <a:pt x="58" y="425"/>
                  <a:pt x="56" y="431"/>
                  <a:pt x="56" y="438"/>
                </a:cubicBezTo>
                <a:cubicBezTo>
                  <a:pt x="56" y="445"/>
                  <a:pt x="58" y="451"/>
                  <a:pt x="63" y="456"/>
                </a:cubicBezTo>
                <a:cubicBezTo>
                  <a:pt x="100" y="493"/>
                  <a:pt x="100" y="493"/>
                  <a:pt x="100" y="493"/>
                </a:cubicBezTo>
                <a:cubicBezTo>
                  <a:pt x="105" y="498"/>
                  <a:pt x="111" y="501"/>
                  <a:pt x="118" y="501"/>
                </a:cubicBezTo>
                <a:cubicBezTo>
                  <a:pt x="125" y="501"/>
                  <a:pt x="131" y="498"/>
                  <a:pt x="136" y="493"/>
                </a:cubicBezTo>
                <a:cubicBezTo>
                  <a:pt x="153" y="476"/>
                  <a:pt x="153" y="476"/>
                  <a:pt x="153" y="476"/>
                </a:cubicBezTo>
                <a:cubicBezTo>
                  <a:pt x="176" y="491"/>
                  <a:pt x="200" y="501"/>
                  <a:pt x="226" y="507"/>
                </a:cubicBezTo>
                <a:cubicBezTo>
                  <a:pt x="226" y="531"/>
                  <a:pt x="226" y="531"/>
                  <a:pt x="226" y="531"/>
                </a:cubicBezTo>
                <a:cubicBezTo>
                  <a:pt x="226" y="545"/>
                  <a:pt x="238" y="556"/>
                  <a:pt x="252" y="556"/>
                </a:cubicBezTo>
                <a:cubicBezTo>
                  <a:pt x="304" y="556"/>
                  <a:pt x="304" y="556"/>
                  <a:pt x="304" y="556"/>
                </a:cubicBezTo>
                <a:cubicBezTo>
                  <a:pt x="318" y="556"/>
                  <a:pt x="330" y="545"/>
                  <a:pt x="330" y="531"/>
                </a:cubicBezTo>
                <a:cubicBezTo>
                  <a:pt x="330" y="507"/>
                  <a:pt x="330" y="507"/>
                  <a:pt x="330" y="507"/>
                </a:cubicBezTo>
                <a:cubicBezTo>
                  <a:pt x="356" y="501"/>
                  <a:pt x="381" y="491"/>
                  <a:pt x="403" y="476"/>
                </a:cubicBezTo>
                <a:cubicBezTo>
                  <a:pt x="420" y="493"/>
                  <a:pt x="420" y="493"/>
                  <a:pt x="420" y="493"/>
                </a:cubicBezTo>
                <a:cubicBezTo>
                  <a:pt x="425" y="498"/>
                  <a:pt x="431" y="501"/>
                  <a:pt x="438" y="501"/>
                </a:cubicBezTo>
                <a:cubicBezTo>
                  <a:pt x="445" y="501"/>
                  <a:pt x="451" y="498"/>
                  <a:pt x="456" y="493"/>
                </a:cubicBezTo>
                <a:cubicBezTo>
                  <a:pt x="493" y="456"/>
                  <a:pt x="493" y="456"/>
                  <a:pt x="493" y="456"/>
                </a:cubicBezTo>
                <a:cubicBezTo>
                  <a:pt x="498" y="451"/>
                  <a:pt x="501" y="445"/>
                  <a:pt x="501" y="438"/>
                </a:cubicBezTo>
                <a:cubicBezTo>
                  <a:pt x="501" y="431"/>
                  <a:pt x="498" y="425"/>
                  <a:pt x="493" y="420"/>
                </a:cubicBezTo>
                <a:cubicBezTo>
                  <a:pt x="476" y="403"/>
                  <a:pt x="476" y="403"/>
                  <a:pt x="476" y="403"/>
                </a:cubicBezTo>
                <a:cubicBezTo>
                  <a:pt x="491" y="381"/>
                  <a:pt x="501" y="356"/>
                  <a:pt x="507" y="330"/>
                </a:cubicBezTo>
                <a:cubicBezTo>
                  <a:pt x="531" y="330"/>
                  <a:pt x="531" y="330"/>
                  <a:pt x="531" y="330"/>
                </a:cubicBezTo>
                <a:cubicBezTo>
                  <a:pt x="545" y="330"/>
                  <a:pt x="556" y="318"/>
                  <a:pt x="556" y="304"/>
                </a:cubicBezTo>
                <a:cubicBezTo>
                  <a:pt x="556" y="252"/>
                  <a:pt x="556" y="252"/>
                  <a:pt x="556" y="252"/>
                </a:cubicBezTo>
                <a:cubicBezTo>
                  <a:pt x="556" y="238"/>
                  <a:pt x="545" y="226"/>
                  <a:pt x="531" y="226"/>
                </a:cubicBezTo>
                <a:close/>
                <a:moveTo>
                  <a:pt x="540" y="304"/>
                </a:moveTo>
                <a:cubicBezTo>
                  <a:pt x="540" y="304"/>
                  <a:pt x="540" y="304"/>
                  <a:pt x="540" y="304"/>
                </a:cubicBezTo>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3" name="Freeform 142"/>
          <p:cNvSpPr>
            <a:spLocks/>
          </p:cNvSpPr>
          <p:nvPr/>
        </p:nvSpPr>
        <p:spPr bwMode="auto">
          <a:xfrm>
            <a:off x="7466165" y="3422098"/>
            <a:ext cx="957314" cy="959413"/>
          </a:xfrm>
          <a:custGeom>
            <a:avLst/>
            <a:gdLst>
              <a:gd name="T0" fmla="*/ 74 w 484"/>
              <a:gd name="T1" fmla="*/ 376 h 484"/>
              <a:gd name="T2" fmla="*/ 108 w 484"/>
              <a:gd name="T3" fmla="*/ 74 h 484"/>
              <a:gd name="T4" fmla="*/ 410 w 484"/>
              <a:gd name="T5" fmla="*/ 108 h 484"/>
              <a:gd name="T6" fmla="*/ 376 w 484"/>
              <a:gd name="T7" fmla="*/ 411 h 484"/>
              <a:gd name="T8" fmla="*/ 74 w 484"/>
              <a:gd name="T9" fmla="*/ 376 h 484"/>
            </a:gdLst>
            <a:ahLst/>
            <a:cxnLst>
              <a:cxn ang="0">
                <a:pos x="T0" y="T1"/>
              </a:cxn>
              <a:cxn ang="0">
                <a:pos x="T2" y="T3"/>
              </a:cxn>
              <a:cxn ang="0">
                <a:pos x="T4" y="T5"/>
              </a:cxn>
              <a:cxn ang="0">
                <a:pos x="T6" y="T7"/>
              </a:cxn>
              <a:cxn ang="0">
                <a:pos x="T8" y="T9"/>
              </a:cxn>
            </a:cxnLst>
            <a:rect l="0" t="0" r="r" b="b"/>
            <a:pathLst>
              <a:path w="484" h="484">
                <a:moveTo>
                  <a:pt x="74" y="376"/>
                </a:moveTo>
                <a:cubicBezTo>
                  <a:pt x="0" y="283"/>
                  <a:pt x="15" y="148"/>
                  <a:pt x="108" y="74"/>
                </a:cubicBezTo>
                <a:cubicBezTo>
                  <a:pt x="201" y="0"/>
                  <a:pt x="337" y="15"/>
                  <a:pt x="410" y="108"/>
                </a:cubicBezTo>
                <a:cubicBezTo>
                  <a:pt x="484" y="201"/>
                  <a:pt x="469" y="337"/>
                  <a:pt x="376" y="411"/>
                </a:cubicBezTo>
                <a:cubicBezTo>
                  <a:pt x="283" y="484"/>
                  <a:pt x="148" y="469"/>
                  <a:pt x="74"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5" name="Freeform 144"/>
          <p:cNvSpPr>
            <a:spLocks noEditPoints="1"/>
          </p:cNvSpPr>
          <p:nvPr/>
        </p:nvSpPr>
        <p:spPr bwMode="auto">
          <a:xfrm>
            <a:off x="9639015" y="2886759"/>
            <a:ext cx="1047587" cy="1051786"/>
          </a:xfrm>
          <a:custGeom>
            <a:avLst/>
            <a:gdLst>
              <a:gd name="T0" fmla="*/ 506 w 530"/>
              <a:gd name="T1" fmla="*/ 216 h 530"/>
              <a:gd name="T2" fmla="*/ 483 w 530"/>
              <a:gd name="T3" fmla="*/ 216 h 530"/>
              <a:gd name="T4" fmla="*/ 454 w 530"/>
              <a:gd name="T5" fmla="*/ 146 h 530"/>
              <a:gd name="T6" fmla="*/ 470 w 530"/>
              <a:gd name="T7" fmla="*/ 130 h 530"/>
              <a:gd name="T8" fmla="*/ 470 w 530"/>
              <a:gd name="T9" fmla="*/ 95 h 530"/>
              <a:gd name="T10" fmla="*/ 435 w 530"/>
              <a:gd name="T11" fmla="*/ 60 h 530"/>
              <a:gd name="T12" fmla="*/ 418 w 530"/>
              <a:gd name="T13" fmla="*/ 53 h 530"/>
              <a:gd name="T14" fmla="*/ 401 w 530"/>
              <a:gd name="T15" fmla="*/ 60 h 530"/>
              <a:gd name="T16" fmla="*/ 385 w 530"/>
              <a:gd name="T17" fmla="*/ 76 h 530"/>
              <a:gd name="T18" fmla="*/ 315 w 530"/>
              <a:gd name="T19" fmla="*/ 47 h 530"/>
              <a:gd name="T20" fmla="*/ 315 w 530"/>
              <a:gd name="T21" fmla="*/ 25 h 530"/>
              <a:gd name="T22" fmla="*/ 290 w 530"/>
              <a:gd name="T23" fmla="*/ 0 h 530"/>
              <a:gd name="T24" fmla="*/ 241 w 530"/>
              <a:gd name="T25" fmla="*/ 0 h 530"/>
              <a:gd name="T26" fmla="*/ 216 w 530"/>
              <a:gd name="T27" fmla="*/ 25 h 530"/>
              <a:gd name="T28" fmla="*/ 216 w 530"/>
              <a:gd name="T29" fmla="*/ 47 h 530"/>
              <a:gd name="T30" fmla="*/ 146 w 530"/>
              <a:gd name="T31" fmla="*/ 76 h 530"/>
              <a:gd name="T32" fmla="*/ 130 w 530"/>
              <a:gd name="T33" fmla="*/ 60 h 530"/>
              <a:gd name="T34" fmla="*/ 113 w 530"/>
              <a:gd name="T35" fmla="*/ 53 h 530"/>
              <a:gd name="T36" fmla="*/ 96 w 530"/>
              <a:gd name="T37" fmla="*/ 60 h 530"/>
              <a:gd name="T38" fmla="*/ 60 w 530"/>
              <a:gd name="T39" fmla="*/ 95 h 530"/>
              <a:gd name="T40" fmla="*/ 60 w 530"/>
              <a:gd name="T41" fmla="*/ 130 h 530"/>
              <a:gd name="T42" fmla="*/ 76 w 530"/>
              <a:gd name="T43" fmla="*/ 146 h 530"/>
              <a:gd name="T44" fmla="*/ 47 w 530"/>
              <a:gd name="T45" fmla="*/ 216 h 530"/>
              <a:gd name="T46" fmla="*/ 25 w 530"/>
              <a:gd name="T47" fmla="*/ 216 h 530"/>
              <a:gd name="T48" fmla="*/ 0 w 530"/>
              <a:gd name="T49" fmla="*/ 240 h 530"/>
              <a:gd name="T50" fmla="*/ 0 w 530"/>
              <a:gd name="T51" fmla="*/ 290 h 530"/>
              <a:gd name="T52" fmla="*/ 25 w 530"/>
              <a:gd name="T53" fmla="*/ 314 h 530"/>
              <a:gd name="T54" fmla="*/ 47 w 530"/>
              <a:gd name="T55" fmla="*/ 314 h 530"/>
              <a:gd name="T56" fmla="*/ 76 w 530"/>
              <a:gd name="T57" fmla="*/ 384 h 530"/>
              <a:gd name="T58" fmla="*/ 60 w 530"/>
              <a:gd name="T59" fmla="*/ 400 h 530"/>
              <a:gd name="T60" fmla="*/ 53 w 530"/>
              <a:gd name="T61" fmla="*/ 418 h 530"/>
              <a:gd name="T62" fmla="*/ 60 w 530"/>
              <a:gd name="T63" fmla="*/ 435 h 530"/>
              <a:gd name="T64" fmla="*/ 96 w 530"/>
              <a:gd name="T65" fmla="*/ 470 h 530"/>
              <a:gd name="T66" fmla="*/ 113 w 530"/>
              <a:gd name="T67" fmla="*/ 477 h 530"/>
              <a:gd name="T68" fmla="*/ 130 w 530"/>
              <a:gd name="T69" fmla="*/ 470 h 530"/>
              <a:gd name="T70" fmla="*/ 146 w 530"/>
              <a:gd name="T71" fmla="*/ 454 h 530"/>
              <a:gd name="T72" fmla="*/ 216 w 530"/>
              <a:gd name="T73" fmla="*/ 483 h 530"/>
              <a:gd name="T74" fmla="*/ 216 w 530"/>
              <a:gd name="T75" fmla="*/ 506 h 530"/>
              <a:gd name="T76" fmla="*/ 241 w 530"/>
              <a:gd name="T77" fmla="*/ 530 h 530"/>
              <a:gd name="T78" fmla="*/ 290 w 530"/>
              <a:gd name="T79" fmla="*/ 530 h 530"/>
              <a:gd name="T80" fmla="*/ 315 w 530"/>
              <a:gd name="T81" fmla="*/ 506 h 530"/>
              <a:gd name="T82" fmla="*/ 315 w 530"/>
              <a:gd name="T83" fmla="*/ 483 h 530"/>
              <a:gd name="T84" fmla="*/ 385 w 530"/>
              <a:gd name="T85" fmla="*/ 454 h 530"/>
              <a:gd name="T86" fmla="*/ 401 w 530"/>
              <a:gd name="T87" fmla="*/ 470 h 530"/>
              <a:gd name="T88" fmla="*/ 418 w 530"/>
              <a:gd name="T89" fmla="*/ 477 h 530"/>
              <a:gd name="T90" fmla="*/ 435 w 530"/>
              <a:gd name="T91" fmla="*/ 470 h 530"/>
              <a:gd name="T92" fmla="*/ 470 w 530"/>
              <a:gd name="T93" fmla="*/ 435 h 530"/>
              <a:gd name="T94" fmla="*/ 478 w 530"/>
              <a:gd name="T95" fmla="*/ 418 h 530"/>
              <a:gd name="T96" fmla="*/ 470 w 530"/>
              <a:gd name="T97" fmla="*/ 400 h 530"/>
              <a:gd name="T98" fmla="*/ 454 w 530"/>
              <a:gd name="T99" fmla="*/ 384 h 530"/>
              <a:gd name="T100" fmla="*/ 483 w 530"/>
              <a:gd name="T101" fmla="*/ 314 h 530"/>
              <a:gd name="T102" fmla="*/ 506 w 530"/>
              <a:gd name="T103" fmla="*/ 314 h 530"/>
              <a:gd name="T104" fmla="*/ 530 w 530"/>
              <a:gd name="T105" fmla="*/ 290 h 530"/>
              <a:gd name="T106" fmla="*/ 530 w 530"/>
              <a:gd name="T107" fmla="*/ 240 h 530"/>
              <a:gd name="T108" fmla="*/ 506 w 530"/>
              <a:gd name="T109" fmla="*/ 216 h 530"/>
              <a:gd name="T110" fmla="*/ 438 w 530"/>
              <a:gd name="T111" fmla="*/ 366 h 530"/>
              <a:gd name="T112" fmla="*/ 164 w 530"/>
              <a:gd name="T113" fmla="*/ 438 h 530"/>
              <a:gd name="T114" fmla="*/ 93 w 530"/>
              <a:gd name="T115" fmla="*/ 164 h 530"/>
              <a:gd name="T116" fmla="*/ 367 w 530"/>
              <a:gd name="T117" fmla="*/ 93 h 530"/>
              <a:gd name="T118" fmla="*/ 438 w 530"/>
              <a:gd name="T119" fmla="*/ 36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530">
                <a:moveTo>
                  <a:pt x="506" y="216"/>
                </a:moveTo>
                <a:cubicBezTo>
                  <a:pt x="483" y="216"/>
                  <a:pt x="483" y="216"/>
                  <a:pt x="483" y="216"/>
                </a:cubicBezTo>
                <a:cubicBezTo>
                  <a:pt x="478" y="191"/>
                  <a:pt x="468" y="167"/>
                  <a:pt x="454" y="146"/>
                </a:cubicBezTo>
                <a:cubicBezTo>
                  <a:pt x="470" y="130"/>
                  <a:pt x="470" y="130"/>
                  <a:pt x="470" y="130"/>
                </a:cubicBezTo>
                <a:cubicBezTo>
                  <a:pt x="480" y="120"/>
                  <a:pt x="480" y="105"/>
                  <a:pt x="470" y="95"/>
                </a:cubicBezTo>
                <a:cubicBezTo>
                  <a:pt x="435" y="60"/>
                  <a:pt x="435" y="60"/>
                  <a:pt x="435" y="60"/>
                </a:cubicBezTo>
                <a:cubicBezTo>
                  <a:pt x="431" y="56"/>
                  <a:pt x="424" y="53"/>
                  <a:pt x="418" y="53"/>
                </a:cubicBezTo>
                <a:cubicBezTo>
                  <a:pt x="411" y="53"/>
                  <a:pt x="405" y="56"/>
                  <a:pt x="401" y="60"/>
                </a:cubicBezTo>
                <a:cubicBezTo>
                  <a:pt x="385" y="76"/>
                  <a:pt x="385" y="76"/>
                  <a:pt x="385" y="76"/>
                </a:cubicBezTo>
                <a:cubicBezTo>
                  <a:pt x="363" y="62"/>
                  <a:pt x="340" y="53"/>
                  <a:pt x="315" y="47"/>
                </a:cubicBezTo>
                <a:cubicBezTo>
                  <a:pt x="315" y="25"/>
                  <a:pt x="315" y="25"/>
                  <a:pt x="315" y="25"/>
                </a:cubicBezTo>
                <a:cubicBezTo>
                  <a:pt x="315" y="11"/>
                  <a:pt x="304" y="0"/>
                  <a:pt x="290" y="0"/>
                </a:cubicBezTo>
                <a:cubicBezTo>
                  <a:pt x="241" y="0"/>
                  <a:pt x="241" y="0"/>
                  <a:pt x="241" y="0"/>
                </a:cubicBezTo>
                <a:cubicBezTo>
                  <a:pt x="227" y="0"/>
                  <a:pt x="216" y="11"/>
                  <a:pt x="216" y="25"/>
                </a:cubicBezTo>
                <a:cubicBezTo>
                  <a:pt x="216" y="47"/>
                  <a:pt x="216" y="47"/>
                  <a:pt x="216" y="47"/>
                </a:cubicBezTo>
                <a:cubicBezTo>
                  <a:pt x="191" y="53"/>
                  <a:pt x="168" y="62"/>
                  <a:pt x="146" y="76"/>
                </a:cubicBezTo>
                <a:cubicBezTo>
                  <a:pt x="130" y="60"/>
                  <a:pt x="130" y="60"/>
                  <a:pt x="130" y="60"/>
                </a:cubicBezTo>
                <a:cubicBezTo>
                  <a:pt x="126" y="56"/>
                  <a:pt x="119" y="53"/>
                  <a:pt x="113" y="53"/>
                </a:cubicBezTo>
                <a:cubicBezTo>
                  <a:pt x="106" y="53"/>
                  <a:pt x="100" y="56"/>
                  <a:pt x="96" y="60"/>
                </a:cubicBezTo>
                <a:cubicBezTo>
                  <a:pt x="60" y="95"/>
                  <a:pt x="60" y="95"/>
                  <a:pt x="60" y="95"/>
                </a:cubicBezTo>
                <a:cubicBezTo>
                  <a:pt x="51" y="105"/>
                  <a:pt x="51" y="120"/>
                  <a:pt x="60" y="130"/>
                </a:cubicBezTo>
                <a:cubicBezTo>
                  <a:pt x="76" y="146"/>
                  <a:pt x="76" y="146"/>
                  <a:pt x="76" y="146"/>
                </a:cubicBezTo>
                <a:cubicBezTo>
                  <a:pt x="63" y="167"/>
                  <a:pt x="53" y="191"/>
                  <a:pt x="47" y="216"/>
                </a:cubicBezTo>
                <a:cubicBezTo>
                  <a:pt x="25" y="216"/>
                  <a:pt x="25" y="216"/>
                  <a:pt x="25" y="216"/>
                </a:cubicBezTo>
                <a:cubicBezTo>
                  <a:pt x="11" y="216"/>
                  <a:pt x="0" y="227"/>
                  <a:pt x="0" y="240"/>
                </a:cubicBezTo>
                <a:cubicBezTo>
                  <a:pt x="0" y="290"/>
                  <a:pt x="0" y="290"/>
                  <a:pt x="0" y="290"/>
                </a:cubicBezTo>
                <a:cubicBezTo>
                  <a:pt x="0" y="303"/>
                  <a:pt x="11" y="314"/>
                  <a:pt x="25" y="314"/>
                </a:cubicBezTo>
                <a:cubicBezTo>
                  <a:pt x="47" y="314"/>
                  <a:pt x="47" y="314"/>
                  <a:pt x="47" y="314"/>
                </a:cubicBezTo>
                <a:cubicBezTo>
                  <a:pt x="53" y="339"/>
                  <a:pt x="63" y="363"/>
                  <a:pt x="76" y="384"/>
                </a:cubicBezTo>
                <a:cubicBezTo>
                  <a:pt x="60" y="400"/>
                  <a:pt x="60" y="400"/>
                  <a:pt x="60" y="400"/>
                </a:cubicBezTo>
                <a:cubicBezTo>
                  <a:pt x="56" y="405"/>
                  <a:pt x="53" y="411"/>
                  <a:pt x="53" y="418"/>
                </a:cubicBezTo>
                <a:cubicBezTo>
                  <a:pt x="53" y="424"/>
                  <a:pt x="56" y="430"/>
                  <a:pt x="60" y="435"/>
                </a:cubicBezTo>
                <a:cubicBezTo>
                  <a:pt x="96" y="470"/>
                  <a:pt x="96" y="470"/>
                  <a:pt x="96" y="470"/>
                </a:cubicBezTo>
                <a:cubicBezTo>
                  <a:pt x="100" y="475"/>
                  <a:pt x="106" y="477"/>
                  <a:pt x="113" y="477"/>
                </a:cubicBezTo>
                <a:cubicBezTo>
                  <a:pt x="119" y="477"/>
                  <a:pt x="126" y="475"/>
                  <a:pt x="130" y="470"/>
                </a:cubicBezTo>
                <a:cubicBezTo>
                  <a:pt x="146" y="454"/>
                  <a:pt x="146" y="454"/>
                  <a:pt x="146" y="454"/>
                </a:cubicBezTo>
                <a:cubicBezTo>
                  <a:pt x="168" y="468"/>
                  <a:pt x="191" y="478"/>
                  <a:pt x="216" y="483"/>
                </a:cubicBezTo>
                <a:cubicBezTo>
                  <a:pt x="216" y="506"/>
                  <a:pt x="216" y="506"/>
                  <a:pt x="216" y="506"/>
                </a:cubicBezTo>
                <a:cubicBezTo>
                  <a:pt x="216" y="519"/>
                  <a:pt x="227" y="530"/>
                  <a:pt x="241" y="530"/>
                </a:cubicBezTo>
                <a:cubicBezTo>
                  <a:pt x="290" y="530"/>
                  <a:pt x="290" y="530"/>
                  <a:pt x="290" y="530"/>
                </a:cubicBezTo>
                <a:cubicBezTo>
                  <a:pt x="304" y="530"/>
                  <a:pt x="315" y="519"/>
                  <a:pt x="315" y="506"/>
                </a:cubicBezTo>
                <a:cubicBezTo>
                  <a:pt x="315" y="483"/>
                  <a:pt x="315" y="483"/>
                  <a:pt x="315" y="483"/>
                </a:cubicBezTo>
                <a:cubicBezTo>
                  <a:pt x="340" y="478"/>
                  <a:pt x="363" y="468"/>
                  <a:pt x="385" y="454"/>
                </a:cubicBezTo>
                <a:cubicBezTo>
                  <a:pt x="401" y="470"/>
                  <a:pt x="401" y="470"/>
                  <a:pt x="401" y="470"/>
                </a:cubicBezTo>
                <a:cubicBezTo>
                  <a:pt x="405" y="475"/>
                  <a:pt x="411" y="477"/>
                  <a:pt x="418" y="477"/>
                </a:cubicBezTo>
                <a:cubicBezTo>
                  <a:pt x="424" y="477"/>
                  <a:pt x="431" y="475"/>
                  <a:pt x="435" y="470"/>
                </a:cubicBezTo>
                <a:cubicBezTo>
                  <a:pt x="470" y="435"/>
                  <a:pt x="470" y="435"/>
                  <a:pt x="470" y="435"/>
                </a:cubicBezTo>
                <a:cubicBezTo>
                  <a:pt x="475" y="430"/>
                  <a:pt x="478" y="424"/>
                  <a:pt x="478" y="418"/>
                </a:cubicBezTo>
                <a:cubicBezTo>
                  <a:pt x="478" y="411"/>
                  <a:pt x="475" y="405"/>
                  <a:pt x="470" y="400"/>
                </a:cubicBezTo>
                <a:cubicBezTo>
                  <a:pt x="454" y="384"/>
                  <a:pt x="454" y="384"/>
                  <a:pt x="454" y="384"/>
                </a:cubicBezTo>
                <a:cubicBezTo>
                  <a:pt x="468" y="363"/>
                  <a:pt x="478" y="339"/>
                  <a:pt x="483" y="314"/>
                </a:cubicBezTo>
                <a:cubicBezTo>
                  <a:pt x="506" y="314"/>
                  <a:pt x="506" y="314"/>
                  <a:pt x="506" y="314"/>
                </a:cubicBezTo>
                <a:cubicBezTo>
                  <a:pt x="519" y="314"/>
                  <a:pt x="530" y="303"/>
                  <a:pt x="530" y="290"/>
                </a:cubicBezTo>
                <a:cubicBezTo>
                  <a:pt x="530" y="240"/>
                  <a:pt x="530" y="240"/>
                  <a:pt x="530" y="240"/>
                </a:cubicBezTo>
                <a:cubicBezTo>
                  <a:pt x="530" y="227"/>
                  <a:pt x="519" y="216"/>
                  <a:pt x="506" y="216"/>
                </a:cubicBezTo>
                <a:close/>
                <a:moveTo>
                  <a:pt x="438" y="366"/>
                </a:moveTo>
                <a:cubicBezTo>
                  <a:pt x="382" y="462"/>
                  <a:pt x="260" y="494"/>
                  <a:pt x="164" y="438"/>
                </a:cubicBezTo>
                <a:cubicBezTo>
                  <a:pt x="69" y="382"/>
                  <a:pt x="37" y="259"/>
                  <a:pt x="93" y="164"/>
                </a:cubicBezTo>
                <a:cubicBezTo>
                  <a:pt x="149" y="69"/>
                  <a:pt x="271" y="37"/>
                  <a:pt x="367" y="93"/>
                </a:cubicBezTo>
                <a:cubicBezTo>
                  <a:pt x="462" y="148"/>
                  <a:pt x="494" y="271"/>
                  <a:pt x="438" y="36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6" name="Freeform 145"/>
          <p:cNvSpPr>
            <a:spLocks/>
          </p:cNvSpPr>
          <p:nvPr/>
        </p:nvSpPr>
        <p:spPr bwMode="auto">
          <a:xfrm>
            <a:off x="9699896" y="2947640"/>
            <a:ext cx="927922" cy="932121"/>
          </a:xfrm>
          <a:custGeom>
            <a:avLst/>
            <a:gdLst>
              <a:gd name="T0" fmla="*/ 412 w 469"/>
              <a:gd name="T1" fmla="*/ 339 h 470"/>
              <a:gd name="T2" fmla="*/ 130 w 469"/>
              <a:gd name="T3" fmla="*/ 412 h 470"/>
              <a:gd name="T4" fmla="*/ 57 w 469"/>
              <a:gd name="T5" fmla="*/ 131 h 470"/>
              <a:gd name="T6" fmla="*/ 338 w 469"/>
              <a:gd name="T7" fmla="*/ 58 h 470"/>
              <a:gd name="T8" fmla="*/ 412 w 469"/>
              <a:gd name="T9" fmla="*/ 339 h 470"/>
            </a:gdLst>
            <a:ahLst/>
            <a:cxnLst>
              <a:cxn ang="0">
                <a:pos x="T0" y="T1"/>
              </a:cxn>
              <a:cxn ang="0">
                <a:pos x="T2" y="T3"/>
              </a:cxn>
              <a:cxn ang="0">
                <a:pos x="T4" y="T5"/>
              </a:cxn>
              <a:cxn ang="0">
                <a:pos x="T6" y="T7"/>
              </a:cxn>
              <a:cxn ang="0">
                <a:pos x="T8" y="T9"/>
              </a:cxn>
            </a:cxnLst>
            <a:rect l="0" t="0" r="r" b="b"/>
            <a:pathLst>
              <a:path w="469" h="470">
                <a:moveTo>
                  <a:pt x="412" y="339"/>
                </a:moveTo>
                <a:cubicBezTo>
                  <a:pt x="354" y="437"/>
                  <a:pt x="228" y="470"/>
                  <a:pt x="130" y="412"/>
                </a:cubicBezTo>
                <a:cubicBezTo>
                  <a:pt x="33" y="355"/>
                  <a:pt x="0" y="229"/>
                  <a:pt x="57" y="131"/>
                </a:cubicBezTo>
                <a:cubicBezTo>
                  <a:pt x="115" y="33"/>
                  <a:pt x="240" y="0"/>
                  <a:pt x="338" y="58"/>
                </a:cubicBezTo>
                <a:cubicBezTo>
                  <a:pt x="436" y="115"/>
                  <a:pt x="469" y="241"/>
                  <a:pt x="412" y="339"/>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91" name="Freeform 149"/>
          <p:cNvSpPr>
            <a:spLocks/>
          </p:cNvSpPr>
          <p:nvPr/>
        </p:nvSpPr>
        <p:spPr bwMode="auto">
          <a:xfrm>
            <a:off x="10501856" y="3955338"/>
            <a:ext cx="1041289" cy="1047587"/>
          </a:xfrm>
          <a:custGeom>
            <a:avLst/>
            <a:gdLst>
              <a:gd name="T0" fmla="*/ 263 w 527"/>
              <a:gd name="T1" fmla="*/ 528 h 528"/>
              <a:gd name="T2" fmla="*/ 75 w 527"/>
              <a:gd name="T3" fmla="*/ 448 h 528"/>
              <a:gd name="T4" fmla="*/ 74 w 527"/>
              <a:gd name="T5" fmla="*/ 448 h 528"/>
              <a:gd name="T6" fmla="*/ 68 w 527"/>
              <a:gd name="T7" fmla="*/ 441 h 528"/>
              <a:gd name="T8" fmla="*/ 68 w 527"/>
              <a:gd name="T9" fmla="*/ 441 h 528"/>
              <a:gd name="T10" fmla="*/ 61 w 527"/>
              <a:gd name="T11" fmla="*/ 433 h 528"/>
              <a:gd name="T12" fmla="*/ 49 w 527"/>
              <a:gd name="T13" fmla="*/ 417 h 528"/>
              <a:gd name="T14" fmla="*/ 46 w 527"/>
              <a:gd name="T15" fmla="*/ 413 h 528"/>
              <a:gd name="T16" fmla="*/ 44 w 527"/>
              <a:gd name="T17" fmla="*/ 411 h 528"/>
              <a:gd name="T18" fmla="*/ 34 w 527"/>
              <a:gd name="T19" fmla="*/ 395 h 528"/>
              <a:gd name="T20" fmla="*/ 33 w 527"/>
              <a:gd name="T21" fmla="*/ 392 h 528"/>
              <a:gd name="T22" fmla="*/ 0 w 527"/>
              <a:gd name="T23" fmla="*/ 264 h 528"/>
              <a:gd name="T24" fmla="*/ 81 w 527"/>
              <a:gd name="T25" fmla="*/ 74 h 528"/>
              <a:gd name="T26" fmla="*/ 82 w 527"/>
              <a:gd name="T27" fmla="*/ 73 h 528"/>
              <a:gd name="T28" fmla="*/ 252 w 527"/>
              <a:gd name="T29" fmla="*/ 1 h 528"/>
              <a:gd name="T30" fmla="*/ 262 w 527"/>
              <a:gd name="T31" fmla="*/ 0 h 528"/>
              <a:gd name="T32" fmla="*/ 263 w 527"/>
              <a:gd name="T33" fmla="*/ 0 h 528"/>
              <a:gd name="T34" fmla="*/ 263 w 527"/>
              <a:gd name="T35" fmla="*/ 0 h 528"/>
              <a:gd name="T36" fmla="*/ 264 w 527"/>
              <a:gd name="T37" fmla="*/ 0 h 528"/>
              <a:gd name="T38" fmla="*/ 269 w 527"/>
              <a:gd name="T39" fmla="*/ 1 h 528"/>
              <a:gd name="T40" fmla="*/ 527 w 527"/>
              <a:gd name="T41" fmla="*/ 264 h 528"/>
              <a:gd name="T42" fmla="*/ 263 w 527"/>
              <a:gd name="T43"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7" h="528">
                <a:moveTo>
                  <a:pt x="263" y="528"/>
                </a:moveTo>
                <a:cubicBezTo>
                  <a:pt x="189" y="528"/>
                  <a:pt x="122" y="497"/>
                  <a:pt x="75" y="448"/>
                </a:cubicBezTo>
                <a:cubicBezTo>
                  <a:pt x="74" y="448"/>
                  <a:pt x="74" y="448"/>
                  <a:pt x="74" y="448"/>
                </a:cubicBezTo>
                <a:cubicBezTo>
                  <a:pt x="72" y="446"/>
                  <a:pt x="70" y="444"/>
                  <a:pt x="68" y="441"/>
                </a:cubicBezTo>
                <a:cubicBezTo>
                  <a:pt x="68" y="441"/>
                  <a:pt x="68" y="441"/>
                  <a:pt x="68" y="441"/>
                </a:cubicBezTo>
                <a:cubicBezTo>
                  <a:pt x="66" y="439"/>
                  <a:pt x="63" y="436"/>
                  <a:pt x="61" y="433"/>
                </a:cubicBezTo>
                <a:cubicBezTo>
                  <a:pt x="57" y="428"/>
                  <a:pt x="53" y="423"/>
                  <a:pt x="49" y="417"/>
                </a:cubicBezTo>
                <a:cubicBezTo>
                  <a:pt x="48" y="416"/>
                  <a:pt x="47" y="414"/>
                  <a:pt x="46" y="413"/>
                </a:cubicBezTo>
                <a:cubicBezTo>
                  <a:pt x="45" y="412"/>
                  <a:pt x="45" y="412"/>
                  <a:pt x="44" y="411"/>
                </a:cubicBezTo>
                <a:cubicBezTo>
                  <a:pt x="38" y="402"/>
                  <a:pt x="34" y="395"/>
                  <a:pt x="34" y="395"/>
                </a:cubicBezTo>
                <a:cubicBezTo>
                  <a:pt x="33" y="394"/>
                  <a:pt x="33" y="393"/>
                  <a:pt x="33" y="392"/>
                </a:cubicBezTo>
                <a:cubicBezTo>
                  <a:pt x="12" y="354"/>
                  <a:pt x="0" y="310"/>
                  <a:pt x="0" y="264"/>
                </a:cubicBezTo>
                <a:cubicBezTo>
                  <a:pt x="0" y="189"/>
                  <a:pt x="31" y="122"/>
                  <a:pt x="81" y="74"/>
                </a:cubicBezTo>
                <a:cubicBezTo>
                  <a:pt x="81" y="73"/>
                  <a:pt x="82" y="73"/>
                  <a:pt x="82" y="73"/>
                </a:cubicBezTo>
                <a:cubicBezTo>
                  <a:pt x="127" y="30"/>
                  <a:pt x="186" y="3"/>
                  <a:pt x="252" y="1"/>
                </a:cubicBezTo>
                <a:cubicBezTo>
                  <a:pt x="255" y="0"/>
                  <a:pt x="259" y="0"/>
                  <a:pt x="262" y="0"/>
                </a:cubicBezTo>
                <a:cubicBezTo>
                  <a:pt x="262" y="0"/>
                  <a:pt x="263" y="0"/>
                  <a:pt x="263" y="0"/>
                </a:cubicBezTo>
                <a:cubicBezTo>
                  <a:pt x="263" y="0"/>
                  <a:pt x="263" y="0"/>
                  <a:pt x="263" y="0"/>
                </a:cubicBezTo>
                <a:cubicBezTo>
                  <a:pt x="264" y="0"/>
                  <a:pt x="264" y="0"/>
                  <a:pt x="264" y="0"/>
                </a:cubicBezTo>
                <a:cubicBezTo>
                  <a:pt x="266" y="0"/>
                  <a:pt x="268" y="0"/>
                  <a:pt x="269" y="1"/>
                </a:cubicBezTo>
                <a:cubicBezTo>
                  <a:pt x="412" y="4"/>
                  <a:pt x="527" y="120"/>
                  <a:pt x="527" y="264"/>
                </a:cubicBezTo>
                <a:cubicBezTo>
                  <a:pt x="527" y="410"/>
                  <a:pt x="409" y="528"/>
                  <a:pt x="263" y="5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4" name="Freeform 211"/>
          <p:cNvSpPr>
            <a:spLocks noEditPoints="1"/>
          </p:cNvSpPr>
          <p:nvPr/>
        </p:nvSpPr>
        <p:spPr bwMode="auto">
          <a:xfrm>
            <a:off x="10350702" y="3808383"/>
            <a:ext cx="1341498" cy="1343597"/>
          </a:xfrm>
          <a:custGeom>
            <a:avLst/>
            <a:gdLst>
              <a:gd name="T0" fmla="*/ 639 w 678"/>
              <a:gd name="T1" fmla="*/ 299 h 678"/>
              <a:gd name="T2" fmla="*/ 665 w 678"/>
              <a:gd name="T3" fmla="*/ 244 h 678"/>
              <a:gd name="T4" fmla="*/ 600 w 678"/>
              <a:gd name="T5" fmla="*/ 188 h 678"/>
              <a:gd name="T6" fmla="*/ 602 w 678"/>
              <a:gd name="T7" fmla="*/ 125 h 678"/>
              <a:gd name="T8" fmla="*/ 520 w 678"/>
              <a:gd name="T9" fmla="*/ 100 h 678"/>
              <a:gd name="T10" fmla="*/ 502 w 678"/>
              <a:gd name="T11" fmla="*/ 42 h 678"/>
              <a:gd name="T12" fmla="*/ 418 w 678"/>
              <a:gd name="T13" fmla="*/ 50 h 678"/>
              <a:gd name="T14" fmla="*/ 373 w 678"/>
              <a:gd name="T15" fmla="*/ 2 h 678"/>
              <a:gd name="T16" fmla="*/ 340 w 678"/>
              <a:gd name="T17" fmla="*/ 0 h 678"/>
              <a:gd name="T18" fmla="*/ 339 w 678"/>
              <a:gd name="T19" fmla="*/ 0 h 678"/>
              <a:gd name="T20" fmla="*/ 325 w 678"/>
              <a:gd name="T21" fmla="*/ 0 h 678"/>
              <a:gd name="T22" fmla="*/ 299 w 678"/>
              <a:gd name="T23" fmla="*/ 42 h 678"/>
              <a:gd name="T24" fmla="*/ 244 w 678"/>
              <a:gd name="T25" fmla="*/ 14 h 678"/>
              <a:gd name="T26" fmla="*/ 189 w 678"/>
              <a:gd name="T27" fmla="*/ 78 h 678"/>
              <a:gd name="T28" fmla="*/ 125 w 678"/>
              <a:gd name="T29" fmla="*/ 77 h 678"/>
              <a:gd name="T30" fmla="*/ 105 w 678"/>
              <a:gd name="T31" fmla="*/ 94 h 678"/>
              <a:gd name="T32" fmla="*/ 101 w 678"/>
              <a:gd name="T33" fmla="*/ 158 h 678"/>
              <a:gd name="T34" fmla="*/ 42 w 678"/>
              <a:gd name="T35" fmla="*/ 176 h 678"/>
              <a:gd name="T36" fmla="*/ 48 w 678"/>
              <a:gd name="T37" fmla="*/ 263 h 678"/>
              <a:gd name="T38" fmla="*/ 2 w 678"/>
              <a:gd name="T39" fmla="*/ 305 h 678"/>
              <a:gd name="T40" fmla="*/ 2 w 678"/>
              <a:gd name="T41" fmla="*/ 376 h 678"/>
              <a:gd name="T42" fmla="*/ 48 w 678"/>
              <a:gd name="T43" fmla="*/ 415 h 678"/>
              <a:gd name="T44" fmla="*/ 41 w 678"/>
              <a:gd name="T45" fmla="*/ 499 h 678"/>
              <a:gd name="T46" fmla="*/ 101 w 678"/>
              <a:gd name="T47" fmla="*/ 523 h 678"/>
              <a:gd name="T48" fmla="*/ 79 w 678"/>
              <a:gd name="T49" fmla="*/ 557 h 678"/>
              <a:gd name="T50" fmla="*/ 88 w 678"/>
              <a:gd name="T51" fmla="*/ 567 h 678"/>
              <a:gd name="T52" fmla="*/ 97 w 678"/>
              <a:gd name="T53" fmla="*/ 576 h 678"/>
              <a:gd name="T54" fmla="*/ 156 w 678"/>
              <a:gd name="T55" fmla="*/ 581 h 678"/>
              <a:gd name="T56" fmla="*/ 177 w 678"/>
              <a:gd name="T57" fmla="*/ 636 h 678"/>
              <a:gd name="T58" fmla="*/ 261 w 678"/>
              <a:gd name="T59" fmla="*/ 631 h 678"/>
              <a:gd name="T60" fmla="*/ 305 w 678"/>
              <a:gd name="T61" fmla="*/ 676 h 678"/>
              <a:gd name="T62" fmla="*/ 374 w 678"/>
              <a:gd name="T63" fmla="*/ 676 h 678"/>
              <a:gd name="T64" fmla="*/ 415 w 678"/>
              <a:gd name="T65" fmla="*/ 634 h 678"/>
              <a:gd name="T66" fmla="*/ 499 w 678"/>
              <a:gd name="T67" fmla="*/ 638 h 678"/>
              <a:gd name="T68" fmla="*/ 520 w 678"/>
              <a:gd name="T69" fmla="*/ 581 h 678"/>
              <a:gd name="T70" fmla="*/ 601 w 678"/>
              <a:gd name="T71" fmla="*/ 554 h 678"/>
              <a:gd name="T72" fmla="*/ 597 w 678"/>
              <a:gd name="T73" fmla="*/ 493 h 678"/>
              <a:gd name="T74" fmla="*/ 663 w 678"/>
              <a:gd name="T75" fmla="*/ 439 h 678"/>
              <a:gd name="T76" fmla="*/ 639 w 678"/>
              <a:gd name="T77" fmla="*/ 382 h 678"/>
              <a:gd name="T78" fmla="*/ 678 w 678"/>
              <a:gd name="T79" fmla="*/ 339 h 678"/>
              <a:gd name="T80" fmla="*/ 339 w 678"/>
              <a:gd name="T81" fmla="*/ 590 h 678"/>
              <a:gd name="T82" fmla="*/ 159 w 678"/>
              <a:gd name="T83" fmla="*/ 514 h 678"/>
              <a:gd name="T84" fmla="*/ 153 w 678"/>
              <a:gd name="T85" fmla="*/ 508 h 678"/>
              <a:gd name="T86" fmla="*/ 135 w 678"/>
              <a:gd name="T87" fmla="*/ 485 h 678"/>
              <a:gd name="T88" fmla="*/ 131 w 678"/>
              <a:gd name="T89" fmla="*/ 479 h 678"/>
              <a:gd name="T90" fmla="*/ 120 w 678"/>
              <a:gd name="T91" fmla="*/ 461 h 678"/>
              <a:gd name="T92" fmla="*/ 166 w 678"/>
              <a:gd name="T93" fmla="*/ 158 h 678"/>
              <a:gd name="T94" fmla="*/ 329 w 678"/>
              <a:gd name="T95" fmla="*/ 88 h 678"/>
              <a:gd name="T96" fmla="*/ 339 w 678"/>
              <a:gd name="T97" fmla="*/ 88 h 678"/>
              <a:gd name="T98" fmla="*/ 340 w 678"/>
              <a:gd name="T99" fmla="*/ 88 h 678"/>
              <a:gd name="T100" fmla="*/ 590 w 678"/>
              <a:gd name="T101" fmla="*/ 339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8" h="678">
                <a:moveTo>
                  <a:pt x="677" y="305"/>
                </a:moveTo>
                <a:cubicBezTo>
                  <a:pt x="639" y="299"/>
                  <a:pt x="639" y="299"/>
                  <a:pt x="639" y="299"/>
                </a:cubicBezTo>
                <a:cubicBezTo>
                  <a:pt x="636" y="288"/>
                  <a:pt x="633" y="277"/>
                  <a:pt x="630" y="266"/>
                </a:cubicBezTo>
                <a:cubicBezTo>
                  <a:pt x="647" y="255"/>
                  <a:pt x="658" y="248"/>
                  <a:pt x="665" y="244"/>
                </a:cubicBezTo>
                <a:cubicBezTo>
                  <a:pt x="658" y="221"/>
                  <a:pt x="649" y="200"/>
                  <a:pt x="639" y="180"/>
                </a:cubicBezTo>
                <a:cubicBezTo>
                  <a:pt x="600" y="188"/>
                  <a:pt x="600" y="188"/>
                  <a:pt x="600" y="188"/>
                </a:cubicBezTo>
                <a:cubicBezTo>
                  <a:pt x="595" y="177"/>
                  <a:pt x="586" y="169"/>
                  <a:pt x="578" y="158"/>
                </a:cubicBezTo>
                <a:cubicBezTo>
                  <a:pt x="590" y="142"/>
                  <a:pt x="597" y="132"/>
                  <a:pt x="602" y="125"/>
                </a:cubicBezTo>
                <a:cubicBezTo>
                  <a:pt x="588" y="107"/>
                  <a:pt x="571" y="91"/>
                  <a:pt x="553" y="76"/>
                </a:cubicBezTo>
                <a:cubicBezTo>
                  <a:pt x="520" y="100"/>
                  <a:pt x="520" y="100"/>
                  <a:pt x="520" y="100"/>
                </a:cubicBezTo>
                <a:cubicBezTo>
                  <a:pt x="512" y="92"/>
                  <a:pt x="503" y="86"/>
                  <a:pt x="492" y="81"/>
                </a:cubicBezTo>
                <a:cubicBezTo>
                  <a:pt x="497" y="62"/>
                  <a:pt x="500" y="50"/>
                  <a:pt x="502" y="42"/>
                </a:cubicBezTo>
                <a:cubicBezTo>
                  <a:pt x="482" y="31"/>
                  <a:pt x="460" y="22"/>
                  <a:pt x="438" y="15"/>
                </a:cubicBezTo>
                <a:cubicBezTo>
                  <a:pt x="418" y="50"/>
                  <a:pt x="418" y="50"/>
                  <a:pt x="418" y="50"/>
                </a:cubicBezTo>
                <a:cubicBezTo>
                  <a:pt x="404" y="45"/>
                  <a:pt x="393" y="42"/>
                  <a:pt x="379" y="42"/>
                </a:cubicBezTo>
                <a:cubicBezTo>
                  <a:pt x="376" y="23"/>
                  <a:pt x="375" y="10"/>
                  <a:pt x="373" y="2"/>
                </a:cubicBezTo>
                <a:cubicBezTo>
                  <a:pt x="365" y="1"/>
                  <a:pt x="356" y="1"/>
                  <a:pt x="347" y="0"/>
                </a:cubicBezTo>
                <a:cubicBezTo>
                  <a:pt x="345" y="0"/>
                  <a:pt x="343" y="0"/>
                  <a:pt x="340" y="0"/>
                </a:cubicBezTo>
                <a:cubicBezTo>
                  <a:pt x="340" y="0"/>
                  <a:pt x="340" y="0"/>
                  <a:pt x="339" y="0"/>
                </a:cubicBezTo>
                <a:cubicBezTo>
                  <a:pt x="339" y="0"/>
                  <a:pt x="339" y="0"/>
                  <a:pt x="339" y="0"/>
                </a:cubicBezTo>
                <a:cubicBezTo>
                  <a:pt x="338" y="0"/>
                  <a:pt x="338" y="0"/>
                  <a:pt x="337" y="0"/>
                </a:cubicBezTo>
                <a:cubicBezTo>
                  <a:pt x="333" y="0"/>
                  <a:pt x="329" y="0"/>
                  <a:pt x="325" y="0"/>
                </a:cubicBezTo>
                <a:cubicBezTo>
                  <a:pt x="318" y="1"/>
                  <a:pt x="312" y="1"/>
                  <a:pt x="305" y="2"/>
                </a:cubicBezTo>
                <a:cubicBezTo>
                  <a:pt x="299" y="42"/>
                  <a:pt x="299" y="42"/>
                  <a:pt x="299" y="42"/>
                </a:cubicBezTo>
                <a:cubicBezTo>
                  <a:pt x="285" y="42"/>
                  <a:pt x="274" y="45"/>
                  <a:pt x="263" y="47"/>
                </a:cubicBezTo>
                <a:cubicBezTo>
                  <a:pt x="254" y="31"/>
                  <a:pt x="248" y="21"/>
                  <a:pt x="244" y="14"/>
                </a:cubicBezTo>
                <a:cubicBezTo>
                  <a:pt x="221" y="21"/>
                  <a:pt x="199" y="29"/>
                  <a:pt x="179" y="40"/>
                </a:cubicBezTo>
                <a:cubicBezTo>
                  <a:pt x="189" y="78"/>
                  <a:pt x="189" y="78"/>
                  <a:pt x="189" y="78"/>
                </a:cubicBezTo>
                <a:cubicBezTo>
                  <a:pt x="178" y="86"/>
                  <a:pt x="167" y="92"/>
                  <a:pt x="156" y="100"/>
                </a:cubicBezTo>
                <a:cubicBezTo>
                  <a:pt x="141" y="89"/>
                  <a:pt x="131" y="82"/>
                  <a:pt x="125" y="77"/>
                </a:cubicBezTo>
                <a:cubicBezTo>
                  <a:pt x="118" y="82"/>
                  <a:pt x="112" y="87"/>
                  <a:pt x="106" y="93"/>
                </a:cubicBezTo>
                <a:cubicBezTo>
                  <a:pt x="106" y="93"/>
                  <a:pt x="105" y="94"/>
                  <a:pt x="105" y="94"/>
                </a:cubicBezTo>
                <a:cubicBezTo>
                  <a:pt x="94" y="104"/>
                  <a:pt x="84" y="115"/>
                  <a:pt x="75" y="127"/>
                </a:cubicBezTo>
                <a:cubicBezTo>
                  <a:pt x="101" y="158"/>
                  <a:pt x="101" y="158"/>
                  <a:pt x="101" y="158"/>
                </a:cubicBezTo>
                <a:cubicBezTo>
                  <a:pt x="92" y="166"/>
                  <a:pt x="87" y="177"/>
                  <a:pt x="78" y="186"/>
                </a:cubicBezTo>
                <a:cubicBezTo>
                  <a:pt x="61" y="181"/>
                  <a:pt x="50" y="178"/>
                  <a:pt x="42" y="176"/>
                </a:cubicBezTo>
                <a:cubicBezTo>
                  <a:pt x="31" y="197"/>
                  <a:pt x="22" y="218"/>
                  <a:pt x="15" y="241"/>
                </a:cubicBezTo>
                <a:cubicBezTo>
                  <a:pt x="48" y="263"/>
                  <a:pt x="48" y="263"/>
                  <a:pt x="48" y="263"/>
                </a:cubicBezTo>
                <a:cubicBezTo>
                  <a:pt x="45" y="274"/>
                  <a:pt x="43" y="288"/>
                  <a:pt x="40" y="299"/>
                </a:cubicBezTo>
                <a:cubicBezTo>
                  <a:pt x="22" y="302"/>
                  <a:pt x="10" y="303"/>
                  <a:pt x="2" y="305"/>
                </a:cubicBezTo>
                <a:cubicBezTo>
                  <a:pt x="1" y="316"/>
                  <a:pt x="0" y="327"/>
                  <a:pt x="0" y="339"/>
                </a:cubicBezTo>
                <a:cubicBezTo>
                  <a:pt x="0" y="352"/>
                  <a:pt x="1" y="364"/>
                  <a:pt x="2" y="376"/>
                </a:cubicBezTo>
                <a:cubicBezTo>
                  <a:pt x="40" y="382"/>
                  <a:pt x="40" y="382"/>
                  <a:pt x="40" y="382"/>
                </a:cubicBezTo>
                <a:cubicBezTo>
                  <a:pt x="43" y="393"/>
                  <a:pt x="45" y="404"/>
                  <a:pt x="48" y="415"/>
                </a:cubicBezTo>
                <a:cubicBezTo>
                  <a:pt x="32" y="424"/>
                  <a:pt x="21" y="430"/>
                  <a:pt x="14" y="434"/>
                </a:cubicBezTo>
                <a:cubicBezTo>
                  <a:pt x="21" y="457"/>
                  <a:pt x="30" y="479"/>
                  <a:pt x="41" y="499"/>
                </a:cubicBezTo>
                <a:cubicBezTo>
                  <a:pt x="78" y="490"/>
                  <a:pt x="78" y="490"/>
                  <a:pt x="78" y="490"/>
                </a:cubicBezTo>
                <a:cubicBezTo>
                  <a:pt x="84" y="501"/>
                  <a:pt x="92" y="512"/>
                  <a:pt x="101" y="523"/>
                </a:cubicBezTo>
                <a:cubicBezTo>
                  <a:pt x="89" y="537"/>
                  <a:pt x="82" y="546"/>
                  <a:pt x="76" y="553"/>
                </a:cubicBezTo>
                <a:cubicBezTo>
                  <a:pt x="77" y="554"/>
                  <a:pt x="78" y="555"/>
                  <a:pt x="79" y="557"/>
                </a:cubicBezTo>
                <a:cubicBezTo>
                  <a:pt x="82" y="560"/>
                  <a:pt x="85" y="564"/>
                  <a:pt x="88" y="567"/>
                </a:cubicBezTo>
                <a:cubicBezTo>
                  <a:pt x="88" y="567"/>
                  <a:pt x="88" y="567"/>
                  <a:pt x="88" y="567"/>
                </a:cubicBezTo>
                <a:cubicBezTo>
                  <a:pt x="91" y="570"/>
                  <a:pt x="93" y="572"/>
                  <a:pt x="96" y="575"/>
                </a:cubicBezTo>
                <a:cubicBezTo>
                  <a:pt x="96" y="575"/>
                  <a:pt x="96" y="575"/>
                  <a:pt x="97" y="576"/>
                </a:cubicBezTo>
                <a:cubicBezTo>
                  <a:pt x="106" y="585"/>
                  <a:pt x="116" y="594"/>
                  <a:pt x="127" y="603"/>
                </a:cubicBezTo>
                <a:cubicBezTo>
                  <a:pt x="156" y="581"/>
                  <a:pt x="156" y="581"/>
                  <a:pt x="156" y="581"/>
                </a:cubicBezTo>
                <a:cubicBezTo>
                  <a:pt x="167" y="587"/>
                  <a:pt x="175" y="595"/>
                  <a:pt x="186" y="600"/>
                </a:cubicBezTo>
                <a:cubicBezTo>
                  <a:pt x="182" y="617"/>
                  <a:pt x="179" y="629"/>
                  <a:pt x="177" y="636"/>
                </a:cubicBezTo>
                <a:cubicBezTo>
                  <a:pt x="197" y="648"/>
                  <a:pt x="219" y="657"/>
                  <a:pt x="242" y="664"/>
                </a:cubicBezTo>
                <a:cubicBezTo>
                  <a:pt x="261" y="631"/>
                  <a:pt x="261" y="631"/>
                  <a:pt x="261" y="631"/>
                </a:cubicBezTo>
                <a:cubicBezTo>
                  <a:pt x="272" y="636"/>
                  <a:pt x="285" y="636"/>
                  <a:pt x="299" y="639"/>
                </a:cubicBezTo>
                <a:cubicBezTo>
                  <a:pt x="302" y="656"/>
                  <a:pt x="304" y="668"/>
                  <a:pt x="305" y="676"/>
                </a:cubicBezTo>
                <a:cubicBezTo>
                  <a:pt x="316" y="677"/>
                  <a:pt x="328" y="678"/>
                  <a:pt x="339" y="678"/>
                </a:cubicBezTo>
                <a:cubicBezTo>
                  <a:pt x="351" y="678"/>
                  <a:pt x="362" y="677"/>
                  <a:pt x="374" y="676"/>
                </a:cubicBezTo>
                <a:cubicBezTo>
                  <a:pt x="379" y="639"/>
                  <a:pt x="379" y="639"/>
                  <a:pt x="379" y="639"/>
                </a:cubicBezTo>
                <a:cubicBezTo>
                  <a:pt x="390" y="636"/>
                  <a:pt x="404" y="636"/>
                  <a:pt x="415" y="634"/>
                </a:cubicBezTo>
                <a:cubicBezTo>
                  <a:pt x="424" y="648"/>
                  <a:pt x="429" y="658"/>
                  <a:pt x="433" y="665"/>
                </a:cubicBezTo>
                <a:cubicBezTo>
                  <a:pt x="456" y="658"/>
                  <a:pt x="478" y="649"/>
                  <a:pt x="499" y="638"/>
                </a:cubicBezTo>
                <a:cubicBezTo>
                  <a:pt x="490" y="600"/>
                  <a:pt x="490" y="600"/>
                  <a:pt x="490" y="600"/>
                </a:cubicBezTo>
                <a:cubicBezTo>
                  <a:pt x="501" y="595"/>
                  <a:pt x="512" y="589"/>
                  <a:pt x="520" y="581"/>
                </a:cubicBezTo>
                <a:cubicBezTo>
                  <a:pt x="535" y="591"/>
                  <a:pt x="545" y="598"/>
                  <a:pt x="552" y="603"/>
                </a:cubicBezTo>
                <a:cubicBezTo>
                  <a:pt x="570" y="589"/>
                  <a:pt x="586" y="572"/>
                  <a:pt x="601" y="554"/>
                </a:cubicBezTo>
                <a:cubicBezTo>
                  <a:pt x="578" y="523"/>
                  <a:pt x="578" y="523"/>
                  <a:pt x="578" y="523"/>
                </a:cubicBezTo>
                <a:cubicBezTo>
                  <a:pt x="586" y="515"/>
                  <a:pt x="592" y="504"/>
                  <a:pt x="597" y="493"/>
                </a:cubicBezTo>
                <a:cubicBezTo>
                  <a:pt x="616" y="497"/>
                  <a:pt x="628" y="500"/>
                  <a:pt x="636" y="502"/>
                </a:cubicBezTo>
                <a:cubicBezTo>
                  <a:pt x="647" y="482"/>
                  <a:pt x="656" y="461"/>
                  <a:pt x="663" y="439"/>
                </a:cubicBezTo>
                <a:cubicBezTo>
                  <a:pt x="630" y="418"/>
                  <a:pt x="630" y="418"/>
                  <a:pt x="630" y="418"/>
                </a:cubicBezTo>
                <a:cubicBezTo>
                  <a:pt x="633" y="407"/>
                  <a:pt x="636" y="393"/>
                  <a:pt x="639" y="382"/>
                </a:cubicBezTo>
                <a:cubicBezTo>
                  <a:pt x="657" y="379"/>
                  <a:pt x="668" y="377"/>
                  <a:pt x="676" y="376"/>
                </a:cubicBezTo>
                <a:cubicBezTo>
                  <a:pt x="678" y="364"/>
                  <a:pt x="678" y="352"/>
                  <a:pt x="678" y="339"/>
                </a:cubicBezTo>
                <a:cubicBezTo>
                  <a:pt x="678" y="328"/>
                  <a:pt x="678" y="316"/>
                  <a:pt x="677" y="305"/>
                </a:cubicBezTo>
                <a:close/>
                <a:moveTo>
                  <a:pt x="339" y="590"/>
                </a:moveTo>
                <a:cubicBezTo>
                  <a:pt x="269" y="590"/>
                  <a:pt x="205" y="561"/>
                  <a:pt x="160" y="514"/>
                </a:cubicBezTo>
                <a:cubicBezTo>
                  <a:pt x="159" y="514"/>
                  <a:pt x="159" y="514"/>
                  <a:pt x="159" y="514"/>
                </a:cubicBezTo>
                <a:cubicBezTo>
                  <a:pt x="157" y="512"/>
                  <a:pt x="155" y="510"/>
                  <a:pt x="153" y="508"/>
                </a:cubicBezTo>
                <a:cubicBezTo>
                  <a:pt x="153" y="508"/>
                  <a:pt x="153" y="508"/>
                  <a:pt x="153" y="508"/>
                </a:cubicBezTo>
                <a:cubicBezTo>
                  <a:pt x="151" y="505"/>
                  <a:pt x="149" y="503"/>
                  <a:pt x="147" y="500"/>
                </a:cubicBezTo>
                <a:cubicBezTo>
                  <a:pt x="143" y="495"/>
                  <a:pt x="139" y="490"/>
                  <a:pt x="135" y="485"/>
                </a:cubicBezTo>
                <a:cubicBezTo>
                  <a:pt x="134" y="484"/>
                  <a:pt x="133" y="482"/>
                  <a:pt x="132" y="481"/>
                </a:cubicBezTo>
                <a:cubicBezTo>
                  <a:pt x="132" y="480"/>
                  <a:pt x="131" y="480"/>
                  <a:pt x="131" y="479"/>
                </a:cubicBezTo>
                <a:cubicBezTo>
                  <a:pt x="125" y="470"/>
                  <a:pt x="121" y="464"/>
                  <a:pt x="121" y="464"/>
                </a:cubicBezTo>
                <a:cubicBezTo>
                  <a:pt x="120" y="463"/>
                  <a:pt x="120" y="462"/>
                  <a:pt x="120" y="461"/>
                </a:cubicBezTo>
                <a:cubicBezTo>
                  <a:pt x="100" y="425"/>
                  <a:pt x="88" y="383"/>
                  <a:pt x="88" y="339"/>
                </a:cubicBezTo>
                <a:cubicBezTo>
                  <a:pt x="88" y="268"/>
                  <a:pt x="118" y="203"/>
                  <a:pt x="166" y="158"/>
                </a:cubicBezTo>
                <a:cubicBezTo>
                  <a:pt x="166" y="157"/>
                  <a:pt x="166" y="157"/>
                  <a:pt x="167" y="157"/>
                </a:cubicBezTo>
                <a:cubicBezTo>
                  <a:pt x="209" y="116"/>
                  <a:pt x="266" y="91"/>
                  <a:pt x="329" y="88"/>
                </a:cubicBezTo>
                <a:cubicBezTo>
                  <a:pt x="332" y="88"/>
                  <a:pt x="335" y="88"/>
                  <a:pt x="338" y="88"/>
                </a:cubicBezTo>
                <a:cubicBezTo>
                  <a:pt x="338" y="88"/>
                  <a:pt x="339" y="88"/>
                  <a:pt x="339" y="88"/>
                </a:cubicBezTo>
                <a:cubicBezTo>
                  <a:pt x="339" y="88"/>
                  <a:pt x="339" y="88"/>
                  <a:pt x="339" y="88"/>
                </a:cubicBezTo>
                <a:cubicBezTo>
                  <a:pt x="340" y="88"/>
                  <a:pt x="340" y="88"/>
                  <a:pt x="340" y="88"/>
                </a:cubicBezTo>
                <a:cubicBezTo>
                  <a:pt x="342" y="88"/>
                  <a:pt x="343" y="88"/>
                  <a:pt x="345" y="88"/>
                </a:cubicBezTo>
                <a:cubicBezTo>
                  <a:pt x="481" y="91"/>
                  <a:pt x="590" y="202"/>
                  <a:pt x="590" y="339"/>
                </a:cubicBezTo>
                <a:cubicBezTo>
                  <a:pt x="590" y="478"/>
                  <a:pt x="478" y="590"/>
                  <a:pt x="339" y="590"/>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55" name="Freeform 212"/>
          <p:cNvSpPr>
            <a:spLocks/>
          </p:cNvSpPr>
          <p:nvPr/>
        </p:nvSpPr>
        <p:spPr bwMode="auto">
          <a:xfrm>
            <a:off x="8704794" y="3886059"/>
            <a:ext cx="984605" cy="988804"/>
          </a:xfrm>
          <a:custGeom>
            <a:avLst/>
            <a:gdLst>
              <a:gd name="T0" fmla="*/ 249 w 498"/>
              <a:gd name="T1" fmla="*/ 498 h 498"/>
              <a:gd name="T2" fmla="*/ 71 w 498"/>
              <a:gd name="T3" fmla="*/ 423 h 498"/>
              <a:gd name="T4" fmla="*/ 70 w 498"/>
              <a:gd name="T5" fmla="*/ 422 h 498"/>
              <a:gd name="T6" fmla="*/ 65 w 498"/>
              <a:gd name="T7" fmla="*/ 417 h 498"/>
              <a:gd name="T8" fmla="*/ 65 w 498"/>
              <a:gd name="T9" fmla="*/ 417 h 498"/>
              <a:gd name="T10" fmla="*/ 58 w 498"/>
              <a:gd name="T11" fmla="*/ 409 h 498"/>
              <a:gd name="T12" fmla="*/ 46 w 498"/>
              <a:gd name="T13" fmla="*/ 394 h 498"/>
              <a:gd name="T14" fmla="*/ 43 w 498"/>
              <a:gd name="T15" fmla="*/ 390 h 498"/>
              <a:gd name="T16" fmla="*/ 42 w 498"/>
              <a:gd name="T17" fmla="*/ 388 h 498"/>
              <a:gd name="T18" fmla="*/ 32 w 498"/>
              <a:gd name="T19" fmla="*/ 373 h 498"/>
              <a:gd name="T20" fmla="*/ 31 w 498"/>
              <a:gd name="T21" fmla="*/ 370 h 498"/>
              <a:gd name="T22" fmla="*/ 0 w 498"/>
              <a:gd name="T23" fmla="*/ 249 h 498"/>
              <a:gd name="T24" fmla="*/ 77 w 498"/>
              <a:gd name="T25" fmla="*/ 69 h 498"/>
              <a:gd name="T26" fmla="*/ 78 w 498"/>
              <a:gd name="T27" fmla="*/ 68 h 498"/>
              <a:gd name="T28" fmla="*/ 238 w 498"/>
              <a:gd name="T29" fmla="*/ 0 h 498"/>
              <a:gd name="T30" fmla="*/ 247 w 498"/>
              <a:gd name="T31" fmla="*/ 0 h 498"/>
              <a:gd name="T32" fmla="*/ 249 w 498"/>
              <a:gd name="T33" fmla="*/ 0 h 498"/>
              <a:gd name="T34" fmla="*/ 249 w 498"/>
              <a:gd name="T35" fmla="*/ 0 h 498"/>
              <a:gd name="T36" fmla="*/ 250 w 498"/>
              <a:gd name="T37" fmla="*/ 0 h 498"/>
              <a:gd name="T38" fmla="*/ 255 w 498"/>
              <a:gd name="T39" fmla="*/ 0 h 498"/>
              <a:gd name="T40" fmla="*/ 498 w 498"/>
              <a:gd name="T41" fmla="*/ 249 h 498"/>
              <a:gd name="T42" fmla="*/ 249 w 498"/>
              <a:gd name="T43"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8" h="498">
                <a:moveTo>
                  <a:pt x="249" y="498"/>
                </a:moveTo>
                <a:cubicBezTo>
                  <a:pt x="179" y="498"/>
                  <a:pt x="116" y="469"/>
                  <a:pt x="71" y="423"/>
                </a:cubicBezTo>
                <a:cubicBezTo>
                  <a:pt x="70" y="423"/>
                  <a:pt x="70" y="423"/>
                  <a:pt x="70" y="422"/>
                </a:cubicBezTo>
                <a:cubicBezTo>
                  <a:pt x="68" y="421"/>
                  <a:pt x="66" y="419"/>
                  <a:pt x="65" y="417"/>
                </a:cubicBezTo>
                <a:cubicBezTo>
                  <a:pt x="65" y="417"/>
                  <a:pt x="65" y="417"/>
                  <a:pt x="65" y="417"/>
                </a:cubicBezTo>
                <a:cubicBezTo>
                  <a:pt x="62" y="414"/>
                  <a:pt x="60" y="411"/>
                  <a:pt x="58" y="409"/>
                </a:cubicBezTo>
                <a:cubicBezTo>
                  <a:pt x="54" y="404"/>
                  <a:pt x="50" y="399"/>
                  <a:pt x="46" y="394"/>
                </a:cubicBezTo>
                <a:cubicBezTo>
                  <a:pt x="45" y="392"/>
                  <a:pt x="44" y="391"/>
                  <a:pt x="43" y="390"/>
                </a:cubicBezTo>
                <a:cubicBezTo>
                  <a:pt x="43" y="389"/>
                  <a:pt x="42" y="388"/>
                  <a:pt x="42" y="388"/>
                </a:cubicBezTo>
                <a:cubicBezTo>
                  <a:pt x="36" y="379"/>
                  <a:pt x="32" y="373"/>
                  <a:pt x="32" y="373"/>
                </a:cubicBezTo>
                <a:cubicBezTo>
                  <a:pt x="32" y="372"/>
                  <a:pt x="31" y="371"/>
                  <a:pt x="31" y="370"/>
                </a:cubicBezTo>
                <a:cubicBezTo>
                  <a:pt x="11" y="334"/>
                  <a:pt x="0" y="293"/>
                  <a:pt x="0" y="249"/>
                </a:cubicBezTo>
                <a:cubicBezTo>
                  <a:pt x="0" y="178"/>
                  <a:pt x="29" y="114"/>
                  <a:pt x="77" y="69"/>
                </a:cubicBezTo>
                <a:cubicBezTo>
                  <a:pt x="77" y="69"/>
                  <a:pt x="77" y="69"/>
                  <a:pt x="78" y="68"/>
                </a:cubicBezTo>
                <a:cubicBezTo>
                  <a:pt x="120" y="28"/>
                  <a:pt x="176" y="3"/>
                  <a:pt x="238" y="0"/>
                </a:cubicBezTo>
                <a:cubicBezTo>
                  <a:pt x="241" y="0"/>
                  <a:pt x="244" y="0"/>
                  <a:pt x="247" y="0"/>
                </a:cubicBezTo>
                <a:cubicBezTo>
                  <a:pt x="248" y="0"/>
                  <a:pt x="248" y="0"/>
                  <a:pt x="249" y="0"/>
                </a:cubicBezTo>
                <a:cubicBezTo>
                  <a:pt x="249" y="0"/>
                  <a:pt x="249" y="0"/>
                  <a:pt x="249" y="0"/>
                </a:cubicBezTo>
                <a:cubicBezTo>
                  <a:pt x="249" y="0"/>
                  <a:pt x="249" y="0"/>
                  <a:pt x="250" y="0"/>
                </a:cubicBezTo>
                <a:cubicBezTo>
                  <a:pt x="251" y="0"/>
                  <a:pt x="253" y="0"/>
                  <a:pt x="255" y="0"/>
                </a:cubicBezTo>
                <a:cubicBezTo>
                  <a:pt x="390" y="3"/>
                  <a:pt x="498" y="113"/>
                  <a:pt x="498" y="249"/>
                </a:cubicBezTo>
                <a:cubicBezTo>
                  <a:pt x="498" y="387"/>
                  <a:pt x="387" y="498"/>
                  <a:pt x="249" y="4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5" name="Freeform 221"/>
          <p:cNvSpPr>
            <a:spLocks noEditPoints="1"/>
          </p:cNvSpPr>
          <p:nvPr/>
        </p:nvSpPr>
        <p:spPr bwMode="auto">
          <a:xfrm>
            <a:off x="8503254" y="3682420"/>
            <a:ext cx="1389784" cy="1396082"/>
          </a:xfrm>
          <a:custGeom>
            <a:avLst/>
            <a:gdLst>
              <a:gd name="T0" fmla="*/ 638 w 702"/>
              <a:gd name="T1" fmla="*/ 314 h 704"/>
              <a:gd name="T2" fmla="*/ 676 w 702"/>
              <a:gd name="T3" fmla="*/ 252 h 704"/>
              <a:gd name="T4" fmla="*/ 670 w 702"/>
              <a:gd name="T5" fmla="*/ 205 h 704"/>
              <a:gd name="T6" fmla="*/ 601 w 702"/>
              <a:gd name="T7" fmla="*/ 207 h 704"/>
              <a:gd name="T8" fmla="*/ 612 w 702"/>
              <a:gd name="T9" fmla="*/ 136 h 704"/>
              <a:gd name="T10" fmla="*/ 585 w 702"/>
              <a:gd name="T11" fmla="*/ 91 h 704"/>
              <a:gd name="T12" fmla="*/ 525 w 702"/>
              <a:gd name="T13" fmla="*/ 122 h 704"/>
              <a:gd name="T14" fmla="*/ 511 w 702"/>
              <a:gd name="T15" fmla="*/ 51 h 704"/>
              <a:gd name="T16" fmla="*/ 469 w 702"/>
              <a:gd name="T17" fmla="*/ 22 h 704"/>
              <a:gd name="T18" fmla="*/ 426 w 702"/>
              <a:gd name="T19" fmla="*/ 75 h 704"/>
              <a:gd name="T20" fmla="*/ 381 w 702"/>
              <a:gd name="T21" fmla="*/ 14 h 704"/>
              <a:gd name="T22" fmla="*/ 334 w 702"/>
              <a:gd name="T23" fmla="*/ 0 h 704"/>
              <a:gd name="T24" fmla="*/ 313 w 702"/>
              <a:gd name="T25" fmla="*/ 67 h 704"/>
              <a:gd name="T26" fmla="*/ 252 w 702"/>
              <a:gd name="T27" fmla="*/ 27 h 704"/>
              <a:gd name="T28" fmla="*/ 201 w 702"/>
              <a:gd name="T29" fmla="*/ 35 h 704"/>
              <a:gd name="T30" fmla="*/ 206 w 702"/>
              <a:gd name="T31" fmla="*/ 101 h 704"/>
              <a:gd name="T32" fmla="*/ 132 w 702"/>
              <a:gd name="T33" fmla="*/ 91 h 704"/>
              <a:gd name="T34" fmla="*/ 90 w 702"/>
              <a:gd name="T35" fmla="*/ 117 h 704"/>
              <a:gd name="T36" fmla="*/ 122 w 702"/>
              <a:gd name="T37" fmla="*/ 178 h 704"/>
              <a:gd name="T38" fmla="*/ 50 w 702"/>
              <a:gd name="T39" fmla="*/ 191 h 704"/>
              <a:gd name="T40" fmla="*/ 21 w 702"/>
              <a:gd name="T41" fmla="*/ 234 h 704"/>
              <a:gd name="T42" fmla="*/ 71 w 702"/>
              <a:gd name="T43" fmla="*/ 279 h 704"/>
              <a:gd name="T44" fmla="*/ 10 w 702"/>
              <a:gd name="T45" fmla="*/ 322 h 704"/>
              <a:gd name="T46" fmla="*/ 0 w 702"/>
              <a:gd name="T47" fmla="*/ 372 h 704"/>
              <a:gd name="T48" fmla="*/ 63 w 702"/>
              <a:gd name="T49" fmla="*/ 393 h 704"/>
              <a:gd name="T50" fmla="*/ 24 w 702"/>
              <a:gd name="T51" fmla="*/ 452 h 704"/>
              <a:gd name="T52" fmla="*/ 32 w 702"/>
              <a:gd name="T53" fmla="*/ 502 h 704"/>
              <a:gd name="T54" fmla="*/ 100 w 702"/>
              <a:gd name="T55" fmla="*/ 497 h 704"/>
              <a:gd name="T56" fmla="*/ 87 w 702"/>
              <a:gd name="T57" fmla="*/ 571 h 704"/>
              <a:gd name="T58" fmla="*/ 114 w 702"/>
              <a:gd name="T59" fmla="*/ 614 h 704"/>
              <a:gd name="T60" fmla="*/ 175 w 702"/>
              <a:gd name="T61" fmla="*/ 584 h 704"/>
              <a:gd name="T62" fmla="*/ 191 w 702"/>
              <a:gd name="T63" fmla="*/ 653 h 704"/>
              <a:gd name="T64" fmla="*/ 230 w 702"/>
              <a:gd name="T65" fmla="*/ 685 h 704"/>
              <a:gd name="T66" fmla="*/ 275 w 702"/>
              <a:gd name="T67" fmla="*/ 632 h 704"/>
              <a:gd name="T68" fmla="*/ 320 w 702"/>
              <a:gd name="T69" fmla="*/ 693 h 704"/>
              <a:gd name="T70" fmla="*/ 368 w 702"/>
              <a:gd name="T71" fmla="*/ 704 h 704"/>
              <a:gd name="T72" fmla="*/ 389 w 702"/>
              <a:gd name="T73" fmla="*/ 640 h 704"/>
              <a:gd name="T74" fmla="*/ 450 w 702"/>
              <a:gd name="T75" fmla="*/ 680 h 704"/>
              <a:gd name="T76" fmla="*/ 501 w 702"/>
              <a:gd name="T77" fmla="*/ 672 h 704"/>
              <a:gd name="T78" fmla="*/ 495 w 702"/>
              <a:gd name="T79" fmla="*/ 603 h 704"/>
              <a:gd name="T80" fmla="*/ 570 w 702"/>
              <a:gd name="T81" fmla="*/ 616 h 704"/>
              <a:gd name="T82" fmla="*/ 612 w 702"/>
              <a:gd name="T83" fmla="*/ 590 h 704"/>
              <a:gd name="T84" fmla="*/ 580 w 702"/>
              <a:gd name="T85" fmla="*/ 529 h 704"/>
              <a:gd name="T86" fmla="*/ 652 w 702"/>
              <a:gd name="T87" fmla="*/ 513 h 704"/>
              <a:gd name="T88" fmla="*/ 681 w 702"/>
              <a:gd name="T89" fmla="*/ 473 h 704"/>
              <a:gd name="T90" fmla="*/ 631 w 702"/>
              <a:gd name="T91" fmla="*/ 428 h 704"/>
              <a:gd name="T92" fmla="*/ 689 w 702"/>
              <a:gd name="T93" fmla="*/ 385 h 704"/>
              <a:gd name="T94" fmla="*/ 702 w 702"/>
              <a:gd name="T95" fmla="*/ 335 h 704"/>
              <a:gd name="T96" fmla="*/ 351 w 702"/>
              <a:gd name="T97" fmla="*/ 579 h 704"/>
              <a:gd name="T98" fmla="*/ 188 w 702"/>
              <a:gd name="T99" fmla="*/ 510 h 704"/>
              <a:gd name="T100" fmla="*/ 183 w 702"/>
              <a:gd name="T101" fmla="*/ 505 h 704"/>
              <a:gd name="T102" fmla="*/ 166 w 702"/>
              <a:gd name="T103" fmla="*/ 484 h 704"/>
              <a:gd name="T104" fmla="*/ 162 w 702"/>
              <a:gd name="T105" fmla="*/ 479 h 704"/>
              <a:gd name="T106" fmla="*/ 152 w 702"/>
              <a:gd name="T107" fmla="*/ 462 h 704"/>
              <a:gd name="T108" fmla="*/ 194 w 702"/>
              <a:gd name="T109" fmla="*/ 188 h 704"/>
              <a:gd name="T110" fmla="*/ 341 w 702"/>
              <a:gd name="T111" fmla="*/ 125 h 704"/>
              <a:gd name="T112" fmla="*/ 351 w 702"/>
              <a:gd name="T113" fmla="*/ 125 h 704"/>
              <a:gd name="T114" fmla="*/ 352 w 702"/>
              <a:gd name="T115" fmla="*/ 125 h 704"/>
              <a:gd name="T116" fmla="*/ 578 w 702"/>
              <a:gd name="T117" fmla="*/ 35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2" h="704">
                <a:moveTo>
                  <a:pt x="689" y="322"/>
                </a:moveTo>
                <a:cubicBezTo>
                  <a:pt x="638" y="314"/>
                  <a:pt x="638" y="314"/>
                  <a:pt x="638" y="314"/>
                </a:cubicBezTo>
                <a:cubicBezTo>
                  <a:pt x="636" y="303"/>
                  <a:pt x="633" y="292"/>
                  <a:pt x="631" y="282"/>
                </a:cubicBezTo>
                <a:cubicBezTo>
                  <a:pt x="676" y="252"/>
                  <a:pt x="676" y="252"/>
                  <a:pt x="676" y="252"/>
                </a:cubicBezTo>
                <a:cubicBezTo>
                  <a:pt x="684" y="250"/>
                  <a:pt x="686" y="242"/>
                  <a:pt x="684" y="237"/>
                </a:cubicBezTo>
                <a:cubicBezTo>
                  <a:pt x="670" y="205"/>
                  <a:pt x="670" y="205"/>
                  <a:pt x="670" y="205"/>
                </a:cubicBezTo>
                <a:cubicBezTo>
                  <a:pt x="668" y="197"/>
                  <a:pt x="660" y="194"/>
                  <a:pt x="652" y="197"/>
                </a:cubicBezTo>
                <a:cubicBezTo>
                  <a:pt x="601" y="207"/>
                  <a:pt x="601" y="207"/>
                  <a:pt x="601" y="207"/>
                </a:cubicBezTo>
                <a:cubicBezTo>
                  <a:pt x="596" y="197"/>
                  <a:pt x="588" y="189"/>
                  <a:pt x="580" y="178"/>
                </a:cubicBezTo>
                <a:cubicBezTo>
                  <a:pt x="612" y="136"/>
                  <a:pt x="612" y="136"/>
                  <a:pt x="612" y="136"/>
                </a:cubicBezTo>
                <a:cubicBezTo>
                  <a:pt x="617" y="130"/>
                  <a:pt x="617" y="122"/>
                  <a:pt x="612" y="117"/>
                </a:cubicBezTo>
                <a:cubicBezTo>
                  <a:pt x="585" y="91"/>
                  <a:pt x="585" y="91"/>
                  <a:pt x="585" y="91"/>
                </a:cubicBezTo>
                <a:cubicBezTo>
                  <a:pt x="583" y="88"/>
                  <a:pt x="575" y="88"/>
                  <a:pt x="570" y="91"/>
                </a:cubicBezTo>
                <a:cubicBezTo>
                  <a:pt x="525" y="122"/>
                  <a:pt x="525" y="122"/>
                  <a:pt x="525" y="122"/>
                </a:cubicBezTo>
                <a:cubicBezTo>
                  <a:pt x="517" y="114"/>
                  <a:pt x="509" y="109"/>
                  <a:pt x="498" y="104"/>
                </a:cubicBezTo>
                <a:cubicBezTo>
                  <a:pt x="511" y="51"/>
                  <a:pt x="511" y="51"/>
                  <a:pt x="511" y="51"/>
                </a:cubicBezTo>
                <a:cubicBezTo>
                  <a:pt x="511" y="45"/>
                  <a:pt x="509" y="37"/>
                  <a:pt x="503" y="35"/>
                </a:cubicBezTo>
                <a:cubicBezTo>
                  <a:pt x="469" y="22"/>
                  <a:pt x="469" y="22"/>
                  <a:pt x="469" y="22"/>
                </a:cubicBezTo>
                <a:cubicBezTo>
                  <a:pt x="464" y="19"/>
                  <a:pt x="456" y="22"/>
                  <a:pt x="453" y="27"/>
                </a:cubicBezTo>
                <a:cubicBezTo>
                  <a:pt x="426" y="75"/>
                  <a:pt x="426" y="75"/>
                  <a:pt x="426" y="75"/>
                </a:cubicBezTo>
                <a:cubicBezTo>
                  <a:pt x="413" y="69"/>
                  <a:pt x="403" y="67"/>
                  <a:pt x="389" y="67"/>
                </a:cubicBezTo>
                <a:cubicBezTo>
                  <a:pt x="381" y="14"/>
                  <a:pt x="381" y="14"/>
                  <a:pt x="381" y="14"/>
                </a:cubicBezTo>
                <a:cubicBezTo>
                  <a:pt x="381" y="6"/>
                  <a:pt x="376" y="0"/>
                  <a:pt x="368" y="0"/>
                </a:cubicBezTo>
                <a:cubicBezTo>
                  <a:pt x="334" y="0"/>
                  <a:pt x="334" y="0"/>
                  <a:pt x="334" y="0"/>
                </a:cubicBezTo>
                <a:cubicBezTo>
                  <a:pt x="326" y="0"/>
                  <a:pt x="320" y="6"/>
                  <a:pt x="320" y="14"/>
                </a:cubicBezTo>
                <a:cubicBezTo>
                  <a:pt x="313" y="67"/>
                  <a:pt x="313" y="67"/>
                  <a:pt x="313" y="67"/>
                </a:cubicBezTo>
                <a:cubicBezTo>
                  <a:pt x="299" y="67"/>
                  <a:pt x="289" y="69"/>
                  <a:pt x="278" y="72"/>
                </a:cubicBezTo>
                <a:cubicBezTo>
                  <a:pt x="252" y="27"/>
                  <a:pt x="252" y="27"/>
                  <a:pt x="252" y="27"/>
                </a:cubicBezTo>
                <a:cubicBezTo>
                  <a:pt x="249" y="22"/>
                  <a:pt x="241" y="19"/>
                  <a:pt x="233" y="22"/>
                </a:cubicBezTo>
                <a:cubicBezTo>
                  <a:pt x="201" y="35"/>
                  <a:pt x="201" y="35"/>
                  <a:pt x="201" y="35"/>
                </a:cubicBezTo>
                <a:cubicBezTo>
                  <a:pt x="196" y="37"/>
                  <a:pt x="191" y="43"/>
                  <a:pt x="193" y="51"/>
                </a:cubicBezTo>
                <a:cubicBezTo>
                  <a:pt x="206" y="101"/>
                  <a:pt x="206" y="101"/>
                  <a:pt x="206" y="101"/>
                </a:cubicBezTo>
                <a:cubicBezTo>
                  <a:pt x="196" y="109"/>
                  <a:pt x="185" y="114"/>
                  <a:pt x="175" y="122"/>
                </a:cubicBezTo>
                <a:cubicBezTo>
                  <a:pt x="132" y="91"/>
                  <a:pt x="132" y="91"/>
                  <a:pt x="132" y="91"/>
                </a:cubicBezTo>
                <a:cubicBezTo>
                  <a:pt x="127" y="88"/>
                  <a:pt x="119" y="88"/>
                  <a:pt x="114" y="91"/>
                </a:cubicBezTo>
                <a:cubicBezTo>
                  <a:pt x="90" y="117"/>
                  <a:pt x="90" y="117"/>
                  <a:pt x="90" y="117"/>
                </a:cubicBezTo>
                <a:cubicBezTo>
                  <a:pt x="85" y="122"/>
                  <a:pt x="85" y="130"/>
                  <a:pt x="87" y="136"/>
                </a:cubicBezTo>
                <a:cubicBezTo>
                  <a:pt x="122" y="178"/>
                  <a:pt x="122" y="178"/>
                  <a:pt x="122" y="178"/>
                </a:cubicBezTo>
                <a:cubicBezTo>
                  <a:pt x="114" y="186"/>
                  <a:pt x="108" y="197"/>
                  <a:pt x="100" y="205"/>
                </a:cubicBezTo>
                <a:cubicBezTo>
                  <a:pt x="50" y="191"/>
                  <a:pt x="50" y="191"/>
                  <a:pt x="50" y="191"/>
                </a:cubicBezTo>
                <a:cubicBezTo>
                  <a:pt x="42" y="191"/>
                  <a:pt x="37" y="194"/>
                  <a:pt x="34" y="199"/>
                </a:cubicBezTo>
                <a:cubicBezTo>
                  <a:pt x="21" y="234"/>
                  <a:pt x="21" y="234"/>
                  <a:pt x="21" y="234"/>
                </a:cubicBezTo>
                <a:cubicBezTo>
                  <a:pt x="18" y="239"/>
                  <a:pt x="21" y="247"/>
                  <a:pt x="26" y="250"/>
                </a:cubicBezTo>
                <a:cubicBezTo>
                  <a:pt x="71" y="279"/>
                  <a:pt x="71" y="279"/>
                  <a:pt x="71" y="279"/>
                </a:cubicBezTo>
                <a:cubicBezTo>
                  <a:pt x="69" y="290"/>
                  <a:pt x="66" y="303"/>
                  <a:pt x="63" y="314"/>
                </a:cubicBezTo>
                <a:cubicBezTo>
                  <a:pt x="10" y="322"/>
                  <a:pt x="10" y="322"/>
                  <a:pt x="10" y="322"/>
                </a:cubicBezTo>
                <a:cubicBezTo>
                  <a:pt x="5" y="322"/>
                  <a:pt x="0" y="329"/>
                  <a:pt x="0" y="335"/>
                </a:cubicBezTo>
                <a:cubicBezTo>
                  <a:pt x="0" y="372"/>
                  <a:pt x="0" y="372"/>
                  <a:pt x="0" y="372"/>
                </a:cubicBezTo>
                <a:cubicBezTo>
                  <a:pt x="0" y="377"/>
                  <a:pt x="5" y="383"/>
                  <a:pt x="10" y="385"/>
                </a:cubicBezTo>
                <a:cubicBezTo>
                  <a:pt x="63" y="393"/>
                  <a:pt x="63" y="393"/>
                  <a:pt x="63" y="393"/>
                </a:cubicBezTo>
                <a:cubicBezTo>
                  <a:pt x="66" y="404"/>
                  <a:pt x="69" y="414"/>
                  <a:pt x="71" y="425"/>
                </a:cubicBezTo>
                <a:cubicBezTo>
                  <a:pt x="24" y="452"/>
                  <a:pt x="24" y="452"/>
                  <a:pt x="24" y="452"/>
                </a:cubicBezTo>
                <a:cubicBezTo>
                  <a:pt x="18" y="457"/>
                  <a:pt x="16" y="465"/>
                  <a:pt x="18" y="470"/>
                </a:cubicBezTo>
                <a:cubicBezTo>
                  <a:pt x="32" y="502"/>
                  <a:pt x="32" y="502"/>
                  <a:pt x="32" y="502"/>
                </a:cubicBezTo>
                <a:cubicBezTo>
                  <a:pt x="34" y="510"/>
                  <a:pt x="42" y="513"/>
                  <a:pt x="47" y="510"/>
                </a:cubicBezTo>
                <a:cubicBezTo>
                  <a:pt x="100" y="497"/>
                  <a:pt x="100" y="497"/>
                  <a:pt x="100" y="497"/>
                </a:cubicBezTo>
                <a:cubicBezTo>
                  <a:pt x="106" y="507"/>
                  <a:pt x="114" y="518"/>
                  <a:pt x="122" y="529"/>
                </a:cubicBezTo>
                <a:cubicBezTo>
                  <a:pt x="87" y="571"/>
                  <a:pt x="87" y="571"/>
                  <a:pt x="87" y="571"/>
                </a:cubicBezTo>
                <a:cubicBezTo>
                  <a:pt x="85" y="576"/>
                  <a:pt x="85" y="584"/>
                  <a:pt x="90" y="590"/>
                </a:cubicBezTo>
                <a:cubicBezTo>
                  <a:pt x="114" y="614"/>
                  <a:pt x="114" y="614"/>
                  <a:pt x="114" y="614"/>
                </a:cubicBezTo>
                <a:cubicBezTo>
                  <a:pt x="119" y="619"/>
                  <a:pt x="127" y="619"/>
                  <a:pt x="132" y="616"/>
                </a:cubicBezTo>
                <a:cubicBezTo>
                  <a:pt x="175" y="584"/>
                  <a:pt x="175" y="584"/>
                  <a:pt x="175" y="584"/>
                </a:cubicBezTo>
                <a:cubicBezTo>
                  <a:pt x="185" y="590"/>
                  <a:pt x="193" y="598"/>
                  <a:pt x="204" y="603"/>
                </a:cubicBezTo>
                <a:cubicBezTo>
                  <a:pt x="191" y="653"/>
                  <a:pt x="191" y="653"/>
                  <a:pt x="191" y="653"/>
                </a:cubicBezTo>
                <a:cubicBezTo>
                  <a:pt x="188" y="661"/>
                  <a:pt x="193" y="669"/>
                  <a:pt x="199" y="672"/>
                </a:cubicBezTo>
                <a:cubicBezTo>
                  <a:pt x="230" y="685"/>
                  <a:pt x="230" y="685"/>
                  <a:pt x="230" y="685"/>
                </a:cubicBezTo>
                <a:cubicBezTo>
                  <a:pt x="238" y="688"/>
                  <a:pt x="244" y="685"/>
                  <a:pt x="249" y="680"/>
                </a:cubicBezTo>
                <a:cubicBezTo>
                  <a:pt x="275" y="632"/>
                  <a:pt x="275" y="632"/>
                  <a:pt x="275" y="632"/>
                </a:cubicBezTo>
                <a:cubicBezTo>
                  <a:pt x="286" y="637"/>
                  <a:pt x="299" y="637"/>
                  <a:pt x="313" y="640"/>
                </a:cubicBezTo>
                <a:cubicBezTo>
                  <a:pt x="320" y="693"/>
                  <a:pt x="320" y="693"/>
                  <a:pt x="320" y="693"/>
                </a:cubicBezTo>
                <a:cubicBezTo>
                  <a:pt x="320" y="699"/>
                  <a:pt x="326" y="704"/>
                  <a:pt x="334" y="704"/>
                </a:cubicBezTo>
                <a:cubicBezTo>
                  <a:pt x="368" y="704"/>
                  <a:pt x="368" y="704"/>
                  <a:pt x="368" y="704"/>
                </a:cubicBezTo>
                <a:cubicBezTo>
                  <a:pt x="376" y="704"/>
                  <a:pt x="381" y="699"/>
                  <a:pt x="381" y="693"/>
                </a:cubicBezTo>
                <a:cubicBezTo>
                  <a:pt x="389" y="640"/>
                  <a:pt x="389" y="640"/>
                  <a:pt x="389" y="640"/>
                </a:cubicBezTo>
                <a:cubicBezTo>
                  <a:pt x="400" y="637"/>
                  <a:pt x="413" y="637"/>
                  <a:pt x="424" y="635"/>
                </a:cubicBezTo>
                <a:cubicBezTo>
                  <a:pt x="450" y="680"/>
                  <a:pt x="450" y="680"/>
                  <a:pt x="450" y="680"/>
                </a:cubicBezTo>
                <a:cubicBezTo>
                  <a:pt x="453" y="685"/>
                  <a:pt x="461" y="688"/>
                  <a:pt x="466" y="685"/>
                </a:cubicBezTo>
                <a:cubicBezTo>
                  <a:pt x="501" y="672"/>
                  <a:pt x="501" y="672"/>
                  <a:pt x="501" y="672"/>
                </a:cubicBezTo>
                <a:cubicBezTo>
                  <a:pt x="506" y="669"/>
                  <a:pt x="509" y="661"/>
                  <a:pt x="509" y="656"/>
                </a:cubicBezTo>
                <a:cubicBezTo>
                  <a:pt x="495" y="603"/>
                  <a:pt x="495" y="603"/>
                  <a:pt x="495" y="603"/>
                </a:cubicBezTo>
                <a:cubicBezTo>
                  <a:pt x="506" y="598"/>
                  <a:pt x="517" y="592"/>
                  <a:pt x="525" y="584"/>
                </a:cubicBezTo>
                <a:cubicBezTo>
                  <a:pt x="570" y="616"/>
                  <a:pt x="570" y="616"/>
                  <a:pt x="570" y="616"/>
                </a:cubicBezTo>
                <a:cubicBezTo>
                  <a:pt x="575" y="619"/>
                  <a:pt x="583" y="619"/>
                  <a:pt x="585" y="614"/>
                </a:cubicBezTo>
                <a:cubicBezTo>
                  <a:pt x="612" y="590"/>
                  <a:pt x="612" y="590"/>
                  <a:pt x="612" y="590"/>
                </a:cubicBezTo>
                <a:cubicBezTo>
                  <a:pt x="617" y="584"/>
                  <a:pt x="617" y="576"/>
                  <a:pt x="612" y="571"/>
                </a:cubicBezTo>
                <a:cubicBezTo>
                  <a:pt x="580" y="529"/>
                  <a:pt x="580" y="529"/>
                  <a:pt x="580" y="529"/>
                </a:cubicBezTo>
                <a:cubicBezTo>
                  <a:pt x="588" y="521"/>
                  <a:pt x="593" y="510"/>
                  <a:pt x="599" y="499"/>
                </a:cubicBezTo>
                <a:cubicBezTo>
                  <a:pt x="652" y="513"/>
                  <a:pt x="652" y="513"/>
                  <a:pt x="652" y="513"/>
                </a:cubicBezTo>
                <a:cubicBezTo>
                  <a:pt x="657" y="515"/>
                  <a:pt x="665" y="513"/>
                  <a:pt x="668" y="505"/>
                </a:cubicBezTo>
                <a:cubicBezTo>
                  <a:pt x="681" y="473"/>
                  <a:pt x="681" y="473"/>
                  <a:pt x="681" y="473"/>
                </a:cubicBezTo>
                <a:cubicBezTo>
                  <a:pt x="684" y="468"/>
                  <a:pt x="681" y="460"/>
                  <a:pt x="676" y="457"/>
                </a:cubicBezTo>
                <a:cubicBezTo>
                  <a:pt x="631" y="428"/>
                  <a:pt x="631" y="428"/>
                  <a:pt x="631" y="428"/>
                </a:cubicBezTo>
                <a:cubicBezTo>
                  <a:pt x="633" y="417"/>
                  <a:pt x="636" y="404"/>
                  <a:pt x="638" y="393"/>
                </a:cubicBezTo>
                <a:cubicBezTo>
                  <a:pt x="689" y="385"/>
                  <a:pt x="689" y="385"/>
                  <a:pt x="689" y="385"/>
                </a:cubicBezTo>
                <a:cubicBezTo>
                  <a:pt x="697" y="383"/>
                  <a:pt x="702" y="377"/>
                  <a:pt x="702" y="372"/>
                </a:cubicBezTo>
                <a:cubicBezTo>
                  <a:pt x="702" y="335"/>
                  <a:pt x="702" y="335"/>
                  <a:pt x="702" y="335"/>
                </a:cubicBezTo>
                <a:cubicBezTo>
                  <a:pt x="702" y="329"/>
                  <a:pt x="697" y="322"/>
                  <a:pt x="689" y="322"/>
                </a:cubicBezTo>
                <a:close/>
                <a:moveTo>
                  <a:pt x="351" y="579"/>
                </a:moveTo>
                <a:cubicBezTo>
                  <a:pt x="287" y="579"/>
                  <a:pt x="230" y="553"/>
                  <a:pt x="188" y="511"/>
                </a:cubicBezTo>
                <a:cubicBezTo>
                  <a:pt x="188" y="510"/>
                  <a:pt x="188" y="510"/>
                  <a:pt x="188" y="510"/>
                </a:cubicBezTo>
                <a:cubicBezTo>
                  <a:pt x="186" y="508"/>
                  <a:pt x="185" y="507"/>
                  <a:pt x="183" y="505"/>
                </a:cubicBezTo>
                <a:cubicBezTo>
                  <a:pt x="183" y="505"/>
                  <a:pt x="183" y="505"/>
                  <a:pt x="183" y="505"/>
                </a:cubicBezTo>
                <a:cubicBezTo>
                  <a:pt x="181" y="502"/>
                  <a:pt x="179" y="500"/>
                  <a:pt x="177" y="498"/>
                </a:cubicBezTo>
                <a:cubicBezTo>
                  <a:pt x="173" y="493"/>
                  <a:pt x="170" y="489"/>
                  <a:pt x="166" y="484"/>
                </a:cubicBezTo>
                <a:cubicBezTo>
                  <a:pt x="165" y="483"/>
                  <a:pt x="164" y="481"/>
                  <a:pt x="164" y="480"/>
                </a:cubicBezTo>
                <a:cubicBezTo>
                  <a:pt x="163" y="480"/>
                  <a:pt x="163" y="479"/>
                  <a:pt x="162" y="479"/>
                </a:cubicBezTo>
                <a:cubicBezTo>
                  <a:pt x="157" y="471"/>
                  <a:pt x="153" y="465"/>
                  <a:pt x="153" y="465"/>
                </a:cubicBezTo>
                <a:cubicBezTo>
                  <a:pt x="153" y="464"/>
                  <a:pt x="153" y="463"/>
                  <a:pt x="152" y="462"/>
                </a:cubicBezTo>
                <a:cubicBezTo>
                  <a:pt x="134" y="430"/>
                  <a:pt x="124" y="392"/>
                  <a:pt x="124" y="352"/>
                </a:cubicBezTo>
                <a:cubicBezTo>
                  <a:pt x="124" y="288"/>
                  <a:pt x="151" y="229"/>
                  <a:pt x="194" y="188"/>
                </a:cubicBezTo>
                <a:cubicBezTo>
                  <a:pt x="194" y="188"/>
                  <a:pt x="195" y="188"/>
                  <a:pt x="195" y="187"/>
                </a:cubicBezTo>
                <a:cubicBezTo>
                  <a:pt x="233" y="151"/>
                  <a:pt x="285" y="128"/>
                  <a:pt x="341" y="125"/>
                </a:cubicBezTo>
                <a:cubicBezTo>
                  <a:pt x="344" y="125"/>
                  <a:pt x="347" y="125"/>
                  <a:pt x="350" y="125"/>
                </a:cubicBezTo>
                <a:cubicBezTo>
                  <a:pt x="350" y="125"/>
                  <a:pt x="350" y="125"/>
                  <a:pt x="351" y="125"/>
                </a:cubicBezTo>
                <a:cubicBezTo>
                  <a:pt x="351" y="125"/>
                  <a:pt x="351" y="125"/>
                  <a:pt x="351" y="125"/>
                </a:cubicBezTo>
                <a:cubicBezTo>
                  <a:pt x="351" y="125"/>
                  <a:pt x="351" y="125"/>
                  <a:pt x="352" y="125"/>
                </a:cubicBezTo>
                <a:cubicBezTo>
                  <a:pt x="353" y="125"/>
                  <a:pt x="355" y="125"/>
                  <a:pt x="356" y="125"/>
                </a:cubicBezTo>
                <a:cubicBezTo>
                  <a:pt x="479" y="128"/>
                  <a:pt x="578" y="228"/>
                  <a:pt x="578" y="352"/>
                </a:cubicBezTo>
                <a:cubicBezTo>
                  <a:pt x="578" y="477"/>
                  <a:pt x="476" y="579"/>
                  <a:pt x="351" y="579"/>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66" name="Freeform 222"/>
          <p:cNvSpPr>
            <a:spLocks/>
          </p:cNvSpPr>
          <p:nvPr/>
        </p:nvSpPr>
        <p:spPr bwMode="auto">
          <a:xfrm>
            <a:off x="8379391" y="2422797"/>
            <a:ext cx="1087474" cy="1091673"/>
          </a:xfrm>
          <a:custGeom>
            <a:avLst/>
            <a:gdLst>
              <a:gd name="T0" fmla="*/ 320 w 550"/>
              <a:gd name="T1" fmla="*/ 524 h 550"/>
              <a:gd name="T2" fmla="*/ 25 w 550"/>
              <a:gd name="T3" fmla="*/ 321 h 550"/>
              <a:gd name="T4" fmla="*/ 229 w 550"/>
              <a:gd name="T5" fmla="*/ 25 h 550"/>
              <a:gd name="T6" fmla="*/ 524 w 550"/>
              <a:gd name="T7" fmla="*/ 229 h 550"/>
              <a:gd name="T8" fmla="*/ 320 w 550"/>
              <a:gd name="T9" fmla="*/ 524 h 550"/>
            </a:gdLst>
            <a:ahLst/>
            <a:cxnLst>
              <a:cxn ang="0">
                <a:pos x="T0" y="T1"/>
              </a:cxn>
              <a:cxn ang="0">
                <a:pos x="T2" y="T3"/>
              </a:cxn>
              <a:cxn ang="0">
                <a:pos x="T4" y="T5"/>
              </a:cxn>
              <a:cxn ang="0">
                <a:pos x="T6" y="T7"/>
              </a:cxn>
              <a:cxn ang="0">
                <a:pos x="T8" y="T9"/>
              </a:cxn>
            </a:cxnLst>
            <a:rect l="0" t="0" r="r" b="b"/>
            <a:pathLst>
              <a:path w="550" h="550">
                <a:moveTo>
                  <a:pt x="320" y="524"/>
                </a:moveTo>
                <a:cubicBezTo>
                  <a:pt x="183" y="550"/>
                  <a:pt x="50" y="459"/>
                  <a:pt x="25" y="321"/>
                </a:cubicBezTo>
                <a:cubicBezTo>
                  <a:pt x="0" y="183"/>
                  <a:pt x="91" y="50"/>
                  <a:pt x="229" y="25"/>
                </a:cubicBezTo>
                <a:cubicBezTo>
                  <a:pt x="367" y="0"/>
                  <a:pt x="499" y="91"/>
                  <a:pt x="524" y="229"/>
                </a:cubicBezTo>
                <a:cubicBezTo>
                  <a:pt x="550" y="367"/>
                  <a:pt x="458" y="499"/>
                  <a:pt x="320" y="5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8" name="Freeform 233"/>
          <p:cNvSpPr>
            <a:spLocks noEditPoints="1"/>
          </p:cNvSpPr>
          <p:nvPr/>
        </p:nvSpPr>
        <p:spPr bwMode="auto">
          <a:xfrm>
            <a:off x="8263926" y="2309431"/>
            <a:ext cx="1316306" cy="1320505"/>
          </a:xfrm>
          <a:custGeom>
            <a:avLst/>
            <a:gdLst>
              <a:gd name="T0" fmla="*/ 665 w 665"/>
              <a:gd name="T1" fmla="*/ 358 h 666"/>
              <a:gd name="T2" fmla="*/ 600 w 665"/>
              <a:gd name="T3" fmla="*/ 283 h 666"/>
              <a:gd name="T4" fmla="*/ 635 w 665"/>
              <a:gd name="T5" fmla="*/ 191 h 666"/>
              <a:gd name="T6" fmla="*/ 581 w 665"/>
              <a:gd name="T7" fmla="*/ 110 h 666"/>
              <a:gd name="T8" fmla="*/ 483 w 665"/>
              <a:gd name="T9" fmla="*/ 106 h 666"/>
              <a:gd name="T10" fmla="*/ 440 w 665"/>
              <a:gd name="T11" fmla="*/ 17 h 666"/>
              <a:gd name="T12" fmla="*/ 353 w 665"/>
              <a:gd name="T13" fmla="*/ 0 h 666"/>
              <a:gd name="T14" fmla="*/ 280 w 665"/>
              <a:gd name="T15" fmla="*/ 66 h 666"/>
              <a:gd name="T16" fmla="*/ 187 w 665"/>
              <a:gd name="T17" fmla="*/ 32 h 666"/>
              <a:gd name="T18" fmla="*/ 114 w 665"/>
              <a:gd name="T19" fmla="*/ 81 h 666"/>
              <a:gd name="T20" fmla="*/ 108 w 665"/>
              <a:gd name="T21" fmla="*/ 179 h 666"/>
              <a:gd name="T22" fmla="*/ 18 w 665"/>
              <a:gd name="T23" fmla="*/ 220 h 666"/>
              <a:gd name="T24" fmla="*/ 0 w 665"/>
              <a:gd name="T25" fmla="*/ 308 h 666"/>
              <a:gd name="T26" fmla="*/ 65 w 665"/>
              <a:gd name="T27" fmla="*/ 382 h 666"/>
              <a:gd name="T28" fmla="*/ 30 w 665"/>
              <a:gd name="T29" fmla="*/ 474 h 666"/>
              <a:gd name="T30" fmla="*/ 84 w 665"/>
              <a:gd name="T31" fmla="*/ 555 h 666"/>
              <a:gd name="T32" fmla="*/ 182 w 665"/>
              <a:gd name="T33" fmla="*/ 560 h 666"/>
              <a:gd name="T34" fmla="*/ 225 w 665"/>
              <a:gd name="T35" fmla="*/ 649 h 666"/>
              <a:gd name="T36" fmla="*/ 312 w 665"/>
              <a:gd name="T37" fmla="*/ 666 h 666"/>
              <a:gd name="T38" fmla="*/ 385 w 665"/>
              <a:gd name="T39" fmla="*/ 600 h 666"/>
              <a:gd name="T40" fmla="*/ 478 w 665"/>
              <a:gd name="T41" fmla="*/ 633 h 666"/>
              <a:gd name="T42" fmla="*/ 551 w 665"/>
              <a:gd name="T43" fmla="*/ 585 h 666"/>
              <a:gd name="T44" fmla="*/ 557 w 665"/>
              <a:gd name="T45" fmla="*/ 486 h 666"/>
              <a:gd name="T46" fmla="*/ 647 w 665"/>
              <a:gd name="T47" fmla="*/ 445 h 666"/>
              <a:gd name="T48" fmla="*/ 665 w 665"/>
              <a:gd name="T49" fmla="*/ 358 h 666"/>
              <a:gd name="T50" fmla="*/ 374 w 665"/>
              <a:gd name="T51" fmla="*/ 556 h 666"/>
              <a:gd name="T52" fmla="*/ 109 w 665"/>
              <a:gd name="T53" fmla="*/ 374 h 666"/>
              <a:gd name="T54" fmla="*/ 291 w 665"/>
              <a:gd name="T55" fmla="*/ 109 h 666"/>
              <a:gd name="T56" fmla="*/ 556 w 665"/>
              <a:gd name="T57" fmla="*/ 292 h 666"/>
              <a:gd name="T58" fmla="*/ 374 w 665"/>
              <a:gd name="T59" fmla="*/ 55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5" h="666">
                <a:moveTo>
                  <a:pt x="665" y="358"/>
                </a:moveTo>
                <a:cubicBezTo>
                  <a:pt x="633" y="347"/>
                  <a:pt x="607" y="319"/>
                  <a:pt x="600" y="283"/>
                </a:cubicBezTo>
                <a:cubicBezTo>
                  <a:pt x="594" y="247"/>
                  <a:pt x="608" y="212"/>
                  <a:pt x="635" y="191"/>
                </a:cubicBezTo>
                <a:cubicBezTo>
                  <a:pt x="621" y="161"/>
                  <a:pt x="603" y="134"/>
                  <a:pt x="581" y="110"/>
                </a:cubicBezTo>
                <a:cubicBezTo>
                  <a:pt x="551" y="127"/>
                  <a:pt x="513" y="126"/>
                  <a:pt x="483" y="106"/>
                </a:cubicBezTo>
                <a:cubicBezTo>
                  <a:pt x="452" y="86"/>
                  <a:pt x="437" y="51"/>
                  <a:pt x="440" y="17"/>
                </a:cubicBezTo>
                <a:cubicBezTo>
                  <a:pt x="413" y="7"/>
                  <a:pt x="383" y="1"/>
                  <a:pt x="353" y="0"/>
                </a:cubicBezTo>
                <a:cubicBezTo>
                  <a:pt x="343" y="32"/>
                  <a:pt x="316" y="59"/>
                  <a:pt x="280" y="66"/>
                </a:cubicBezTo>
                <a:cubicBezTo>
                  <a:pt x="244" y="73"/>
                  <a:pt x="209" y="59"/>
                  <a:pt x="187" y="32"/>
                </a:cubicBezTo>
                <a:cubicBezTo>
                  <a:pt x="160" y="45"/>
                  <a:pt x="136" y="62"/>
                  <a:pt x="114" y="81"/>
                </a:cubicBezTo>
                <a:cubicBezTo>
                  <a:pt x="130" y="111"/>
                  <a:pt x="129" y="149"/>
                  <a:pt x="108" y="179"/>
                </a:cubicBezTo>
                <a:cubicBezTo>
                  <a:pt x="87" y="209"/>
                  <a:pt x="52" y="224"/>
                  <a:pt x="18" y="220"/>
                </a:cubicBezTo>
                <a:cubicBezTo>
                  <a:pt x="8" y="248"/>
                  <a:pt x="2" y="278"/>
                  <a:pt x="0" y="308"/>
                </a:cubicBezTo>
                <a:cubicBezTo>
                  <a:pt x="32" y="318"/>
                  <a:pt x="58" y="346"/>
                  <a:pt x="65" y="382"/>
                </a:cubicBezTo>
                <a:cubicBezTo>
                  <a:pt x="71" y="418"/>
                  <a:pt x="57" y="453"/>
                  <a:pt x="30" y="474"/>
                </a:cubicBezTo>
                <a:cubicBezTo>
                  <a:pt x="44" y="504"/>
                  <a:pt x="62" y="531"/>
                  <a:pt x="84" y="555"/>
                </a:cubicBezTo>
                <a:cubicBezTo>
                  <a:pt x="114" y="539"/>
                  <a:pt x="152" y="539"/>
                  <a:pt x="182" y="560"/>
                </a:cubicBezTo>
                <a:cubicBezTo>
                  <a:pt x="213" y="580"/>
                  <a:pt x="228" y="614"/>
                  <a:pt x="225" y="649"/>
                </a:cubicBezTo>
                <a:cubicBezTo>
                  <a:pt x="253" y="658"/>
                  <a:pt x="282" y="664"/>
                  <a:pt x="312" y="666"/>
                </a:cubicBezTo>
                <a:cubicBezTo>
                  <a:pt x="322" y="633"/>
                  <a:pt x="349" y="607"/>
                  <a:pt x="385" y="600"/>
                </a:cubicBezTo>
                <a:cubicBezTo>
                  <a:pt x="421" y="593"/>
                  <a:pt x="456" y="607"/>
                  <a:pt x="478" y="633"/>
                </a:cubicBezTo>
                <a:cubicBezTo>
                  <a:pt x="505" y="620"/>
                  <a:pt x="529" y="604"/>
                  <a:pt x="551" y="585"/>
                </a:cubicBezTo>
                <a:cubicBezTo>
                  <a:pt x="536" y="554"/>
                  <a:pt x="537" y="517"/>
                  <a:pt x="557" y="486"/>
                </a:cubicBezTo>
                <a:cubicBezTo>
                  <a:pt x="578" y="456"/>
                  <a:pt x="613" y="441"/>
                  <a:pt x="647" y="445"/>
                </a:cubicBezTo>
                <a:cubicBezTo>
                  <a:pt x="657" y="417"/>
                  <a:pt x="663" y="388"/>
                  <a:pt x="665" y="358"/>
                </a:cubicBezTo>
                <a:close/>
                <a:moveTo>
                  <a:pt x="374" y="556"/>
                </a:moveTo>
                <a:cubicBezTo>
                  <a:pt x="250" y="578"/>
                  <a:pt x="132" y="497"/>
                  <a:pt x="109" y="374"/>
                </a:cubicBezTo>
                <a:cubicBezTo>
                  <a:pt x="87" y="250"/>
                  <a:pt x="168" y="132"/>
                  <a:pt x="291" y="109"/>
                </a:cubicBezTo>
                <a:cubicBezTo>
                  <a:pt x="415" y="87"/>
                  <a:pt x="533" y="168"/>
                  <a:pt x="556" y="292"/>
                </a:cubicBezTo>
                <a:cubicBezTo>
                  <a:pt x="578" y="415"/>
                  <a:pt x="497" y="533"/>
                  <a:pt x="374" y="55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6" name="Text Placeholder 5">
            <a:extLst>
              <a:ext uri="{FF2B5EF4-FFF2-40B4-BE49-F238E27FC236}">
                <a16:creationId xmlns:a16="http://schemas.microsoft.com/office/drawing/2014/main" id="{1F2E9C54-14CD-408D-BBAF-70863BDAF7BE}"/>
              </a:ext>
            </a:extLst>
          </p:cNvPr>
          <p:cNvSpPr>
            <a:spLocks noGrp="1"/>
          </p:cNvSpPr>
          <p:nvPr>
            <p:ph type="body" sz="quarter" idx="12"/>
          </p:nvPr>
        </p:nvSpPr>
        <p:spPr>
          <a:xfrm>
            <a:off x="347855" y="3629141"/>
            <a:ext cx="5689687" cy="1835887"/>
          </a:xfrm>
        </p:spPr>
        <p:txBody>
          <a:bodyPr/>
          <a:lstStyle/>
          <a:p>
            <a:pPr marL="0" indent="0">
              <a:buNone/>
            </a:pPr>
            <a:r>
              <a:rPr lang="en-GB" sz="2800"/>
              <a:t>Richard Cheney</a:t>
            </a:r>
          </a:p>
          <a:p>
            <a:pPr marL="0" indent="0">
              <a:buNone/>
            </a:pPr>
            <a:r>
              <a:rPr lang="en-GB" sz="2800"/>
              <a:t>Cloud Solution Architect</a:t>
            </a:r>
          </a:p>
          <a:p>
            <a:pPr marL="0" indent="0">
              <a:buNone/>
            </a:pPr>
            <a:endParaRPr lang="en-GB" sz="2800"/>
          </a:p>
          <a:p>
            <a:pPr marL="0" indent="0">
              <a:buNone/>
            </a:pPr>
            <a:endParaRPr lang="en-GB" sz="2800"/>
          </a:p>
        </p:txBody>
      </p:sp>
      <p:sp>
        <p:nvSpPr>
          <p:cNvPr id="31" name="Freeform 13">
            <a:extLst>
              <a:ext uri="{FF2B5EF4-FFF2-40B4-BE49-F238E27FC236}">
                <a16:creationId xmlns:a16="http://schemas.microsoft.com/office/drawing/2014/main" id="{D9C35033-DE3C-43C0-B2E7-49B1BA6C0198}"/>
              </a:ext>
            </a:extLst>
          </p:cNvPr>
          <p:cNvSpPr>
            <a:spLocks noChangeAspect="1" noEditPoints="1"/>
          </p:cNvSpPr>
          <p:nvPr/>
        </p:nvSpPr>
        <p:spPr bwMode="auto">
          <a:xfrm>
            <a:off x="7638343" y="3671655"/>
            <a:ext cx="600978" cy="41621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32" name="Freeform 12">
            <a:extLst>
              <a:ext uri="{FF2B5EF4-FFF2-40B4-BE49-F238E27FC236}">
                <a16:creationId xmlns:a16="http://schemas.microsoft.com/office/drawing/2014/main" id="{113A7989-63AC-44C4-8F23-6AD7E81E27C6}"/>
              </a:ext>
            </a:extLst>
          </p:cNvPr>
          <p:cNvSpPr>
            <a:spLocks noChangeAspect="1" noEditPoints="1"/>
          </p:cNvSpPr>
          <p:nvPr/>
        </p:nvSpPr>
        <p:spPr bwMode="auto">
          <a:xfrm>
            <a:off x="8752723" y="2699298"/>
            <a:ext cx="338711" cy="560943"/>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33" name="Freeform 13">
            <a:extLst>
              <a:ext uri="{FF2B5EF4-FFF2-40B4-BE49-F238E27FC236}">
                <a16:creationId xmlns:a16="http://schemas.microsoft.com/office/drawing/2014/main" id="{1AB61A0B-4233-4D1E-884E-1FCEE4F24720}"/>
              </a:ext>
            </a:extLst>
          </p:cNvPr>
          <p:cNvSpPr>
            <a:spLocks noChangeAspect="1" noEditPoints="1"/>
          </p:cNvSpPr>
          <p:nvPr/>
        </p:nvSpPr>
        <p:spPr bwMode="auto">
          <a:xfrm>
            <a:off x="8948321" y="4150390"/>
            <a:ext cx="497550" cy="508427"/>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34" name="Freeform 13">
            <a:extLst>
              <a:ext uri="{FF2B5EF4-FFF2-40B4-BE49-F238E27FC236}">
                <a16:creationId xmlns:a16="http://schemas.microsoft.com/office/drawing/2014/main" id="{4BE81575-94F4-4084-92B7-3875D0BD7D67}"/>
              </a:ext>
            </a:extLst>
          </p:cNvPr>
          <p:cNvSpPr>
            <a:spLocks noChangeAspect="1" noEditPoints="1"/>
          </p:cNvSpPr>
          <p:nvPr/>
        </p:nvSpPr>
        <p:spPr bwMode="auto">
          <a:xfrm>
            <a:off x="10781073" y="4258338"/>
            <a:ext cx="484240" cy="521015"/>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Tree>
    <p:extLst>
      <p:ext uri="{BB962C8B-B14F-4D97-AF65-F5344CB8AC3E}">
        <p14:creationId xmlns:p14="http://schemas.microsoft.com/office/powerpoint/2010/main" val="4270525804"/>
      </p:ext>
    </p:extLst>
  </p:cSld>
  <p:clrMapOvr>
    <a:masterClrMapping/>
  </p:clrMapOvr>
  <mc:AlternateContent xmlns:mc="http://schemas.openxmlformats.org/markup-compatibility/2006">
    <mc:Choice xmlns:p14="http://schemas.microsoft.com/office/powerpoint/2010/main" Requires="p14">
      <p:transition spd="slow" p14:dur="225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13000" fill="hold"/>
                                        <p:tgtEl>
                                          <p:spTgt spid="35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3000" fill="hold"/>
                                        <p:tgtEl>
                                          <p:spTgt spid="285"/>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0" fill="hold"/>
                                        <p:tgtEl>
                                          <p:spTgt spid="36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0" fill="hold"/>
                                        <p:tgtEl>
                                          <p:spTgt spid="378"/>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5000" fill="hold"/>
                                        <p:tgtEl>
                                          <p:spTgt spid="282"/>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13000" fill="hold"/>
                                        <p:tgtEl>
                                          <p:spTgt spid="280"/>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0000" fill="hold"/>
                                        <p:tgtEl>
                                          <p:spTgt spid="259"/>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0000" fill="hold"/>
                                        <p:tgtEl>
                                          <p:spTgt spid="268"/>
                                        </p:tgtEl>
                                        <p:attrNameLst>
                                          <p:attrName>r</p:attrName>
                                        </p:attrNameLst>
                                      </p:cBhvr>
                                    </p:animRot>
                                  </p:childTnLst>
                                </p:cTn>
                              </p:par>
                              <p:par>
                                <p:cTn id="21" presetID="8" presetClass="emph" presetSubtype="0" repeatCount="indefinite" fill="hold" grpId="0" nodeType="withEffect">
                                  <p:stCondLst>
                                    <p:cond delay="0"/>
                                  </p:stCondLst>
                                  <p:childTnLst>
                                    <p:animRot by="21600000">
                                      <p:cBhvr>
                                        <p:cTn id="22" dur="13000" fill="hold"/>
                                        <p:tgtEl>
                                          <p:spTgt spid="267"/>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13000" fill="hold"/>
                                        <p:tgtEl>
                                          <p:spTgt spid="260"/>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20000" fill="hold"/>
                                        <p:tgtEl>
                                          <p:spTgt spid="263"/>
                                        </p:tgtEl>
                                        <p:attrNameLst>
                                          <p:attrName>r</p:attrName>
                                        </p:attrNameLst>
                                      </p:cBhvr>
                                    </p:animRot>
                                  </p:childTnLst>
                                </p:cTn>
                              </p:par>
                              <p:par>
                                <p:cTn id="27" presetID="8" presetClass="emph" presetSubtype="0" repeatCount="indefinite" fill="hold" grpId="0" nodeType="withEffect">
                                  <p:stCondLst>
                                    <p:cond delay="0"/>
                                  </p:stCondLst>
                                  <p:childTnLst>
                                    <p:animRot by="21600000">
                                      <p:cBhvr>
                                        <p:cTn id="28" dur="13000" fill="hold"/>
                                        <p:tgtEl>
                                          <p:spTgt spid="2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66" grpId="0" animBg="1"/>
      <p:bldP spid="267" grpId="0" animBg="1"/>
      <p:bldP spid="268" grpId="0" animBg="1"/>
      <p:bldP spid="280" grpId="0" animBg="1"/>
      <p:bldP spid="282" grpId="0" animBg="1"/>
      <p:bldP spid="285" grpId="0" animBg="1"/>
      <p:bldP spid="354" grpId="0" animBg="1"/>
      <p:bldP spid="365" grpId="0" animBg="1"/>
      <p:bldP spid="3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695023"/>
            <a:ext cx="11449272" cy="46561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839039"/>
            <a:ext cx="4176544" cy="4401205"/>
          </a:xfrm>
        </p:spPr>
        <p:txBody>
          <a:bodyPr/>
          <a:lstStyle/>
          <a:p>
            <a:pPr marL="0" indent="0">
              <a:spcAft>
                <a:spcPts val="1800"/>
              </a:spcAft>
              <a:buNone/>
            </a:pPr>
            <a:r>
              <a:rPr lang="en-GB" sz="2000" b="1">
                <a:latin typeface="+mn-lt"/>
                <a:cs typeface="Segoe UI Light" panose="020B0502040204020203" pitchFamily="34" charset="0"/>
              </a:rPr>
              <a:t>Virtual Machines</a:t>
            </a:r>
            <a:br>
              <a:rPr lang="en-GB" sz="2000" b="1">
                <a:latin typeface="+mn-lt"/>
                <a:cs typeface="Segoe UI Light" panose="020B0502040204020203" pitchFamily="34" charset="0"/>
              </a:rPr>
            </a:br>
            <a:r>
              <a:rPr lang="en-GB" sz="2000">
                <a:cs typeface="Segoe UI Light" panose="020B0502040204020203" pitchFamily="34" charset="0"/>
              </a:rPr>
              <a:t>Windows and Linux VMs</a:t>
            </a:r>
          </a:p>
          <a:p>
            <a:pPr marL="0" indent="0">
              <a:spcAft>
                <a:spcPts val="1800"/>
              </a:spcAft>
              <a:buNone/>
            </a:pPr>
            <a:endParaRPr lang="en-GB" sz="2000" b="1">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Scale Sets</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Elastically scale 100s of VMs without pre-provisioning</a:t>
            </a:r>
          </a:p>
          <a:p>
            <a:pPr marL="0" indent="0">
              <a:spcAft>
                <a:spcPts val="1800"/>
              </a:spcAft>
              <a:buNone/>
            </a:pPr>
            <a:endParaRPr lang="en-GB" sz="2000" b="1">
              <a:solidFill>
                <a:schemeClr val="tx1"/>
              </a:solidFill>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Batch</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HPC and large scale batch processing. Scales to hundreds or thousands of VMs</a:t>
            </a:r>
            <a:endParaRPr lang="en-GB" sz="200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a:t>Azure Compute – Core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839039"/>
            <a:ext cx="4824536" cy="4108817"/>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solidFill>
                  <a:schemeClr val="tx1"/>
                </a:solidFill>
              </a:rPr>
              <a:t>Azure Container Service</a:t>
            </a:r>
            <a:br>
              <a:rPr lang="en-GB">
                <a:solidFill>
                  <a:schemeClr val="tx1"/>
                </a:solidFill>
                <a:latin typeface="+mj-lt"/>
              </a:rPr>
            </a:br>
            <a:r>
              <a:rPr lang="en-GB" b="0">
                <a:solidFill>
                  <a:schemeClr val="tx1"/>
                </a:solidFill>
                <a:latin typeface="+mj-lt"/>
              </a:rPr>
              <a:t>Deploy and manage clustered containers in DC/OS, </a:t>
            </a:r>
            <a:r>
              <a:rPr lang="en-GB" b="0" err="1">
                <a:solidFill>
                  <a:schemeClr val="tx1"/>
                </a:solidFill>
                <a:latin typeface="+mj-lt"/>
              </a:rPr>
              <a:t>Kubernates</a:t>
            </a:r>
            <a:r>
              <a:rPr lang="en-GB" b="0">
                <a:solidFill>
                  <a:schemeClr val="tx1"/>
                </a:solidFill>
                <a:latin typeface="+mj-lt"/>
              </a:rPr>
              <a:t> and Swarm</a:t>
            </a:r>
          </a:p>
          <a:p>
            <a:endParaRPr lang="en-GB">
              <a:solidFill>
                <a:schemeClr val="tx1"/>
              </a:solidFill>
            </a:endParaRPr>
          </a:p>
          <a:p>
            <a:r>
              <a:rPr lang="en-US"/>
              <a:t>Azure Container Registry</a:t>
            </a:r>
            <a:br>
              <a:rPr lang="en-US"/>
            </a:br>
            <a:r>
              <a:rPr lang="en-US">
                <a:latin typeface="+mj-lt"/>
              </a:rPr>
              <a:t>Secure</a:t>
            </a:r>
            <a:r>
              <a:rPr lang="en-US"/>
              <a:t> </a:t>
            </a:r>
            <a:r>
              <a:rPr lang="en-US">
                <a:latin typeface="+mj-lt"/>
              </a:rPr>
              <a:t>Docker private registry, provided as a service</a:t>
            </a:r>
            <a:br>
              <a:rPr lang="en-US">
                <a:latin typeface="+mj-lt"/>
              </a:rPr>
            </a:br>
            <a:endParaRPr lang="en-US"/>
          </a:p>
          <a:p>
            <a:r>
              <a:rPr lang="en-US"/>
              <a:t>Service Fabric</a:t>
            </a:r>
            <a:br>
              <a:rPr lang="en-US"/>
            </a:br>
            <a:r>
              <a:rPr lang="en-US" b="0">
                <a:solidFill>
                  <a:schemeClr val="tx1"/>
                </a:solidFill>
                <a:latin typeface="+mj-lt"/>
              </a:rPr>
              <a:t>Highly scalable microservice platform for stateless and stateful services</a:t>
            </a:r>
            <a:endParaRPr lang="en-GB" b="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382" y="1913086"/>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265" y="3406163"/>
            <a:ext cx="720000" cy="720000"/>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118" y="5029865"/>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7880" y="3484232"/>
            <a:ext cx="818429" cy="818429"/>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0"/>
          <a:stretch>
            <a:fillRect/>
          </a:stretch>
        </p:blipFill>
        <p:spPr>
          <a:xfrm>
            <a:off x="6074301" y="1814657"/>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4301" y="5055097"/>
            <a:ext cx="720000" cy="720000"/>
          </a:xfrm>
          <a:prstGeom prst="rect">
            <a:avLst/>
          </a:prstGeom>
        </p:spPr>
      </p:pic>
    </p:spTree>
    <p:extLst>
      <p:ext uri="{BB962C8B-B14F-4D97-AF65-F5344CB8AC3E}">
        <p14:creationId xmlns:p14="http://schemas.microsoft.com/office/powerpoint/2010/main" val="31637116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1975757"/>
            <a:ext cx="1188956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p:cNvGrpSpPr/>
          <p:nvPr/>
        </p:nvGrpSpPr>
        <p:grpSpPr>
          <a:xfrm>
            <a:off x="10532264" y="2159127"/>
            <a:ext cx="1490100" cy="2107303"/>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1012338" y="3770189"/>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75071" y="3770189"/>
            <a:ext cx="108420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867205" y="3770189"/>
            <a:ext cx="13265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420979" y="3770189"/>
            <a:ext cx="124554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 Memory </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25428" y="4417017"/>
            <a:ext cx="2441448" cy="2449343"/>
          </a:xfrm>
          <a:prstGeom prst="rect">
            <a:avLst/>
          </a:prstGeom>
          <a:noFill/>
        </p:spPr>
        <p:txBody>
          <a:bodyPr vert="horz" wrap="square" lIns="182880" tIns="146304" rIns="182880" bIns="146304" rtlCol="0" anchor="t" anchorCtr="0">
            <a:noAutofit/>
          </a:bodyPr>
          <a:lstStyle/>
          <a:p>
            <a:pPr>
              <a:lnSpc>
                <a:spcPct val="90000"/>
              </a:lnSpc>
              <a:spcBef>
                <a:spcPts val="600"/>
              </a:spcBef>
              <a:spcAft>
                <a:spcPts val="600"/>
              </a:spcAft>
            </a:pPr>
            <a:r>
              <a:rPr lang="en-US" sz="1400">
                <a:gradFill>
                  <a:gsLst>
                    <a:gs pos="1250">
                      <a:schemeClr val="tx1"/>
                    </a:gs>
                    <a:gs pos="100000">
                      <a:schemeClr val="tx1"/>
                    </a:gs>
                  </a:gsLst>
                  <a:lin ang="5400000" scaled="0"/>
                </a:gradFill>
              </a:rPr>
              <a:t>Dev/Test and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entry-level workloads</a:t>
            </a:r>
          </a:p>
          <a:p>
            <a:pPr>
              <a:lnSpc>
                <a:spcPct val="90000"/>
              </a:lnSpc>
              <a:spcBef>
                <a:spcPts val="600"/>
              </a:spcBef>
              <a:spcAft>
                <a:spcPts val="600"/>
              </a:spcAft>
            </a:pPr>
            <a:r>
              <a:rPr lang="en-US" sz="1400">
                <a:gradFill>
                  <a:gsLst>
                    <a:gs pos="1250">
                      <a:schemeClr val="tx1"/>
                    </a:gs>
                    <a:gs pos="100000">
                      <a:schemeClr val="tx1"/>
                    </a:gs>
                  </a:gsLst>
                  <a:lin ang="5400000" scaled="0"/>
                </a:gradFill>
              </a:rPr>
              <a:t>Earliest generation, HDD</a:t>
            </a:r>
          </a:p>
          <a:p>
            <a:pPr>
              <a:lnSpc>
                <a:spcPct val="90000"/>
              </a:lnSpc>
              <a:spcBef>
                <a:spcPts val="600"/>
              </a:spcBef>
              <a:spcAft>
                <a:spcPts val="600"/>
              </a:spcAft>
            </a:pPr>
            <a:r>
              <a:rPr lang="en-US" sz="1400">
                <a:gradFill>
                  <a:gsLst>
                    <a:gs pos="1250">
                      <a:schemeClr val="tx1"/>
                    </a:gs>
                    <a:gs pos="100000">
                      <a:schemeClr val="tx1"/>
                    </a:gs>
                  </a:gsLst>
                  <a:lin ang="5400000" scaled="0"/>
                </a:gradFill>
              </a:rPr>
              <a:t>100 ACU/core		 </a:t>
            </a:r>
          </a:p>
        </p:txBody>
      </p:sp>
      <p:sp>
        <p:nvSpPr>
          <p:cNvPr id="56" name="Content Placeholder 2"/>
          <p:cNvSpPr txBox="1">
            <a:spLocks/>
          </p:cNvSpPr>
          <p:nvPr/>
        </p:nvSpPr>
        <p:spPr>
          <a:xfrm>
            <a:off x="2942983" y="4417017"/>
            <a:ext cx="2437565" cy="2449343"/>
          </a:xfrm>
          <a:prstGeom prst="rect">
            <a:avLst/>
          </a:prstGeom>
          <a:no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rgbClr val="505050"/>
              </a:buClr>
              <a:buNone/>
            </a:pPr>
            <a:r>
              <a:rPr lang="en-US" sz="1400">
                <a:latin typeface="+mn-lt"/>
                <a:ea typeface="Segoe UI" pitchFamily="34" charset="0"/>
                <a:cs typeface="Segoe UI" pitchFamily="34" charset="0"/>
              </a:rPr>
              <a:t>Good combination of memory, SSD for most common production applications</a:t>
            </a:r>
          </a:p>
          <a:p>
            <a:pPr marL="0" indent="0">
              <a:spcBef>
                <a:spcPts val="600"/>
              </a:spcBef>
              <a:spcAft>
                <a:spcPts val="600"/>
              </a:spcAft>
              <a:buClr>
                <a:srgbClr val="505050"/>
              </a:buClr>
              <a:buNone/>
            </a:pPr>
            <a:r>
              <a:rPr lang="en-US" sz="1400">
                <a:latin typeface="+mn-lt"/>
                <a:ea typeface="Segoe UI" pitchFamily="34" charset="0"/>
                <a:cs typeface="Segoe UI" pitchFamily="34" charset="0"/>
              </a:rPr>
              <a:t>Memory-intensive variants</a:t>
            </a:r>
          </a:p>
          <a:p>
            <a:pPr marL="0" indent="0">
              <a:spcBef>
                <a:spcPts val="600"/>
              </a:spcBef>
              <a:spcAft>
                <a:spcPts val="600"/>
              </a:spcAft>
              <a:buClr>
                <a:srgbClr val="505050"/>
              </a:buClr>
              <a:buNone/>
            </a:pPr>
            <a:r>
              <a:rPr lang="en-US" sz="1400">
                <a:latin typeface="+mn-lt"/>
                <a:ea typeface="Segoe UI" pitchFamily="34" charset="0"/>
                <a:cs typeface="Segoe UI" pitchFamily="34" charset="0"/>
              </a:rPr>
              <a:t>210 ACU/core</a:t>
            </a:r>
          </a:p>
        </p:txBody>
      </p:sp>
      <p:sp>
        <p:nvSpPr>
          <p:cNvPr id="57" name="Rectangle 56"/>
          <p:cNvSpPr/>
          <p:nvPr/>
        </p:nvSpPr>
        <p:spPr bwMode="auto">
          <a:xfrm>
            <a:off x="5456655" y="4417017"/>
            <a:ext cx="2437565" cy="2449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More CPU to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memory ratio</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210 ACU/core</a:t>
            </a:r>
          </a:p>
          <a:p>
            <a:pPr defTabSz="913927" eaLnBrk="0" fontAlgn="base" hangingPunct="0">
              <a:lnSpc>
                <a:spcPct val="90000"/>
              </a:lnSpc>
              <a:spcBef>
                <a:spcPts val="600"/>
              </a:spcBef>
              <a:spcAft>
                <a:spcPts val="600"/>
              </a:spcAft>
              <a:defRPr/>
            </a:pPr>
            <a:endParaRPr lang="en-US" sz="140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970328" y="4417017"/>
            <a:ext cx="2437565" cy="2449343"/>
          </a:xfrm>
          <a:prstGeom prst="rect">
            <a:avLst/>
          </a:prstGeom>
          <a:noFill/>
        </p:spPr>
        <p:txBody>
          <a:bodyPr vert="horz" wrap="square" lIns="182880" tIns="146304" rIns="182880" bIns="146304" rtlCol="0" anchor="t" anchorCtr="0">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400">
              <a:gradFill>
                <a:gsLst>
                  <a:gs pos="1250">
                    <a:schemeClr val="tx1"/>
                  </a:gs>
                  <a:gs pos="100000">
                    <a:schemeClr val="tx1"/>
                  </a:gs>
                </a:gsLst>
                <a:lin ang="5400000" scaled="0"/>
              </a:gradFill>
            </a:endParaRPr>
          </a:p>
          <a:p>
            <a:pPr>
              <a:lnSpc>
                <a:spcPct val="90000"/>
              </a:lnSpc>
              <a:spcBef>
                <a:spcPts val="600"/>
              </a:spcBef>
              <a:spcAft>
                <a:spcPts val="600"/>
              </a:spcAft>
            </a:pPr>
            <a:r>
              <a:rPr lang="en-US" sz="1400">
                <a:gradFill>
                  <a:gsLst>
                    <a:gs pos="1250">
                      <a:schemeClr val="tx1"/>
                    </a:gs>
                    <a:gs pos="100000">
                      <a:schemeClr val="tx1"/>
                    </a:gs>
                  </a:gsLst>
                  <a:lin ang="5400000" scaled="0"/>
                </a:gradFill>
              </a:rPr>
              <a:t>Intel Haswell processor with 0.5TB RAM</a:t>
            </a:r>
          </a:p>
          <a:p>
            <a:pPr>
              <a:lnSpc>
                <a:spcPct val="90000"/>
              </a:lnSpc>
              <a:spcBef>
                <a:spcPts val="600"/>
              </a:spcBef>
              <a:spcAft>
                <a:spcPts val="600"/>
              </a:spcAft>
            </a:pPr>
            <a:r>
              <a:rPr lang="en-US" sz="1400">
                <a:gradFill>
                  <a:gsLst>
                    <a:gs pos="1250">
                      <a:schemeClr val="tx1"/>
                    </a:gs>
                    <a:gs pos="100000">
                      <a:schemeClr val="tx1"/>
                    </a:gs>
                  </a:gsLst>
                  <a:lin ang="5400000" scaled="0"/>
                </a:gradFill>
              </a:rPr>
              <a:t>180 ACU/core</a:t>
            </a:r>
          </a:p>
        </p:txBody>
      </p:sp>
      <p:sp>
        <p:nvSpPr>
          <p:cNvPr id="59" name="Title 3"/>
          <p:cNvSpPr>
            <a:spLocks noGrp="1"/>
          </p:cNvSpPr>
          <p:nvPr>
            <p:ph type="title"/>
          </p:nvPr>
        </p:nvSpPr>
        <p:spPr/>
        <p:txBody>
          <a:bodyPr lIns="182880" tIns="146304" rIns="182880" bIns="146304"/>
          <a:lstStyle/>
          <a:p>
            <a:r>
              <a:rPr lang="en-US" sz="4400" spc="0">
                <a:cs typeface="Segoe UI Semibold" panose="020B0702040204020203" pitchFamily="34" charset="0"/>
              </a:rPr>
              <a:t>Compute families</a:t>
            </a:r>
          </a:p>
        </p:txBody>
      </p:sp>
      <p:grpSp>
        <p:nvGrpSpPr>
          <p:cNvPr id="64" name="Group 63"/>
          <p:cNvGrpSpPr/>
          <p:nvPr/>
        </p:nvGrpSpPr>
        <p:grpSpPr>
          <a:xfrm>
            <a:off x="1116491" y="2383082"/>
            <a:ext cx="864685" cy="1236329"/>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7" name="Group 66"/>
          <p:cNvGrpSpPr/>
          <p:nvPr/>
        </p:nvGrpSpPr>
        <p:grpSpPr>
          <a:xfrm>
            <a:off x="3588758" y="2383082"/>
            <a:ext cx="864685" cy="1236329"/>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70" name="Group 69"/>
          <p:cNvGrpSpPr/>
          <p:nvPr/>
        </p:nvGrpSpPr>
        <p:grpSpPr>
          <a:xfrm>
            <a:off x="6061025" y="2383082"/>
            <a:ext cx="864685" cy="1236329"/>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3" name="Group 72"/>
          <p:cNvGrpSpPr/>
          <p:nvPr/>
        </p:nvGrpSpPr>
        <p:grpSpPr>
          <a:xfrm>
            <a:off x="8533291" y="2383082"/>
            <a:ext cx="864685" cy="1236329"/>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1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nodeType="withEffect">
                                  <p:stCondLst>
                                    <p:cond delay="150"/>
                                  </p:stCondLst>
                                  <p:childTnLst>
                                    <p:animMotion origin="layout" path="M 1.20756E-6 -3.58148E-6 L 1.20756E-6 0.03836 " pathEditMode="relative" rAng="0" ptsTypes="AA">
                                      <p:cBhvr>
                                        <p:cTn id="12" dur="750" spd="-100000" fill="hold"/>
                                        <p:tgtEl>
                                          <p:spTgt spid="4"/>
                                        </p:tgtEl>
                                        <p:attrNameLst>
                                          <p:attrName>ppt_x</p:attrName>
                                          <p:attrName>ppt_y</p:attrName>
                                        </p:attrNameLst>
                                      </p:cBhvr>
                                      <p:rCtr x="0" y="1906"/>
                                    </p:animMotion>
                                  </p:childTnLst>
                                </p:cTn>
                              </p:par>
                              <p:par>
                                <p:cTn id="13" presetID="10" presetClass="entr" presetSubtype="0" fill="hold" nodeType="withEffect">
                                  <p:stCondLst>
                                    <p:cond delay="15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42" presetClass="path" presetSubtype="0" decel="100000" fill="hold" nodeType="withEffect">
                                  <p:stCondLst>
                                    <p:cond delay="150"/>
                                  </p:stCondLst>
                                  <p:childTnLst>
                                    <p:animMotion origin="layout" path="M 1.20756E-6 -3.58148E-6 L 1.20756E-6 0.03836 " pathEditMode="relative" rAng="0" ptsTypes="AA">
                                      <p:cBhvr>
                                        <p:cTn id="17" dur="750" spd="-100000" fill="hold"/>
                                        <p:tgtEl>
                                          <p:spTgt spid="73"/>
                                        </p:tgtEl>
                                        <p:attrNameLst>
                                          <p:attrName>ppt_x</p:attrName>
                                          <p:attrName>ppt_y</p:attrName>
                                        </p:attrNameLst>
                                      </p:cBhvr>
                                      <p:rCtr x="0" y="1906"/>
                                    </p:animMotion>
                                  </p:childTnLst>
                                </p:cTn>
                              </p:par>
                              <p:par>
                                <p:cTn id="18" presetID="10" presetClass="entr" presetSubtype="0" fill="hold" nodeType="withEffect">
                                  <p:stCondLst>
                                    <p:cond delay="15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42" presetClass="path" presetSubtype="0" decel="100000" fill="hold" nodeType="withEffect">
                                  <p:stCondLst>
                                    <p:cond delay="150"/>
                                  </p:stCondLst>
                                  <p:childTnLst>
                                    <p:animMotion origin="layout" path="M 1.20756E-6 -3.58148E-6 L 1.20756E-6 0.03836 " pathEditMode="relative" rAng="0" ptsTypes="AA">
                                      <p:cBhvr>
                                        <p:cTn id="22" dur="750" spd="-100000" fill="hold"/>
                                        <p:tgtEl>
                                          <p:spTgt spid="70"/>
                                        </p:tgtEl>
                                        <p:attrNameLst>
                                          <p:attrName>ppt_x</p:attrName>
                                          <p:attrName>ppt_y</p:attrName>
                                        </p:attrNameLst>
                                      </p:cBhvr>
                                      <p:rCtr x="0" y="1906"/>
                                    </p:animMotion>
                                  </p:childTnLst>
                                </p:cTn>
                              </p:par>
                              <p:par>
                                <p:cTn id="23" presetID="10" presetClass="entr" presetSubtype="0" fill="hold" nodeType="withEffect">
                                  <p:stCondLst>
                                    <p:cond delay="15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42" presetClass="path" presetSubtype="0" decel="100000" fill="hold" nodeType="withEffect">
                                  <p:stCondLst>
                                    <p:cond delay="150"/>
                                  </p:stCondLst>
                                  <p:childTnLst>
                                    <p:animMotion origin="layout" path="M 1.20756E-6 -3.58148E-6 L 1.20756E-6 0.03836 " pathEditMode="relative" rAng="0" ptsTypes="AA">
                                      <p:cBhvr>
                                        <p:cTn id="27" dur="750" spd="-100000" fill="hold"/>
                                        <p:tgtEl>
                                          <p:spTgt spid="67"/>
                                        </p:tgtEl>
                                        <p:attrNameLst>
                                          <p:attrName>ppt_x</p:attrName>
                                          <p:attrName>ppt_y</p:attrName>
                                        </p:attrNameLst>
                                      </p:cBhvr>
                                      <p:rCtr x="0" y="1906"/>
                                    </p:animMotion>
                                  </p:childTnLst>
                                </p:cTn>
                              </p:par>
                              <p:par>
                                <p:cTn id="28" presetID="10" presetClass="entr" presetSubtype="0" fill="hold" nodeType="withEffect">
                                  <p:stCondLst>
                                    <p:cond delay="15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42" presetClass="path" presetSubtype="0" decel="100000" fill="hold" nodeType="withEffect">
                                  <p:stCondLst>
                                    <p:cond delay="150"/>
                                  </p:stCondLst>
                                  <p:childTnLst>
                                    <p:animMotion origin="layout" path="M 1.20756E-6 -3.58148E-6 L 1.20756E-6 0.03836 " pathEditMode="relative" rAng="0" ptsTypes="AA">
                                      <p:cBhvr>
                                        <p:cTn id="32" dur="750" spd="-100000" fill="hold"/>
                                        <p:tgtEl>
                                          <p:spTgt spid="64"/>
                                        </p:tgtEl>
                                        <p:attrNameLst>
                                          <p:attrName>ppt_x</p:attrName>
                                          <p:attrName>ppt_y</p:attrName>
                                        </p:attrNameLst>
                                      </p:cBhvr>
                                      <p:rCtr x="0" y="1906"/>
                                    </p:animMotion>
                                  </p:childTnLst>
                                </p:cTn>
                              </p:par>
                              <p:par>
                                <p:cTn id="33" presetID="10" presetClass="entr" presetSubtype="0" fill="hold" grpId="0" nodeType="withEffect">
                                  <p:stCondLst>
                                    <p:cond delay="1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150"/>
                                  </p:stCondLst>
                                  <p:childTnLst>
                                    <p:animMotion origin="layout" path="M 1.20756E-6 -3.58148E-6 L 1.20756E-6 0.03836 " pathEditMode="relative" rAng="0" ptsTypes="AA">
                                      <p:cBhvr>
                                        <p:cTn id="37" dur="750" spd="-100000" fill="hold"/>
                                        <p:tgtEl>
                                          <p:spTgt spid="19"/>
                                        </p:tgtEl>
                                        <p:attrNameLst>
                                          <p:attrName>ppt_x</p:attrName>
                                          <p:attrName>ppt_y</p:attrName>
                                        </p:attrNameLst>
                                      </p:cBhvr>
                                      <p:rCtr x="0" y="1906"/>
                                    </p:animMotion>
                                  </p:childTnLst>
                                </p:cTn>
                              </p:par>
                              <p:par>
                                <p:cTn id="38" presetID="10" presetClass="entr" presetSubtype="0" fill="hold" grpId="0" nodeType="withEffect">
                                  <p:stCondLst>
                                    <p:cond delay="1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42" presetClass="path" presetSubtype="0" decel="100000" fill="hold" grpId="1" nodeType="withEffect">
                                  <p:stCondLst>
                                    <p:cond delay="150"/>
                                  </p:stCondLst>
                                  <p:childTnLst>
                                    <p:animMotion origin="layout" path="M 1.20756E-6 -3.58148E-6 L 1.20756E-6 0.03836 " pathEditMode="relative" rAng="0" ptsTypes="AA">
                                      <p:cBhvr>
                                        <p:cTn id="42" dur="750" spd="-100000" fill="hold"/>
                                        <p:tgtEl>
                                          <p:spTgt spid="28"/>
                                        </p:tgtEl>
                                        <p:attrNameLst>
                                          <p:attrName>ppt_x</p:attrName>
                                          <p:attrName>ppt_y</p:attrName>
                                        </p:attrNameLst>
                                      </p:cBhvr>
                                      <p:rCtr x="0" y="1906"/>
                                    </p:animMotion>
                                  </p:childTnLst>
                                </p:cTn>
                              </p:par>
                              <p:par>
                                <p:cTn id="43" presetID="10" presetClass="entr" presetSubtype="0" fill="hold" grpId="0" nodeType="withEffect">
                                  <p:stCondLst>
                                    <p:cond delay="15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150"/>
                                  </p:stCondLst>
                                  <p:childTnLst>
                                    <p:animMotion origin="layout" path="M 1.20756E-6 -3.58148E-6 L 1.20756E-6 0.03836 " pathEditMode="relative" rAng="0" ptsTypes="AA">
                                      <p:cBhvr>
                                        <p:cTn id="47" dur="750" spd="-100000" fill="hold"/>
                                        <p:tgtEl>
                                          <p:spTgt spid="37"/>
                                        </p:tgtEl>
                                        <p:attrNameLst>
                                          <p:attrName>ppt_x</p:attrName>
                                          <p:attrName>ppt_y</p:attrName>
                                        </p:attrNameLst>
                                      </p:cBhvr>
                                      <p:rCtr x="0" y="1906"/>
                                    </p:animMotion>
                                  </p:childTnLst>
                                </p:cTn>
                              </p:par>
                              <p:par>
                                <p:cTn id="48" presetID="10" presetClass="entr" presetSubtype="0" fill="hold" grpId="0" nodeType="withEffect">
                                  <p:stCondLst>
                                    <p:cond delay="15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42" presetClass="path" presetSubtype="0" decel="100000" fill="hold" grpId="1" nodeType="withEffect">
                                  <p:stCondLst>
                                    <p:cond delay="150"/>
                                  </p:stCondLst>
                                  <p:childTnLst>
                                    <p:animMotion origin="layout" path="M 1.20756E-6 -3.58148E-6 L 1.20756E-6 0.03836 " pathEditMode="relative" rAng="0" ptsTypes="AA">
                                      <p:cBhvr>
                                        <p:cTn id="52" dur="750" spd="-100000" fill="hold"/>
                                        <p:tgtEl>
                                          <p:spTgt spid="46"/>
                                        </p:tgtEl>
                                        <p:attrNameLst>
                                          <p:attrName>ppt_x</p:attrName>
                                          <p:attrName>ppt_y</p:attrName>
                                        </p:attrNameLst>
                                      </p:cBhvr>
                                      <p:rCtr x="0" y="1906"/>
                                    </p:animMotion>
                                  </p:childTnLst>
                                </p:cTn>
                              </p:par>
                              <p:par>
                                <p:cTn id="53" presetID="10" presetClass="entr" presetSubtype="0" fill="hold" grpId="0" nodeType="withEffect">
                                  <p:stCondLst>
                                    <p:cond delay="50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42" presetClass="path" presetSubtype="0" decel="100000" fill="hold" grpId="1" nodeType="withEffect">
                                  <p:stCondLst>
                                    <p:cond delay="500"/>
                                  </p:stCondLst>
                                  <p:childTnLst>
                                    <p:animMotion origin="layout" path="M 1.20756E-6 -3.58148E-6 L 1.20756E-6 0.03836 " pathEditMode="relative" rAng="0" ptsTypes="AA">
                                      <p:cBhvr>
                                        <p:cTn id="57" dur="750" spd="-100000" fill="hold"/>
                                        <p:tgtEl>
                                          <p:spTgt spid="55"/>
                                        </p:tgtEl>
                                        <p:attrNameLst>
                                          <p:attrName>ppt_x</p:attrName>
                                          <p:attrName>ppt_y</p:attrName>
                                        </p:attrNameLst>
                                      </p:cBhvr>
                                      <p:rCtr x="0" y="1906"/>
                                    </p:animMotion>
                                  </p:childTnLst>
                                </p:cTn>
                              </p:par>
                              <p:par>
                                <p:cTn id="58" presetID="10" presetClass="entr" presetSubtype="0" fill="hold" grpId="0" nodeType="withEffect">
                                  <p:stCondLst>
                                    <p:cond delay="5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decel="100000" fill="hold" grpId="1" nodeType="withEffect">
                                  <p:stCondLst>
                                    <p:cond delay="500"/>
                                  </p:stCondLst>
                                  <p:childTnLst>
                                    <p:animMotion origin="layout" path="M 1.20756E-6 -3.58148E-6 L 1.20756E-6 0.03836 " pathEditMode="relative" rAng="0" ptsTypes="AA">
                                      <p:cBhvr>
                                        <p:cTn id="62" dur="750" spd="-100000" fill="hold"/>
                                        <p:tgtEl>
                                          <p:spTgt spid="56"/>
                                        </p:tgtEl>
                                        <p:attrNameLst>
                                          <p:attrName>ppt_x</p:attrName>
                                          <p:attrName>ppt_y</p:attrName>
                                        </p:attrNameLst>
                                      </p:cBhvr>
                                      <p:rCtr x="0" y="1906"/>
                                    </p:animMotion>
                                  </p:childTnLst>
                                </p:cTn>
                              </p:par>
                              <p:par>
                                <p:cTn id="63" presetID="10" presetClass="entr" presetSubtype="0" fill="hold" grpId="0" nodeType="withEffect">
                                  <p:stCondLst>
                                    <p:cond delay="5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42" presetClass="path" presetSubtype="0" decel="100000" fill="hold" grpId="1" nodeType="withEffect">
                                  <p:stCondLst>
                                    <p:cond delay="500"/>
                                  </p:stCondLst>
                                  <p:childTnLst>
                                    <p:animMotion origin="layout" path="M 1.20756E-6 -3.58148E-6 L 1.20756E-6 0.03836 " pathEditMode="relative" rAng="0" ptsTypes="AA">
                                      <p:cBhvr>
                                        <p:cTn id="67" dur="750" spd="-100000" fill="hold"/>
                                        <p:tgtEl>
                                          <p:spTgt spid="57"/>
                                        </p:tgtEl>
                                        <p:attrNameLst>
                                          <p:attrName>ppt_x</p:attrName>
                                          <p:attrName>ppt_y</p:attrName>
                                        </p:attrNameLst>
                                      </p:cBhvr>
                                      <p:rCtr x="0" y="1906"/>
                                    </p:animMotion>
                                  </p:childTnLst>
                                </p:cTn>
                              </p:par>
                              <p:par>
                                <p:cTn id="68" presetID="10" presetClass="entr" presetSubtype="0" fill="hold" grpId="0" nodeType="withEffect">
                                  <p:stCondLst>
                                    <p:cond delay="50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42" presetClass="path" presetSubtype="0" decel="100000" fill="hold" grpId="1" nodeType="withEffect">
                                  <p:stCondLst>
                                    <p:cond delay="500"/>
                                  </p:stCondLst>
                                  <p:childTnLst>
                                    <p:animMotion origin="layout" path="M 1.20756E-6 -3.58148E-6 L 1.20756E-6 0.03836 " pathEditMode="relative" rAng="0" ptsTypes="AA">
                                      <p:cBhvr>
                                        <p:cTn id="72" dur="750" spd="-100000" fill="hold"/>
                                        <p:tgtEl>
                                          <p:spTgt spid="58"/>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46" name="Rectangle 145"/>
          <p:cNvSpPr/>
          <p:nvPr/>
        </p:nvSpPr>
        <p:spPr bwMode="auto">
          <a:xfrm>
            <a:off x="0" y="1916381"/>
            <a:ext cx="1243647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09" name="Group 108"/>
          <p:cNvGrpSpPr/>
          <p:nvPr/>
        </p:nvGrpSpPr>
        <p:grpSpPr>
          <a:xfrm>
            <a:off x="4472600" y="2394089"/>
            <a:ext cx="864685" cy="1236329"/>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Dv3</a:t>
              </a:r>
            </a:p>
          </p:txBody>
        </p:sp>
      </p:grpSp>
      <p:sp>
        <p:nvSpPr>
          <p:cNvPr id="2" name="Title 1"/>
          <p:cNvSpPr>
            <a:spLocks noGrp="1"/>
          </p:cNvSpPr>
          <p:nvPr>
            <p:ph type="title"/>
          </p:nvPr>
        </p:nvSpPr>
        <p:spPr/>
        <p:txBody>
          <a:bodyPr/>
          <a:lstStyle/>
          <a:p>
            <a:r>
              <a:rPr lang="en-US"/>
              <a:t>New compute size options</a:t>
            </a:r>
          </a:p>
        </p:txBody>
      </p:sp>
      <p:sp>
        <p:nvSpPr>
          <p:cNvPr id="10" name="Rectangle 9"/>
          <p:cNvSpPr/>
          <p:nvPr/>
        </p:nvSpPr>
        <p:spPr bwMode="auto">
          <a:xfrm>
            <a:off x="595860" y="3880849"/>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3880849"/>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3880849"/>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59" name="Group 58"/>
          <p:cNvGrpSpPr/>
          <p:nvPr/>
        </p:nvGrpSpPr>
        <p:grpSpPr>
          <a:xfrm>
            <a:off x="906879" y="2392239"/>
            <a:ext cx="864685" cy="1236329"/>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1" name="Group 70"/>
          <p:cNvGrpSpPr/>
          <p:nvPr/>
        </p:nvGrpSpPr>
        <p:grpSpPr>
          <a:xfrm>
            <a:off x="7120429" y="2381876"/>
            <a:ext cx="864685" cy="1236329"/>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grpSp>
        <p:nvGrpSpPr>
          <p:cNvPr id="74" name="Group 73"/>
          <p:cNvGrpSpPr/>
          <p:nvPr/>
        </p:nvGrpSpPr>
        <p:grpSpPr>
          <a:xfrm>
            <a:off x="9766238" y="2386432"/>
            <a:ext cx="864685" cy="1236329"/>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80" name="Group 79"/>
          <p:cNvGrpSpPr/>
          <p:nvPr/>
        </p:nvGrpSpPr>
        <p:grpSpPr>
          <a:xfrm>
            <a:off x="6242487" y="2386432"/>
            <a:ext cx="864685" cy="1236329"/>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N</a:t>
              </a:r>
            </a:p>
          </p:txBody>
        </p:sp>
      </p:grpSp>
      <p:grpSp>
        <p:nvGrpSpPr>
          <p:cNvPr id="83" name="Group 82"/>
          <p:cNvGrpSpPr/>
          <p:nvPr/>
        </p:nvGrpSpPr>
        <p:grpSpPr>
          <a:xfrm>
            <a:off x="8884946" y="2391408"/>
            <a:ext cx="864685" cy="1236329"/>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H</a:t>
              </a:r>
            </a:p>
          </p:txBody>
        </p:sp>
      </p:grpSp>
      <p:grpSp>
        <p:nvGrpSpPr>
          <p:cNvPr id="86" name="Group 85"/>
          <p:cNvGrpSpPr/>
          <p:nvPr/>
        </p:nvGrpSpPr>
        <p:grpSpPr>
          <a:xfrm>
            <a:off x="10643422" y="2379535"/>
            <a:ext cx="864685" cy="1236329"/>
            <a:chOff x="454025" y="3077179"/>
            <a:chExt cx="807346" cy="1154346"/>
          </a:xfrm>
        </p:grpSpPr>
        <p:pic>
          <p:nvPicPr>
            <p:cNvPr id="87" name="Picture 86"/>
            <p:cNvPicPr>
              <a:picLocks noChangeAspect="1"/>
            </p:cNvPicPr>
            <p:nvPr/>
          </p:nvPicPr>
          <p:blipFill>
            <a:blip r:embed="rId3"/>
            <a:stretch>
              <a:fillRect/>
            </a:stretch>
          </p:blipFill>
          <p:spPr>
            <a:xfrm>
              <a:off x="454025" y="3077179"/>
              <a:ext cx="807346" cy="1154346"/>
            </a:xfrm>
            <a:prstGeom prst="rect">
              <a:avLst/>
            </a:prstGeom>
          </p:spPr>
        </p:pic>
        <p:sp>
          <p:nvSpPr>
            <p:cNvPr id="88" name="Rectangle 87"/>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grpSp>
        <p:nvGrpSpPr>
          <p:cNvPr id="94" name="Group 93"/>
          <p:cNvGrpSpPr/>
          <p:nvPr/>
        </p:nvGrpSpPr>
        <p:grpSpPr>
          <a:xfrm>
            <a:off x="3573339" y="2393388"/>
            <a:ext cx="864685" cy="1236329"/>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Dv2</a:t>
              </a:r>
            </a:p>
          </p:txBody>
        </p:sp>
      </p:grpSp>
      <p:grpSp>
        <p:nvGrpSpPr>
          <p:cNvPr id="134" name="Group 133"/>
          <p:cNvGrpSpPr/>
          <p:nvPr/>
        </p:nvGrpSpPr>
        <p:grpSpPr>
          <a:xfrm>
            <a:off x="30129" y="2389347"/>
            <a:ext cx="864685" cy="1236329"/>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137" name="Group 136"/>
          <p:cNvGrpSpPr/>
          <p:nvPr/>
        </p:nvGrpSpPr>
        <p:grpSpPr>
          <a:xfrm>
            <a:off x="2673940" y="2393389"/>
            <a:ext cx="864685" cy="1236329"/>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140" name="Group 139"/>
          <p:cNvGrpSpPr/>
          <p:nvPr/>
        </p:nvGrpSpPr>
        <p:grpSpPr>
          <a:xfrm>
            <a:off x="5366784" y="2393388"/>
            <a:ext cx="864685" cy="1236329"/>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143" name="Group 142"/>
          <p:cNvGrpSpPr/>
          <p:nvPr/>
        </p:nvGrpSpPr>
        <p:grpSpPr>
          <a:xfrm>
            <a:off x="7995593" y="2379535"/>
            <a:ext cx="864685" cy="1236329"/>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
        <p:nvSpPr>
          <p:cNvPr id="108" name="TextBox 107"/>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89" name="Group 88"/>
          <p:cNvGrpSpPr/>
          <p:nvPr/>
        </p:nvGrpSpPr>
        <p:grpSpPr>
          <a:xfrm>
            <a:off x="11461547" y="2391408"/>
            <a:ext cx="990308" cy="1013056"/>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934941" y="650074"/>
            <a:ext cx="1490100" cy="2107303"/>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grpSp>
        <p:nvGrpSpPr>
          <p:cNvPr id="119" name="Group 118"/>
          <p:cNvGrpSpPr/>
          <p:nvPr/>
        </p:nvGrpSpPr>
        <p:grpSpPr>
          <a:xfrm>
            <a:off x="1797821" y="2393388"/>
            <a:ext cx="864685" cy="1236329"/>
            <a:chOff x="454025" y="3077179"/>
            <a:chExt cx="807346" cy="1154346"/>
          </a:xfrm>
        </p:grpSpPr>
        <p:pic>
          <p:nvPicPr>
            <p:cNvPr id="120" name="Picture 119"/>
            <p:cNvPicPr>
              <a:picLocks noChangeAspect="1"/>
            </p:cNvPicPr>
            <p:nvPr/>
          </p:nvPicPr>
          <p:blipFill>
            <a:blip r:embed="rId3"/>
            <a:stretch>
              <a:fillRect/>
            </a:stretch>
          </p:blipFill>
          <p:spPr>
            <a:xfrm>
              <a:off x="454025" y="3077179"/>
              <a:ext cx="807346" cy="1154346"/>
            </a:xfrm>
            <a:prstGeom prst="rect">
              <a:avLst/>
            </a:prstGeom>
          </p:spPr>
        </p:pic>
        <p:sp>
          <p:nvSpPr>
            <p:cNvPr id="121" name="Rectangle 12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2" name="Rectangle 12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3" name="Rectangle 12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700" b="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028903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42" presetClass="path" presetSubtype="0" decel="100000" fill="hold" nodeType="withEffect">
                                  <p:stCondLst>
                                    <p:cond delay="250"/>
                                  </p:stCondLst>
                                  <p:childTnLst>
                                    <p:animMotion origin="layout" path="M 2.13684E-6 -2.28779E-6 L 2.13684E-6 0.05039 " pathEditMode="relative" rAng="0" ptsTypes="AA">
                                      <p:cBhvr>
                                        <p:cTn id="20" dur="750" spd="-100000" fill="hold"/>
                                        <p:tgtEl>
                                          <p:spTgt spid="59"/>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par>
                                <p:cTn id="24" presetID="42" presetClass="path" presetSubtype="0" decel="100000" fill="hold" nodeType="withEffect">
                                  <p:stCondLst>
                                    <p:cond delay="250"/>
                                  </p:stCondLst>
                                  <p:childTnLst>
                                    <p:animMotion origin="layout" path="M 2.30278E-6 7.48979E-7 L 2.30278E-6 0.05039 " pathEditMode="relative" rAng="0" ptsTypes="AA">
                                      <p:cBhvr>
                                        <p:cTn id="25" dur="750" spd="-100000" fill="hold"/>
                                        <p:tgtEl>
                                          <p:spTgt spid="94"/>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42" presetClass="path" presetSubtype="0" decel="100000" fill="hold" nodeType="withEffect">
                                  <p:stCondLst>
                                    <p:cond delay="250"/>
                                  </p:stCondLst>
                                  <p:childTnLst>
                                    <p:animMotion origin="layout" path="M -3.90094E-6 -1.40717E-7 L -3.90094E-6 0.05039 " pathEditMode="relative" rAng="0" ptsTypes="AA">
                                      <p:cBhvr>
                                        <p:cTn id="30" dur="750" spd="-100000" fill="hold"/>
                                        <p:tgtEl>
                                          <p:spTgt spid="71"/>
                                        </p:tgtEl>
                                        <p:attrNameLst>
                                          <p:attrName>ppt_x</p:attrName>
                                          <p:attrName>ppt_y</p:attrName>
                                        </p:attrNameLst>
                                      </p:cBhvr>
                                      <p:rCtr x="0" y="2519"/>
                                    </p:animMotion>
                                  </p:childTnLst>
                                </p:cTn>
                              </p:par>
                              <p:par>
                                <p:cTn id="31" presetID="10" presetClass="entr" presetSubtype="0" fill="hold" nodeType="withEffect">
                                  <p:stCondLst>
                                    <p:cond delay="25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42" presetClass="path" presetSubtype="0" decel="100000" fill="hold" nodeType="withEffect">
                                  <p:stCondLst>
                                    <p:cond delay="250"/>
                                  </p:stCondLst>
                                  <p:childTnLst>
                                    <p:animMotion origin="layout" path="M -5.02936E-7 -2.8098E-6 L -5.02936E-7 0.05039 " pathEditMode="relative" rAng="0" ptsTypes="AA">
                                      <p:cBhvr>
                                        <p:cTn id="35" dur="750" spd="-100000" fill="hold"/>
                                        <p:tgtEl>
                                          <p:spTgt spid="74"/>
                                        </p:tgtEl>
                                        <p:attrNameLst>
                                          <p:attrName>ppt_x</p:attrName>
                                          <p:attrName>ppt_y</p:attrName>
                                        </p:attrNameLst>
                                      </p:cBhvr>
                                      <p:rCtr x="0" y="2519"/>
                                    </p:animMotion>
                                  </p:childTnLst>
                                </p:cTn>
                              </p:par>
                              <p:par>
                                <p:cTn id="36" presetID="10" presetClass="entr" presetSubtype="0" fill="hold" nodeType="withEffect">
                                  <p:stCondLst>
                                    <p:cond delay="25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42" presetClass="path" presetSubtype="0" decel="100000" fill="hold" nodeType="withEffect">
                                  <p:stCondLst>
                                    <p:cond delay="250"/>
                                  </p:stCondLst>
                                  <p:childTnLst>
                                    <p:animMotion origin="layout" path="M 4.82002E-6 -4.43486E-6 L 4.82002E-6 0.05039 " pathEditMode="relative" rAng="0" ptsTypes="AA">
                                      <p:cBhvr>
                                        <p:cTn id="40" dur="750" spd="-100000" fill="hold"/>
                                        <p:tgtEl>
                                          <p:spTgt spid="80"/>
                                        </p:tgtEl>
                                        <p:attrNameLst>
                                          <p:attrName>ppt_x</p:attrName>
                                          <p:attrName>ppt_y</p:attrName>
                                        </p:attrNameLst>
                                      </p:cBhvr>
                                      <p:rCtr x="0" y="2519"/>
                                    </p:animMotion>
                                  </p:childTnLst>
                                </p:cTn>
                              </p:par>
                              <p:par>
                                <p:cTn id="41" presetID="10" presetClass="entr" presetSubtype="0" fill="hold" nodeType="withEffect">
                                  <p:stCondLst>
                                    <p:cond delay="25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42" presetClass="path" presetSubtype="0" decel="100000" fill="hold" nodeType="withEffect">
                                  <p:stCondLst>
                                    <p:cond delay="250"/>
                                  </p:stCondLst>
                                  <p:childTnLst>
                                    <p:animMotion origin="layout" path="M -1.2484E-6 -4.95688E-6 L -1.2484E-6 0.05039 " pathEditMode="relative" rAng="0" ptsTypes="AA">
                                      <p:cBhvr>
                                        <p:cTn id="45" dur="750" spd="-100000" fill="hold"/>
                                        <p:tgtEl>
                                          <p:spTgt spid="83"/>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42" presetClass="path" presetSubtype="0" decel="100000" fill="hold" nodeType="withEffect">
                                  <p:stCondLst>
                                    <p:cond delay="250"/>
                                  </p:stCondLst>
                                  <p:childTnLst>
                                    <p:animMotion origin="layout" path="M -2.96145E-7 -3.6995E-6 L -2.96145E-7 0.05039 " pathEditMode="relative" rAng="0" ptsTypes="AA">
                                      <p:cBhvr>
                                        <p:cTn id="50" dur="750" spd="-100000" fill="hold"/>
                                        <p:tgtEl>
                                          <p:spTgt spid="86"/>
                                        </p:tgtEl>
                                        <p:attrNameLst>
                                          <p:attrName>ppt_x</p:attrName>
                                          <p:attrName>ppt_y</p:attrName>
                                        </p:attrNameLst>
                                      </p:cBhvr>
                                      <p:rCtr x="0" y="2519"/>
                                    </p:animMotion>
                                  </p:childTnLst>
                                </p:cTn>
                              </p:par>
                              <p:par>
                                <p:cTn id="51" presetID="16" presetClass="entr" presetSubtype="21" fill="hold" nodeType="withEffect">
                                  <p:stCondLst>
                                    <p:cond delay="250"/>
                                  </p:stCondLst>
                                  <p:childTnLst>
                                    <p:set>
                                      <p:cBhvr>
                                        <p:cTn id="52" dur="1" fill="hold">
                                          <p:stCondLst>
                                            <p:cond delay="0"/>
                                          </p:stCondLst>
                                        </p:cTn>
                                        <p:tgtEl>
                                          <p:spTgt spid="107"/>
                                        </p:tgtEl>
                                        <p:attrNameLst>
                                          <p:attrName>style.visibility</p:attrName>
                                        </p:attrNameLst>
                                      </p:cBhvr>
                                      <p:to>
                                        <p:strVal val="visible"/>
                                      </p:to>
                                    </p:set>
                                    <p:animEffect transition="in" filter="barn(inVertical)">
                                      <p:cBhvr>
                                        <p:cTn id="53" dur="500"/>
                                        <p:tgtEl>
                                          <p:spTgt spid="10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25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42" presetClass="path" presetSubtype="0" decel="100000" fill="hold" nodeType="withEffect">
                                  <p:stCondLst>
                                    <p:cond delay="250"/>
                                  </p:stCondLst>
                                  <p:childTnLst>
                                    <p:animMotion origin="layout" path="M -2.45086E-7 -3.17749E-6 L -2.45086E-7 0.05039 " pathEditMode="relative" rAng="0" ptsTypes="AA">
                                      <p:cBhvr>
                                        <p:cTn id="64" dur="750" spd="-100000" fill="hold"/>
                                        <p:tgtEl>
                                          <p:spTgt spid="109"/>
                                        </p:tgtEl>
                                        <p:attrNameLst>
                                          <p:attrName>ppt_x</p:attrName>
                                          <p:attrName>ppt_y</p:attrName>
                                        </p:attrNameLst>
                                      </p:cBhvr>
                                      <p:rCtr x="0" y="2519"/>
                                    </p:animMotion>
                                  </p:childTnLst>
                                </p:cTn>
                              </p:par>
                              <p:par>
                                <p:cTn id="65" presetID="10" presetClass="entr" presetSubtype="0" fill="hold" nodeType="withEffect">
                                  <p:stCondLst>
                                    <p:cond delay="2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42" presetClass="path" presetSubtype="0" decel="100000" fill="hold" nodeType="withEffect">
                                  <p:stCondLst>
                                    <p:cond delay="250"/>
                                  </p:stCondLst>
                                  <p:childTnLst>
                                    <p:animMotion origin="layout" path="M -8.93541E-8 2.83704E-6 L -8.93541E-8 0.05038 " pathEditMode="relative" rAng="0" ptsTypes="AA">
                                      <p:cBhvr>
                                        <p:cTn id="69" dur="750" spd="-100000" fill="hold"/>
                                        <p:tgtEl>
                                          <p:spTgt spid="89"/>
                                        </p:tgtEl>
                                        <p:attrNameLst>
                                          <p:attrName>ppt_x</p:attrName>
                                          <p:attrName>ppt_y</p:attrName>
                                        </p:attrNameLst>
                                      </p:cBhvr>
                                      <p:rCtr x="0" y="2519"/>
                                    </p:animMotion>
                                  </p:childTnLst>
                                </p:cTn>
                              </p:par>
                              <p:par>
                                <p:cTn id="70" presetID="10" presetClass="entr" presetSubtype="0" fill="hold" nodeType="withEffect">
                                  <p:stCondLst>
                                    <p:cond delay="250"/>
                                  </p:stCondLst>
                                  <p:childTnLst>
                                    <p:set>
                                      <p:cBhvr>
                                        <p:cTn id="71" dur="1" fill="hold">
                                          <p:stCondLst>
                                            <p:cond delay="0"/>
                                          </p:stCondLst>
                                        </p:cTn>
                                        <p:tgtEl>
                                          <p:spTgt spid="119"/>
                                        </p:tgtEl>
                                        <p:attrNameLst>
                                          <p:attrName>style.visibility</p:attrName>
                                        </p:attrNameLst>
                                      </p:cBhvr>
                                      <p:to>
                                        <p:strVal val="visible"/>
                                      </p:to>
                                    </p:set>
                                    <p:animEffect transition="in" filter="fade">
                                      <p:cBhvr>
                                        <p:cTn id="72" dur="500"/>
                                        <p:tgtEl>
                                          <p:spTgt spid="119"/>
                                        </p:tgtEl>
                                      </p:cBhvr>
                                    </p:animEffect>
                                  </p:childTnLst>
                                </p:cTn>
                              </p:par>
                              <p:par>
                                <p:cTn id="73" presetID="42" presetClass="path" presetSubtype="0" decel="100000" fill="hold" nodeType="withEffect">
                                  <p:stCondLst>
                                    <p:cond delay="250"/>
                                  </p:stCondLst>
                                  <p:childTnLst>
                                    <p:animMotion origin="layout" path="M 1.21011E-6 7.48979E-7 L 1.21011E-6 0.05039 " pathEditMode="relative" rAng="0" ptsTypes="AA">
                                      <p:cBhvr>
                                        <p:cTn id="74" dur="750" spd="-100000" fill="hold"/>
                                        <p:tgtEl>
                                          <p:spTgt spid="11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274638" y="1975755"/>
            <a:ext cx="11889565" cy="244126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New compute size options</a:t>
            </a:r>
          </a:p>
        </p:txBody>
      </p:sp>
      <p:grpSp>
        <p:nvGrpSpPr>
          <p:cNvPr id="7" name="Group 6"/>
          <p:cNvGrpSpPr/>
          <p:nvPr/>
        </p:nvGrpSpPr>
        <p:grpSpPr>
          <a:xfrm>
            <a:off x="6634976" y="1652124"/>
            <a:ext cx="731520" cy="907858"/>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CY17-Q1</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414353" y="1623746"/>
            <a:ext cx="731520" cy="907858"/>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274" name="Group 273"/>
          <p:cNvGrpSpPr/>
          <p:nvPr/>
        </p:nvGrpSpPr>
        <p:grpSpPr>
          <a:xfrm>
            <a:off x="351578" y="2851909"/>
            <a:ext cx="433682" cy="649604"/>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A</a:t>
              </a:r>
            </a:p>
          </p:txBody>
        </p:sp>
      </p:grpSp>
      <p:grpSp>
        <p:nvGrpSpPr>
          <p:cNvPr id="282" name="Group 281"/>
          <p:cNvGrpSpPr/>
          <p:nvPr/>
        </p:nvGrpSpPr>
        <p:grpSpPr>
          <a:xfrm>
            <a:off x="2401049" y="2851909"/>
            <a:ext cx="433682" cy="649604"/>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a:t>
              </a:r>
            </a:p>
          </p:txBody>
        </p:sp>
      </p:grpSp>
      <p:grpSp>
        <p:nvGrpSpPr>
          <p:cNvPr id="285" name="Group 284"/>
          <p:cNvGrpSpPr/>
          <p:nvPr/>
        </p:nvGrpSpPr>
        <p:grpSpPr>
          <a:xfrm>
            <a:off x="3582817" y="2866111"/>
            <a:ext cx="433682" cy="649604"/>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F</a:t>
              </a:r>
            </a:p>
          </p:txBody>
        </p:sp>
      </p:grpSp>
      <p:grpSp>
        <p:nvGrpSpPr>
          <p:cNvPr id="291" name="Group 290"/>
          <p:cNvGrpSpPr/>
          <p:nvPr/>
        </p:nvGrpSpPr>
        <p:grpSpPr>
          <a:xfrm>
            <a:off x="8351418" y="2449673"/>
            <a:ext cx="864685" cy="1236329"/>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294" name="Group 293"/>
          <p:cNvGrpSpPr/>
          <p:nvPr/>
        </p:nvGrpSpPr>
        <p:grpSpPr>
          <a:xfrm>
            <a:off x="4186106" y="2866111"/>
            <a:ext cx="433682" cy="649604"/>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G</a:t>
              </a:r>
            </a:p>
          </p:txBody>
        </p:sp>
      </p:grpSp>
      <p:grpSp>
        <p:nvGrpSpPr>
          <p:cNvPr id="306" name="Group 305"/>
          <p:cNvGrpSpPr/>
          <p:nvPr/>
        </p:nvGrpSpPr>
        <p:grpSpPr>
          <a:xfrm>
            <a:off x="2972464" y="2854935"/>
            <a:ext cx="433682" cy="649604"/>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spc="-50">
                  <a:gradFill>
                    <a:gsLst>
                      <a:gs pos="0">
                        <a:srgbClr val="FFFFFF"/>
                      </a:gs>
                      <a:gs pos="100000">
                        <a:srgbClr val="FFFFFF"/>
                      </a:gs>
                    </a:gsLst>
                    <a:lin ang="5400000" scaled="0"/>
                  </a:gradFill>
                </a:rPr>
                <a:t>Dv2</a:t>
              </a:r>
            </a:p>
          </p:txBody>
        </p:sp>
      </p:grpSp>
      <p:sp>
        <p:nvSpPr>
          <p:cNvPr id="341" name="Rectangle 340"/>
          <p:cNvSpPr/>
          <p:nvPr/>
        </p:nvSpPr>
        <p:spPr bwMode="auto">
          <a:xfrm>
            <a:off x="8245346" y="3801110"/>
            <a:ext cx="1076828"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Database Workloads</a:t>
            </a:r>
          </a:p>
        </p:txBody>
      </p:sp>
      <p:sp>
        <p:nvSpPr>
          <p:cNvPr id="342" name="Rectangle 341"/>
          <p:cNvSpPr/>
          <p:nvPr/>
        </p:nvSpPr>
        <p:spPr bwMode="auto">
          <a:xfrm>
            <a:off x="6497199" y="3829488"/>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for Storage Workloads</a:t>
            </a:r>
          </a:p>
        </p:txBody>
      </p:sp>
      <p:grpSp>
        <p:nvGrpSpPr>
          <p:cNvPr id="345" name="Group 344"/>
          <p:cNvGrpSpPr/>
          <p:nvPr/>
        </p:nvGrpSpPr>
        <p:grpSpPr>
          <a:xfrm>
            <a:off x="6567219" y="2470588"/>
            <a:ext cx="864685" cy="1236329"/>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sp>
        <p:nvSpPr>
          <p:cNvPr id="10" name="Rectangle 9"/>
          <p:cNvSpPr/>
          <p:nvPr/>
        </p:nvSpPr>
        <p:spPr bwMode="auto">
          <a:xfrm>
            <a:off x="595860" y="4630537"/>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4630537"/>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4630537"/>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127" name="Group 126"/>
          <p:cNvGrpSpPr/>
          <p:nvPr/>
        </p:nvGrpSpPr>
        <p:grpSpPr>
          <a:xfrm>
            <a:off x="1182" y="5286759"/>
            <a:ext cx="12436475" cy="1229834"/>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82880" tIns="146304" rIns="182880" bIns="146304" rtlCol="0">
              <a:spAutoFit/>
            </a:bodyPr>
            <a:lstStyle/>
            <a:p>
              <a:pPr algn="ctr">
                <a:lnSpc>
                  <a:spcPct val="90000"/>
                </a:lnSpc>
                <a:spcBef>
                  <a:spcPts val="300"/>
                </a:spcBef>
              </a:pPr>
              <a:r>
                <a:rPr lang="en-US" sz="36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rPr>
                <a:t>More than doubling the compute offerings in 2017</a:t>
              </a:r>
              <a:endParaRPr lang="en-US" sz="24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endParaRPr>
            </a:p>
          </p:txBody>
        </p:sp>
      </p:grpSp>
      <p:grpSp>
        <p:nvGrpSpPr>
          <p:cNvPr id="129" name="Group 128"/>
          <p:cNvGrpSpPr/>
          <p:nvPr/>
        </p:nvGrpSpPr>
        <p:grpSpPr>
          <a:xfrm>
            <a:off x="884332" y="2851909"/>
            <a:ext cx="433682" cy="649604"/>
            <a:chOff x="454025" y="3077179"/>
            <a:chExt cx="807346" cy="1154346"/>
          </a:xfrm>
        </p:grpSpPr>
        <p:pic>
          <p:nvPicPr>
            <p:cNvPr id="131" name="Picture 130"/>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p:cNvSpPr/>
            <p:nvPr/>
          </p:nvSpPr>
          <p:spPr bwMode="auto">
            <a:xfrm>
              <a:off x="564089" y="3160508"/>
              <a:ext cx="605993" cy="459582"/>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grpSp>
      <p:grpSp>
        <p:nvGrpSpPr>
          <p:cNvPr id="140" name="Group 139"/>
          <p:cNvGrpSpPr/>
          <p:nvPr/>
        </p:nvGrpSpPr>
        <p:grpSpPr>
          <a:xfrm>
            <a:off x="5903096" y="2851909"/>
            <a:ext cx="433682" cy="649604"/>
            <a:chOff x="1824733" y="2956249"/>
            <a:chExt cx="807346" cy="1154346"/>
          </a:xfrm>
        </p:grpSpPr>
        <p:pic>
          <p:nvPicPr>
            <p:cNvPr id="141" name="Picture 140"/>
            <p:cNvPicPr>
              <a:picLocks noChangeAspect="1"/>
            </p:cNvPicPr>
            <p:nvPr/>
          </p:nvPicPr>
          <p:blipFill>
            <a:blip r:embed="rId3"/>
            <a:stretch>
              <a:fillRect/>
            </a:stretch>
          </p:blipFill>
          <p:spPr>
            <a:xfrm>
              <a:off x="1824733" y="2956249"/>
              <a:ext cx="807346" cy="1154346"/>
            </a:xfrm>
            <a:prstGeom prst="rect">
              <a:avLst/>
            </a:prstGeom>
          </p:spPr>
        </p:pic>
        <p:sp>
          <p:nvSpPr>
            <p:cNvPr id="142" name="Rectangle 141"/>
            <p:cNvSpPr/>
            <p:nvPr/>
          </p:nvSpPr>
          <p:spPr bwMode="auto">
            <a:xfrm>
              <a:off x="1969799" y="3027988"/>
              <a:ext cx="535780" cy="507669"/>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N</a:t>
              </a:r>
            </a:p>
          </p:txBody>
        </p:sp>
      </p:grpSp>
      <p:grpSp>
        <p:nvGrpSpPr>
          <p:cNvPr id="143" name="Group 142"/>
          <p:cNvGrpSpPr/>
          <p:nvPr/>
        </p:nvGrpSpPr>
        <p:grpSpPr>
          <a:xfrm>
            <a:off x="7651358" y="2851909"/>
            <a:ext cx="433682" cy="649604"/>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H</a:t>
              </a:r>
            </a:p>
          </p:txBody>
        </p:sp>
      </p:grpSp>
      <p:grpSp>
        <p:nvGrpSpPr>
          <p:cNvPr id="147" name="Group 146"/>
          <p:cNvGrpSpPr/>
          <p:nvPr/>
        </p:nvGrpSpPr>
        <p:grpSpPr>
          <a:xfrm>
            <a:off x="4881152" y="1638082"/>
            <a:ext cx="731520" cy="907858"/>
            <a:chOff x="5815165" y="2158958"/>
            <a:chExt cx="808746" cy="1003699"/>
          </a:xfrm>
        </p:grpSpPr>
        <p:sp>
          <p:nvSpPr>
            <p:cNvPr id="148"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49" name="Straight Connector 148"/>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bwMode="auto">
          <a:xfrm>
            <a:off x="4743375" y="3815446"/>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&amp; Application Workloads </a:t>
            </a:r>
          </a:p>
        </p:txBody>
      </p:sp>
      <p:grpSp>
        <p:nvGrpSpPr>
          <p:cNvPr id="151" name="Group 150"/>
          <p:cNvGrpSpPr/>
          <p:nvPr/>
        </p:nvGrpSpPr>
        <p:grpSpPr>
          <a:xfrm>
            <a:off x="4813395" y="2456546"/>
            <a:ext cx="864685" cy="1236329"/>
            <a:chOff x="454025" y="3077179"/>
            <a:chExt cx="807346" cy="1154346"/>
          </a:xfrm>
        </p:grpSpPr>
        <p:pic>
          <p:nvPicPr>
            <p:cNvPr id="152" name="Picture 151"/>
            <p:cNvPicPr>
              <a:picLocks noChangeAspect="1"/>
            </p:cNvPicPr>
            <p:nvPr/>
          </p:nvPicPr>
          <p:blipFill>
            <a:blip r:embed="rId3"/>
            <a:stretch>
              <a:fillRect/>
            </a:stretch>
          </p:blipFill>
          <p:spPr>
            <a:xfrm>
              <a:off x="454025" y="3077179"/>
              <a:ext cx="807346" cy="1154346"/>
            </a:xfrm>
            <a:prstGeom prst="rect">
              <a:avLst/>
            </a:prstGeom>
          </p:spPr>
        </p:pic>
        <p:sp>
          <p:nvSpPr>
            <p:cNvPr id="153" name="Rectangle 1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Dv3</a:t>
              </a:r>
            </a:p>
          </p:txBody>
        </p:sp>
      </p:grpSp>
      <p:grpSp>
        <p:nvGrpSpPr>
          <p:cNvPr id="155" name="Group 154"/>
          <p:cNvGrpSpPr/>
          <p:nvPr/>
        </p:nvGrpSpPr>
        <p:grpSpPr>
          <a:xfrm>
            <a:off x="9640857" y="1616283"/>
            <a:ext cx="731520" cy="907858"/>
            <a:chOff x="6861364" y="2158958"/>
            <a:chExt cx="808746" cy="1003699"/>
          </a:xfrm>
        </p:grpSpPr>
        <p:sp>
          <p:nvSpPr>
            <p:cNvPr id="156"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57" name="Straight Connector 156"/>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9577922" y="2442210"/>
            <a:ext cx="864685" cy="1236329"/>
            <a:chOff x="454025" y="3077179"/>
            <a:chExt cx="807346" cy="1154346"/>
          </a:xfrm>
        </p:grpSpPr>
        <p:pic>
          <p:nvPicPr>
            <p:cNvPr id="159" name="Picture 158"/>
            <p:cNvPicPr>
              <a:picLocks noChangeAspect="1"/>
            </p:cNvPicPr>
            <p:nvPr/>
          </p:nvPicPr>
          <p:blipFill>
            <a:blip r:embed="rId3"/>
            <a:stretch>
              <a:fillRect/>
            </a:stretch>
          </p:blipFill>
          <p:spPr>
            <a:xfrm>
              <a:off x="454025" y="3077179"/>
              <a:ext cx="807346" cy="1154346"/>
            </a:xfrm>
            <a:prstGeom prst="rect">
              <a:avLst/>
            </a:prstGeom>
          </p:spPr>
        </p:pic>
        <p:sp>
          <p:nvSpPr>
            <p:cNvPr id="160" name="Rectangle 15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sp>
        <p:nvSpPr>
          <p:cNvPr id="161" name="Rectangle 160"/>
          <p:cNvSpPr/>
          <p:nvPr/>
        </p:nvSpPr>
        <p:spPr bwMode="auto">
          <a:xfrm>
            <a:off x="9471849" y="3793647"/>
            <a:ext cx="1227297"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largest enterprise applications including SAP HANA</a:t>
            </a:r>
          </a:p>
        </p:txBody>
      </p:sp>
      <p:grpSp>
        <p:nvGrpSpPr>
          <p:cNvPr id="81" name="Group 80"/>
          <p:cNvGrpSpPr/>
          <p:nvPr/>
        </p:nvGrpSpPr>
        <p:grpSpPr>
          <a:xfrm>
            <a:off x="11033261" y="1615601"/>
            <a:ext cx="734967" cy="907858"/>
            <a:chOff x="11069612" y="2158958"/>
            <a:chExt cx="812557" cy="1003699"/>
          </a:xfrm>
        </p:grpSpPr>
        <p:sp>
          <p:nvSpPr>
            <p:cNvPr id="82"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CY16-GA</a:t>
              </a:r>
            </a:p>
          </p:txBody>
        </p:sp>
        <p:cxnSp>
          <p:nvCxnSpPr>
            <p:cNvPr id="83" name="Straight Connector 82"/>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0903988" y="2513086"/>
            <a:ext cx="990308" cy="1013056"/>
            <a:chOff x="9264169" y="3168861"/>
            <a:chExt cx="1048453" cy="1150283"/>
          </a:xfrm>
        </p:grpSpPr>
        <p:grpSp>
          <p:nvGrpSpPr>
            <p:cNvPr id="85" name="Group 84"/>
            <p:cNvGrpSpPr/>
            <p:nvPr/>
          </p:nvGrpSpPr>
          <p:grpSpPr>
            <a:xfrm>
              <a:off x="9369060" y="3168861"/>
              <a:ext cx="838673" cy="860859"/>
              <a:chOff x="-1455738" y="922338"/>
              <a:chExt cx="300038" cy="307975"/>
            </a:xfrm>
          </p:grpSpPr>
          <p:sp>
            <p:nvSpPr>
              <p:cNvPr id="87"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8"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9"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0"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1"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2"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3"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4"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5"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6"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86" name="Picture 85"/>
            <p:cNvPicPr>
              <a:picLocks noChangeAspect="1"/>
            </p:cNvPicPr>
            <p:nvPr/>
          </p:nvPicPr>
          <p:blipFill>
            <a:blip r:embed="rId4"/>
            <a:stretch>
              <a:fillRect/>
            </a:stretch>
          </p:blipFill>
          <p:spPr>
            <a:xfrm>
              <a:off x="9264169" y="4013345"/>
              <a:ext cx="1048453" cy="305799"/>
            </a:xfrm>
            <a:prstGeom prst="rect">
              <a:avLst/>
            </a:prstGeom>
          </p:spPr>
        </p:pic>
      </p:grpSp>
      <p:sp>
        <p:nvSpPr>
          <p:cNvPr id="97" name="Rectangle 96"/>
          <p:cNvSpPr/>
          <p:nvPr/>
        </p:nvSpPr>
        <p:spPr bwMode="auto">
          <a:xfrm>
            <a:off x="10818065" y="3792965"/>
            <a:ext cx="1103296"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 workloads</a:t>
            </a:r>
          </a:p>
        </p:txBody>
      </p:sp>
      <p:grpSp>
        <p:nvGrpSpPr>
          <p:cNvPr id="105" name="Group 104"/>
          <p:cNvGrpSpPr/>
          <p:nvPr/>
        </p:nvGrpSpPr>
        <p:grpSpPr>
          <a:xfrm>
            <a:off x="1453521" y="1638082"/>
            <a:ext cx="731520" cy="907858"/>
            <a:chOff x="5815165" y="2158958"/>
            <a:chExt cx="808746" cy="1003699"/>
          </a:xfrm>
        </p:grpSpPr>
        <p:sp>
          <p:nvSpPr>
            <p:cNvPr id="106"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08" name="Straight Connector 10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385764" y="2456546"/>
            <a:ext cx="864685" cy="1236329"/>
            <a:chOff x="454025" y="3077179"/>
            <a:chExt cx="807346" cy="1154346"/>
          </a:xfrm>
        </p:grpSpPr>
        <p:pic>
          <p:nvPicPr>
            <p:cNvPr id="113" name="Picture 112"/>
            <p:cNvPicPr>
              <a:picLocks noChangeAspect="1"/>
            </p:cNvPicPr>
            <p:nvPr/>
          </p:nvPicPr>
          <p:blipFill>
            <a:blip r:embed="rId3"/>
            <a:stretch>
              <a:fillRect/>
            </a:stretch>
          </p:blipFill>
          <p:spPr>
            <a:xfrm>
              <a:off x="454025" y="3077179"/>
              <a:ext cx="807346" cy="1154346"/>
            </a:xfrm>
            <a:prstGeom prst="rect">
              <a:avLst/>
            </a:prstGeom>
          </p:spPr>
        </p:pic>
        <p:sp>
          <p:nvSpPr>
            <p:cNvPr id="114" name="Rectangle 11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400" b="1">
                <a:gradFill>
                  <a:gsLst>
                    <a:gs pos="0">
                      <a:srgbClr val="FFFFFF"/>
                    </a:gs>
                    <a:gs pos="100000">
                      <a:srgbClr val="FFFFFF"/>
                    </a:gs>
                  </a:gsLst>
                  <a:lin ang="5400000" scaled="0"/>
                </a:gradFill>
              </a:endParaRPr>
            </a:p>
          </p:txBody>
        </p:sp>
      </p:grpSp>
      <p:sp>
        <p:nvSpPr>
          <p:cNvPr id="115" name="Rectangle 114"/>
          <p:cNvSpPr/>
          <p:nvPr/>
        </p:nvSpPr>
        <p:spPr bwMode="auto">
          <a:xfrm>
            <a:off x="1326741" y="3832932"/>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Small</a:t>
            </a:r>
          </a:p>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 Workloads </a:t>
            </a:r>
          </a:p>
        </p:txBody>
      </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250"/>
                                  </p:stCondLst>
                                  <p:childTnLst>
                                    <p:animMotion origin="layout" path="M -8.14399E-7 -2.08806E-7 L -8.14399E-7 0.05039 " pathEditMode="relative" rAng="0" ptsTypes="AA">
                                      <p:cBhvr>
                                        <p:cTn id="17" dur="750" spd="-100000" fill="hold"/>
                                        <p:tgtEl>
                                          <p:spTgt spid="7"/>
                                        </p:tgtEl>
                                        <p:attrNameLst>
                                          <p:attrName>ppt_x</p:attrName>
                                          <p:attrName>ppt_y</p:attrName>
                                        </p:attrNameLst>
                                      </p:cBhvr>
                                      <p:rCtr x="0" y="2519"/>
                                    </p:animMotion>
                                  </p:childTnLst>
                                </p:cTn>
                              </p:par>
                              <p:par>
                                <p:cTn id="18" presetID="10" presetClass="entr" presetSubtype="0" fill="hold" nodeType="withEffect">
                                  <p:stCondLst>
                                    <p:cond delay="25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42" presetClass="path" presetSubtype="0" decel="100000" fill="hold" nodeType="withEffect">
                                  <p:stCondLst>
                                    <p:cond delay="250"/>
                                  </p:stCondLst>
                                  <p:childTnLst>
                                    <p:animMotion origin="layout" path="M 1.01098E-6 2.46028E-6 L 1.01098E-6 0.05038 " pathEditMode="relative" rAng="0" ptsTypes="AA">
                                      <p:cBhvr>
                                        <p:cTn id="22" dur="750" spd="-100000" fill="hold"/>
                                        <p:tgtEl>
                                          <p:spTgt spid="147"/>
                                        </p:tgtEl>
                                        <p:attrNameLst>
                                          <p:attrName>ppt_x</p:attrName>
                                          <p:attrName>ppt_y</p:attrName>
                                        </p:attrNameLst>
                                      </p:cBhvr>
                                      <p:rCtr x="0" y="2519"/>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250"/>
                                  </p:stCondLst>
                                  <p:childTnLst>
                                    <p:animMotion origin="layout" path="M 1.70283E-6 4.23967E-6 L 1.70283E-6 0.05038 " pathEditMode="relative" rAng="0" ptsTypes="AA">
                                      <p:cBhvr>
                                        <p:cTn id="27" dur="750" spd="-100000" fill="hold"/>
                                        <p:tgtEl>
                                          <p:spTgt spid="8"/>
                                        </p:tgtEl>
                                        <p:attrNameLst>
                                          <p:attrName>ppt_x</p:attrName>
                                          <p:attrName>ppt_y</p:attrName>
                                        </p:attrNameLst>
                                      </p:cBhvr>
                                      <p:rCtr x="0" y="2519"/>
                                    </p:animMotion>
                                  </p:childTnLst>
                                </p:cTn>
                              </p:par>
                              <p:par>
                                <p:cTn id="28" presetID="10" presetClass="entr" presetSubtype="0" fill="hold" grpId="0" nodeType="withEffect">
                                  <p:stCondLst>
                                    <p:cond delay="250"/>
                                  </p:stCondLst>
                                  <p:childTnLst>
                                    <p:set>
                                      <p:cBhvr>
                                        <p:cTn id="29" dur="1" fill="hold">
                                          <p:stCondLst>
                                            <p:cond delay="0"/>
                                          </p:stCondLst>
                                        </p:cTn>
                                        <p:tgtEl>
                                          <p:spTgt spid="342"/>
                                        </p:tgtEl>
                                        <p:attrNameLst>
                                          <p:attrName>style.visibility</p:attrName>
                                        </p:attrNameLst>
                                      </p:cBhvr>
                                      <p:to>
                                        <p:strVal val="visible"/>
                                      </p:to>
                                    </p:set>
                                    <p:animEffect transition="in" filter="fade">
                                      <p:cBhvr>
                                        <p:cTn id="30" dur="500"/>
                                        <p:tgtEl>
                                          <p:spTgt spid="342"/>
                                        </p:tgtEl>
                                      </p:cBhvr>
                                    </p:animEffect>
                                  </p:childTnLst>
                                </p:cTn>
                              </p:par>
                              <p:par>
                                <p:cTn id="31" presetID="42" presetClass="path" presetSubtype="0" decel="100000" fill="hold" grpId="1" nodeType="withEffect">
                                  <p:stCondLst>
                                    <p:cond delay="250"/>
                                  </p:stCondLst>
                                  <p:childTnLst>
                                    <p:animMotion origin="layout" path="M -3.16569E-6 1.24376E-6 L -3.16569E-6 0.05038 " pathEditMode="relative" rAng="0" ptsTypes="AA">
                                      <p:cBhvr>
                                        <p:cTn id="32" dur="750" spd="-100000" fill="hold"/>
                                        <p:tgtEl>
                                          <p:spTgt spid="342"/>
                                        </p:tgtEl>
                                        <p:attrNameLst>
                                          <p:attrName>ppt_x</p:attrName>
                                          <p:attrName>ppt_y</p:attrName>
                                        </p:attrNameLst>
                                      </p:cBhvr>
                                      <p:rCtr x="0" y="2519"/>
                                    </p:animMotion>
                                  </p:childTnLst>
                                </p:cTn>
                              </p:par>
                              <p:par>
                                <p:cTn id="33" presetID="10" presetClass="entr" presetSubtype="0" fill="hold" grpId="0" nodeType="withEffect">
                                  <p:stCondLst>
                                    <p:cond delay="250"/>
                                  </p:stCondLst>
                                  <p:childTnLst>
                                    <p:set>
                                      <p:cBhvr>
                                        <p:cTn id="34" dur="1" fill="hold">
                                          <p:stCondLst>
                                            <p:cond delay="0"/>
                                          </p:stCondLst>
                                        </p:cTn>
                                        <p:tgtEl>
                                          <p:spTgt spid="341"/>
                                        </p:tgtEl>
                                        <p:attrNameLst>
                                          <p:attrName>style.visibility</p:attrName>
                                        </p:attrNameLst>
                                      </p:cBhvr>
                                      <p:to>
                                        <p:strVal val="visible"/>
                                      </p:to>
                                    </p:set>
                                    <p:animEffect transition="in" filter="fade">
                                      <p:cBhvr>
                                        <p:cTn id="35" dur="500"/>
                                        <p:tgtEl>
                                          <p:spTgt spid="341"/>
                                        </p:tgtEl>
                                      </p:cBhvr>
                                    </p:animEffect>
                                  </p:childTnLst>
                                </p:cTn>
                              </p:par>
                              <p:par>
                                <p:cTn id="36" presetID="42" presetClass="path" presetSubtype="0" decel="100000" fill="hold" grpId="1" nodeType="withEffect">
                                  <p:stCondLst>
                                    <p:cond delay="250"/>
                                  </p:stCondLst>
                                  <p:childTnLst>
                                    <p:animMotion origin="layout" path="M -3.59459E-6 -4.30776E-6 L -3.59459E-6 0.05039 " pathEditMode="relative" rAng="0" ptsTypes="AA">
                                      <p:cBhvr>
                                        <p:cTn id="37" dur="750" spd="-100000" fill="hold"/>
                                        <p:tgtEl>
                                          <p:spTgt spid="341"/>
                                        </p:tgtEl>
                                        <p:attrNameLst>
                                          <p:attrName>ppt_x</p:attrName>
                                          <p:attrName>ppt_y</p:attrName>
                                        </p:attrNameLst>
                                      </p:cBhvr>
                                      <p:rCtr x="0" y="2519"/>
                                    </p:animMotion>
                                  </p:childTnLst>
                                </p:cTn>
                              </p:par>
                              <p:par>
                                <p:cTn id="38" presetID="10" presetClass="entr" presetSubtype="0" fill="hold" grpId="0" nodeType="withEffect">
                                  <p:stCondLst>
                                    <p:cond delay="25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par>
                                <p:cTn id="41" presetID="42" presetClass="path" presetSubtype="0" decel="100000" fill="hold" grpId="1" nodeType="withEffect">
                                  <p:stCondLst>
                                    <p:cond delay="250"/>
                                  </p:stCondLst>
                                  <p:childTnLst>
                                    <p:animMotion origin="layout" path="M -1.34031E-6 3.91285E-6 L -1.34031E-6 0.05038 " pathEditMode="relative" rAng="0" ptsTypes="AA">
                                      <p:cBhvr>
                                        <p:cTn id="42" dur="750" spd="-100000" fill="hold"/>
                                        <p:tgtEl>
                                          <p:spTgt spid="150"/>
                                        </p:tgtEl>
                                        <p:attrNameLst>
                                          <p:attrName>ppt_x</p:attrName>
                                          <p:attrName>ppt_y</p:attrName>
                                        </p:attrNameLst>
                                      </p:cBhvr>
                                      <p:rCtr x="0" y="2519"/>
                                    </p:animMotion>
                                  </p:childTnLst>
                                </p:cTn>
                              </p:par>
                              <p:par>
                                <p:cTn id="43" presetID="10" presetClass="entr" presetSubtype="0" fill="hold" nodeType="withEffect">
                                  <p:stCondLst>
                                    <p:cond delay="25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par>
                                <p:cTn id="49" presetID="42" presetClass="path" presetSubtype="0" decel="100000" fill="hold" grpId="1" nodeType="withEffect">
                                  <p:stCondLst>
                                    <p:cond delay="250"/>
                                  </p:stCondLst>
                                  <p:childTnLst>
                                    <p:animMotion origin="layout" path="M -4.00562E-6 -3.41807E-6 L -4.00562E-6 0.05039 " pathEditMode="relative" rAng="0" ptsTypes="AA">
                                      <p:cBhvr>
                                        <p:cTn id="50" dur="750" spd="-100000" fill="hold"/>
                                        <p:tgtEl>
                                          <p:spTgt spid="161"/>
                                        </p:tgtEl>
                                        <p:attrNameLst>
                                          <p:attrName>ppt_x</p:attrName>
                                          <p:attrName>ppt_y</p:attrName>
                                        </p:attrNameLst>
                                      </p:cBhvr>
                                      <p:rCtr x="0" y="2519"/>
                                    </p:animMotion>
                                  </p:childTnLst>
                                </p:cTn>
                              </p:par>
                              <p:par>
                                <p:cTn id="51" presetID="10" presetClass="entr" presetSubtype="0" fill="hold" nodeType="withEffect">
                                  <p:stCondLst>
                                    <p:cond delay="25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42" presetClass="path" presetSubtype="0" decel="100000" fill="hold" nodeType="withEffect">
                                  <p:stCondLst>
                                    <p:cond delay="250"/>
                                  </p:stCondLst>
                                  <p:childTnLst>
                                    <p:animMotion origin="layout" path="M 4.60812E-6 -5.44712E-8 L 4.60812E-6 0.05039 " pathEditMode="relative" rAng="0" ptsTypes="AA">
                                      <p:cBhvr>
                                        <p:cTn id="55" dur="750" spd="-100000" fill="hold"/>
                                        <p:tgtEl>
                                          <p:spTgt spid="81"/>
                                        </p:tgtEl>
                                        <p:attrNameLst>
                                          <p:attrName>ppt_x</p:attrName>
                                          <p:attrName>ppt_y</p:attrName>
                                        </p:attrNameLst>
                                      </p:cBhvr>
                                      <p:rCtr x="0" y="2519"/>
                                    </p:animMotion>
                                  </p:childTnLst>
                                </p:cTn>
                              </p:par>
                              <p:par>
                                <p:cTn id="56" presetID="10" presetClass="entr" presetSubtype="0" fill="hold" grpId="0" nodeType="withEffect">
                                  <p:stCondLst>
                                    <p:cond delay="25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42" presetClass="path" presetSubtype="0" decel="100000" fill="hold" grpId="1" nodeType="withEffect">
                                  <p:stCondLst>
                                    <p:cond delay="250"/>
                                  </p:stCondLst>
                                  <p:childTnLst>
                                    <p:animMotion origin="layout" path="M -6.63773E-8 1.39809E-6 L -6.63773E-8 0.05038 " pathEditMode="relative" rAng="0" ptsTypes="AA">
                                      <p:cBhvr>
                                        <p:cTn id="60" dur="750" spd="-100000" fill="hold"/>
                                        <p:tgtEl>
                                          <p:spTgt spid="97"/>
                                        </p:tgtEl>
                                        <p:attrNameLst>
                                          <p:attrName>ppt_x</p:attrName>
                                          <p:attrName>ppt_y</p:attrName>
                                        </p:attrNameLst>
                                      </p:cBhvr>
                                      <p:rCtr x="0" y="2519"/>
                                    </p:animMotion>
                                  </p:childTnLst>
                                </p:cTn>
                              </p:par>
                              <p:par>
                                <p:cTn id="61" presetID="10" presetClass="entr" presetSubtype="0" fill="hold" nodeType="withEffect">
                                  <p:stCondLst>
                                    <p:cond delay="25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500"/>
                                        <p:tgtEl>
                                          <p:spTgt spid="105"/>
                                        </p:tgtEl>
                                      </p:cBhvr>
                                    </p:animEffect>
                                  </p:childTnLst>
                                </p:cTn>
                              </p:par>
                              <p:par>
                                <p:cTn id="64" presetID="42" presetClass="path" presetSubtype="0" decel="100000" fill="hold" nodeType="withEffect">
                                  <p:stCondLst>
                                    <p:cond delay="250"/>
                                  </p:stCondLst>
                                  <p:childTnLst>
                                    <p:animMotion origin="layout" path="M 4.57748E-6 2.46028E-6 L 4.57748E-6 0.05038 " pathEditMode="relative" rAng="0" ptsTypes="AA">
                                      <p:cBhvr>
                                        <p:cTn id="65" dur="750" spd="-100000" fill="hold"/>
                                        <p:tgtEl>
                                          <p:spTgt spid="105"/>
                                        </p:tgtEl>
                                        <p:attrNameLst>
                                          <p:attrName>ppt_x</p:attrName>
                                          <p:attrName>ppt_y</p:attrName>
                                        </p:attrNameLst>
                                      </p:cBhvr>
                                      <p:rCtr x="0" y="2519"/>
                                    </p:animMotion>
                                  </p:childTnLst>
                                </p:cTn>
                              </p:par>
                              <p:par>
                                <p:cTn id="66" presetID="10" presetClass="entr" presetSubtype="0" fill="hold" grpId="0" nodeType="withEffect">
                                  <p:stCondLst>
                                    <p:cond delay="25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42" presetClass="path" presetSubtype="0" decel="100000" fill="hold" grpId="1" nodeType="withEffect">
                                  <p:stCondLst>
                                    <p:cond delay="250"/>
                                  </p:stCondLst>
                                  <p:childTnLst>
                                    <p:animMotion origin="layout" path="M -1.31478E-6 -2.68271E-6 L -1.31478E-6 0.05039 " pathEditMode="relative" rAng="0" ptsTypes="AA">
                                      <p:cBhvr>
                                        <p:cTn id="70" dur="750" spd="-100000" fill="hold"/>
                                        <p:tgtEl>
                                          <p:spTgt spid="115"/>
                                        </p:tgtEl>
                                        <p:attrNameLst>
                                          <p:attrName>ppt_x</p:attrName>
                                          <p:attrName>ppt_y</p:attrName>
                                        </p:attrNameLst>
                                      </p:cBhvr>
                                      <p:rCtr x="0" y="2519"/>
                                    </p:animMotion>
                                  </p:childTnLst>
                                </p:cTn>
                              </p:par>
                            </p:childTnLst>
                          </p:cTn>
                        </p:par>
                        <p:par>
                          <p:cTn id="71" fill="hold">
                            <p:stCondLst>
                              <p:cond delay="2000"/>
                            </p:stCondLst>
                            <p:childTnLst>
                              <p:par>
                                <p:cTn id="72" presetID="2" presetClass="entr" presetSubtype="4" decel="100000"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 calcmode="lin" valueType="num">
                                      <p:cBhvr additive="base">
                                        <p:cTn id="74" dur="750" fill="hold"/>
                                        <p:tgtEl>
                                          <p:spTgt spid="127"/>
                                        </p:tgtEl>
                                        <p:attrNameLst>
                                          <p:attrName>ppt_x</p:attrName>
                                        </p:attrNameLst>
                                      </p:cBhvr>
                                      <p:tavLst>
                                        <p:tav tm="0">
                                          <p:val>
                                            <p:strVal val="#ppt_x"/>
                                          </p:val>
                                        </p:tav>
                                        <p:tav tm="100000">
                                          <p:val>
                                            <p:strVal val="#ppt_x"/>
                                          </p:val>
                                        </p:tav>
                                      </p:tavLst>
                                    </p:anim>
                                    <p:anim calcmode="lin" valueType="num">
                                      <p:cBhvr additive="base">
                                        <p:cTn id="75"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P spid="342" grpId="0"/>
      <p:bldP spid="342" grpId="1"/>
      <p:bldP spid="150" grpId="0"/>
      <p:bldP spid="150" grpId="1"/>
      <p:bldP spid="161" grpId="0"/>
      <p:bldP spid="161" grpId="1"/>
      <p:bldP spid="97" grpId="0"/>
      <p:bldP spid="97" grpId="1"/>
      <p:bldP spid="115" grpId="0"/>
      <p:bldP spid="115"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Content Placeholder 2"/>
          <p:cNvSpPr txBox="1">
            <a:spLocks/>
          </p:cNvSpPr>
          <p:nvPr/>
        </p:nvSpPr>
        <p:spPr>
          <a:xfrm>
            <a:off x="289051" y="2504234"/>
            <a:ext cx="4489026" cy="454278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Manage identical VMs at Scale</a:t>
            </a:r>
          </a:p>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High performance provisioning of 1-1000 VMs</a:t>
            </a:r>
          </a:p>
          <a:p>
            <a:pPr mar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Auto-configuration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Auto-scale</a:t>
            </a:r>
            <a:r>
              <a:rPr kumimoji="0" lang="en-US" sz="2400" b="0" i="0" u="none" strike="noStrike" kern="1200" cap="none" spc="0" normalizeH="0" noProof="0">
                <a:ln>
                  <a:noFill/>
                </a:ln>
                <a:gradFill>
                  <a:gsLst>
                    <a:gs pos="1250">
                      <a:srgbClr val="FFFFFF"/>
                    </a:gs>
                    <a:gs pos="100000">
                      <a:srgbClr val="FFFFFF"/>
                    </a:gs>
                  </a:gsLst>
                  <a:lin ang="5400000" scaled="0"/>
                </a:gradFill>
                <a:effectLst/>
                <a:uLnTx/>
                <a:uFillTx/>
                <a:cs typeface="Segoe UI Semibold" panose="020B0702040204020203" pitchFamily="34" charset="0"/>
              </a:rPr>
              <a:t> based on schedule and resource metrics</a:t>
            </a:r>
            <a:endPar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endParaRP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Easy updates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Managed Disk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Single ARM resource</a:t>
            </a:r>
          </a:p>
        </p:txBody>
      </p:sp>
      <p:sp>
        <p:nvSpPr>
          <p:cNvPr id="5" name="Title 1"/>
          <p:cNvSpPr txBox="1">
            <a:spLocks/>
          </p:cNvSpPr>
          <p:nvPr/>
        </p:nvSpPr>
        <p:spPr>
          <a:xfrm>
            <a:off x="261159" y="1473200"/>
            <a:ext cx="11183414"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VM Scale Sets</a:t>
            </a:r>
          </a:p>
        </p:txBody>
      </p:sp>
      <p:sp>
        <p:nvSpPr>
          <p:cNvPr id="6"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734" y="1982073"/>
            <a:ext cx="1931089" cy="177943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3788805"/>
            <a:ext cx="1050532" cy="96802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3788804"/>
            <a:ext cx="1050532" cy="968029"/>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3789067"/>
            <a:ext cx="1050532" cy="968029"/>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3775720"/>
            <a:ext cx="1050532" cy="968029"/>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4782735"/>
            <a:ext cx="1050532" cy="968029"/>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4782734"/>
            <a:ext cx="1050532" cy="968029"/>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4782997"/>
            <a:ext cx="1050532" cy="968029"/>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4769650"/>
            <a:ext cx="1050532" cy="968029"/>
          </a:xfrm>
          <a:prstGeom prst="rect">
            <a:avLst/>
          </a:prstGeom>
        </p:spPr>
      </p:pic>
      <p:pic>
        <p:nvPicPr>
          <p:cNvPr id="19" name="Picture 18">
            <a:extLst>
              <a:ext uri="{FF2B5EF4-FFF2-40B4-BE49-F238E27FC236}">
                <a16:creationId xmlns:a16="http://schemas.microsoft.com/office/drawing/2014/main" id="{951E5043-9C4B-4F19-BAFF-2BC5203A7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529" y="2140634"/>
            <a:ext cx="2675079" cy="3647053"/>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65765E-6 4.59828E-6 L -0.05285 4.59828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886729" y="-1"/>
            <a:ext cx="854886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eaLnBrk="1" fontAlgn="auto" hangingPunct="1">
              <a:spcBef>
                <a:spcPts val="0"/>
              </a:spcBef>
              <a:spcAft>
                <a:spcPts val="0"/>
              </a:spcAft>
              <a:defRPr/>
            </a:pPr>
            <a:endParaRPr lang="en-US" sz="1224" kern="0" err="1">
              <a:solidFill>
                <a:sysClr val="windowText" lastClr="000000"/>
              </a:solidFill>
            </a:endParaRPr>
          </a:p>
        </p:txBody>
      </p:sp>
      <p:grpSp>
        <p:nvGrpSpPr>
          <p:cNvPr id="9" name="Group 8" hidden="1"/>
          <p:cNvGrpSpPr/>
          <p:nvPr/>
        </p:nvGrpSpPr>
        <p:grpSpPr>
          <a:xfrm>
            <a:off x="-8079780" y="-3620778"/>
            <a:ext cx="6043466" cy="183018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Azure</a:t>
                </a:r>
              </a:p>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Notification </a:t>
                </a:r>
                <a:b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Mobile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Logic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grpSp>
        <p:nvGrpSpPr>
          <p:cNvPr id="33" name="Group 32"/>
          <p:cNvGrpSpPr/>
          <p:nvPr/>
        </p:nvGrpSpPr>
        <p:grpSpPr>
          <a:xfrm>
            <a:off x="4400795" y="1585053"/>
            <a:ext cx="7802928" cy="4461053"/>
            <a:chOff x="5081830" y="1372044"/>
            <a:chExt cx="7650624" cy="4373978"/>
          </a:xfrm>
        </p:grpSpPr>
        <p:sp>
          <p:nvSpPr>
            <p:cNvPr id="35" name="Text Placeholder 5"/>
            <p:cNvSpPr txBox="1">
              <a:spLocks/>
            </p:cNvSpPr>
            <p:nvPr/>
          </p:nvSpPr>
          <p:spPr>
            <a:xfrm>
              <a:off x="5081830" y="1372044"/>
              <a:ext cx="7650624" cy="941478"/>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ct val="0"/>
                </a:spcBef>
                <a:spcAft>
                  <a:spcPts val="1199"/>
                </a:spcAft>
                <a:defRPr/>
              </a:pPr>
              <a:r>
                <a:rPr lang="en-US" sz="4800" spc="-102">
                  <a:ln w="3175">
                    <a:noFill/>
                  </a:ln>
                  <a:gradFill>
                    <a:gsLst>
                      <a:gs pos="1250">
                        <a:srgbClr val="FFFFFF"/>
                      </a:gs>
                      <a:gs pos="100000">
                        <a:srgbClr val="FFFFFF"/>
                      </a:gs>
                    </a:gsLst>
                    <a:lin ang="5400000" scaled="0"/>
                  </a:gradFill>
                  <a:latin typeface="Segoe UI Light"/>
                  <a:cs typeface="Segoe UI" pitchFamily="34" charset="0"/>
                </a:rPr>
                <a:t>Azure Batch</a:t>
              </a:r>
            </a:p>
          </p:txBody>
        </p:sp>
        <p:sp>
          <p:nvSpPr>
            <p:cNvPr id="38" name="Text Placeholder 5"/>
            <p:cNvSpPr txBox="1">
              <a:spLocks/>
            </p:cNvSpPr>
            <p:nvPr/>
          </p:nvSpPr>
          <p:spPr>
            <a:xfrm>
              <a:off x="5081830" y="2746478"/>
              <a:ext cx="6687605" cy="2999544"/>
            </a:xfrm>
            <a:prstGeom prst="rect">
              <a:avLst/>
            </a:prstGeom>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Compute pools for job processing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 scaling and regional coverage</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Linux and Windows</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Automatically recover failed tasks</a:t>
              </a:r>
            </a:p>
            <a:p>
              <a:pPr defTabSz="932563">
                <a:spcBef>
                  <a:spcPts val="1224"/>
                </a:spcBef>
                <a:defRPr/>
              </a:pPr>
              <a:r>
                <a:rPr lang="en-US" sz="2400" err="1">
                  <a:gradFill>
                    <a:gsLst>
                      <a:gs pos="98571">
                        <a:schemeClr val="tx1"/>
                      </a:gs>
                      <a:gs pos="72857">
                        <a:schemeClr val="tx1"/>
                      </a:gs>
                    </a:gsLst>
                    <a:lin ang="5400000" scaled="1"/>
                  </a:gradFill>
                  <a:latin typeface="+mj-lt"/>
                  <a:cs typeface="Segoe UI Semibold" panose="020B0702040204020203" pitchFamily="34" charset="0"/>
                </a:rPr>
                <a:t>Input/Output</a:t>
              </a:r>
              <a:r>
                <a:rPr lang="en-US" sz="2400">
                  <a:gradFill>
                    <a:gsLst>
                      <a:gs pos="98571">
                        <a:schemeClr val="tx1"/>
                      </a:gs>
                      <a:gs pos="72857">
                        <a:schemeClr val="tx1"/>
                      </a:gs>
                    </a:gsLst>
                    <a:lin ang="5400000" scaled="1"/>
                  </a:gradFill>
                  <a:latin typeface="+mj-lt"/>
                  <a:cs typeface="Segoe UI Semibold" panose="020B0702040204020203" pitchFamily="34" charset="0"/>
                </a:rPr>
                <a:t> handling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Preview: Low-Priority batch</a:t>
              </a:r>
            </a:p>
          </p:txBody>
        </p:sp>
      </p:grpSp>
      <p:pic>
        <p:nvPicPr>
          <p:cNvPr id="39" name="Picture 38"/>
          <p:cNvPicPr>
            <a:picLocks noChangeAspect="1"/>
          </p:cNvPicPr>
          <p:nvPr/>
        </p:nvPicPr>
        <p:blipFill>
          <a:blip r:embed="rId9"/>
          <a:stretch>
            <a:fillRect/>
          </a:stretch>
        </p:blipFill>
        <p:spPr>
          <a:xfrm>
            <a:off x="142509" y="1147660"/>
            <a:ext cx="3690882" cy="4484517"/>
          </a:xfrm>
          <a:prstGeom prst="rect">
            <a:avLst/>
          </a:prstGeom>
        </p:spPr>
      </p:pic>
    </p:spTree>
    <p:extLst>
      <p:ext uri="{BB962C8B-B14F-4D97-AF65-F5344CB8AC3E}">
        <p14:creationId xmlns:p14="http://schemas.microsoft.com/office/powerpoint/2010/main" val="695108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8892" y="3265804"/>
            <a:ext cx="5984286" cy="257301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Images in Azure Container Registry, </a:t>
            </a:r>
            <a:r>
              <a:rPr lang="en-US" sz="18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DockerHub</a:t>
            </a: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etc.</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301852" y="1703588"/>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34" name="Group 33"/>
          <p:cNvGrpSpPr/>
          <p:nvPr/>
        </p:nvGrpSpPr>
        <p:grpSpPr>
          <a:xfrm>
            <a:off x="6284881" y="1088000"/>
            <a:ext cx="6033917" cy="5189312"/>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algn="ctr" defTabSz="914224">
                <a:defRPr/>
              </a:pPr>
              <a:r>
                <a:rPr lang="en-US" sz="3200" kern="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Swarm</a:t>
              </a:r>
              <a:endParaRPr lang="en-US" sz="2000" kern="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DC/OS</a:t>
              </a:r>
              <a:endParaRPr lang="en-US" sz="2000" kern="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r>
                <a:rPr lang="en-US" sz="1836"/>
                <a:t> </a:t>
              </a:r>
            </a:p>
          </p:txBody>
        </p:sp>
        <p:sp>
          <p:nvSpPr>
            <p:cNvPr id="48" name="Rectangle 47"/>
            <p:cNvSpPr/>
            <p:nvPr/>
          </p:nvSpPr>
          <p:spPr>
            <a:xfrm>
              <a:off x="6417613" y="2879286"/>
              <a:ext cx="207221" cy="383880"/>
            </a:xfrm>
            <a:prstGeom prst="rect">
              <a:avLst/>
            </a:prstGeom>
          </p:spPr>
          <p:txBody>
            <a:bodyPr wrap="square">
              <a:spAutoFit/>
            </a:bodyPr>
            <a:lstStyle/>
            <a:p>
              <a:r>
                <a:rPr lang="en-US" sz="1836"/>
                <a:t> </a:t>
              </a:r>
            </a:p>
          </p:txBody>
        </p:sp>
        <p:sp>
          <p:nvSpPr>
            <p:cNvPr id="49" name="Rectangle 48"/>
            <p:cNvSpPr/>
            <p:nvPr/>
          </p:nvSpPr>
          <p:spPr>
            <a:xfrm>
              <a:off x="6417613" y="2879286"/>
              <a:ext cx="207221" cy="383880"/>
            </a:xfrm>
            <a:prstGeom prst="rect">
              <a:avLst/>
            </a:prstGeom>
          </p:spPr>
          <p:txBody>
            <a:bodyPr wrap="square">
              <a:spAutoFit/>
            </a:bodyPr>
            <a:lstStyle/>
            <a:p>
              <a:r>
                <a:rPr lang="en-US" sz="1836"/>
                <a:t> </a:t>
              </a:r>
            </a:p>
          </p:txBody>
        </p:sp>
        <p:sp>
          <p:nvSpPr>
            <p:cNvPr id="50" name="Rectangle 49"/>
            <p:cNvSpPr/>
            <p:nvPr/>
          </p:nvSpPr>
          <p:spPr>
            <a:xfrm>
              <a:off x="6417613" y="2879286"/>
              <a:ext cx="207221" cy="383880"/>
            </a:xfrm>
            <a:prstGeom prst="rect">
              <a:avLst/>
            </a:prstGeom>
          </p:spPr>
          <p:txBody>
            <a:bodyPr wrap="square">
              <a:spAutoFit/>
            </a:bodyPr>
            <a:lstStyle/>
            <a:p>
              <a:r>
                <a:rPr lang="en-US" sz="1836"/>
                <a:t> </a:t>
              </a:r>
            </a:p>
          </p:txBody>
        </p:sp>
        <p:sp>
          <p:nvSpPr>
            <p:cNvPr id="51" name="Rectangle 50"/>
            <p:cNvSpPr/>
            <p:nvPr/>
          </p:nvSpPr>
          <p:spPr>
            <a:xfrm>
              <a:off x="6417613" y="2879286"/>
              <a:ext cx="207221" cy="383880"/>
            </a:xfrm>
            <a:prstGeom prst="rect">
              <a:avLst/>
            </a:prstGeom>
          </p:spPr>
          <p:txBody>
            <a:bodyPr wrap="square">
              <a:spAutoFit/>
            </a:bodyPr>
            <a:lstStyle/>
            <a:p>
              <a:r>
                <a:rPr lang="en-US" sz="1836"/>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6" y="5455525"/>
              <a:ext cx="1657995"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Kubernetes</a:t>
              </a:r>
              <a:endParaRPr lang="en-US" sz="2000" kern="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pic>
        <p:nvPicPr>
          <p:cNvPr id="73" name="Graphic 72">
            <a:extLst>
              <a:ext uri="{FF2B5EF4-FFF2-40B4-BE49-F238E27FC236}">
                <a16:creationId xmlns:a16="http://schemas.microsoft.com/office/drawing/2014/main" id="{A691DC6A-E5A3-4DDA-890A-C0A8B17FC0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9805" y="5585494"/>
            <a:ext cx="818429" cy="818429"/>
          </a:xfrm>
          <a:prstGeom prst="rect">
            <a:avLst/>
          </a:prstGeom>
        </p:spPr>
      </p:pic>
      <p:pic>
        <p:nvPicPr>
          <p:cNvPr id="74" name="Picture 73">
            <a:extLst>
              <a:ext uri="{FF2B5EF4-FFF2-40B4-BE49-F238E27FC236}">
                <a16:creationId xmlns:a16="http://schemas.microsoft.com/office/drawing/2014/main" id="{20D0DCA4-E48B-48C2-9191-E83053C68856}"/>
              </a:ext>
            </a:extLst>
          </p:cNvPr>
          <p:cNvPicPr>
            <a:picLocks noChangeAspect="1"/>
          </p:cNvPicPr>
          <p:nvPr/>
        </p:nvPicPr>
        <p:blipFill>
          <a:blip r:embed="rId8"/>
          <a:stretch>
            <a:fillRect/>
          </a:stretch>
        </p:blipFill>
        <p:spPr>
          <a:xfrm>
            <a:off x="9154612" y="1160257"/>
            <a:ext cx="1149722" cy="1149722"/>
          </a:xfrm>
          <a:prstGeom prst="rect">
            <a:avLst/>
          </a:prstGeom>
        </p:spPr>
      </p:pic>
    </p:spTree>
    <p:extLst>
      <p:ext uri="{BB962C8B-B14F-4D97-AF65-F5344CB8AC3E}">
        <p14:creationId xmlns:p14="http://schemas.microsoft.com/office/powerpoint/2010/main" val="180066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1.66965E-6 -3.58602E-6 L -0.05284 -3.58602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0" name="Rounded Rectangle 29"/>
          <p:cNvSpPr/>
          <p:nvPr/>
        </p:nvSpPr>
        <p:spPr bwMode="auto">
          <a:xfrm>
            <a:off x="378619"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a:t>
            </a: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and stateless </a:t>
            </a:r>
            <a:r>
              <a:rPr lang="en-US" sz="24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microservices</a:t>
            </a:r>
            <a:endPar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
        <p:nvSpPr>
          <p:cNvPr id="5" name="Title 1"/>
          <p:cNvSpPr txBox="1">
            <a:spLocks/>
          </p:cNvSpPr>
          <p:nvPr/>
        </p:nvSpPr>
        <p:spPr>
          <a:xfrm>
            <a:off x="5196077" y="379412"/>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a:solidFill>
                  <a:srgbClr val="0072CC"/>
                </a:solidFill>
              </a:rPr>
              <a:t> </a:t>
            </a:r>
            <a:br>
              <a:rPr sz="4400">
                <a:gradFill>
                  <a:gsLst>
                    <a:gs pos="1250">
                      <a:srgbClr val="FFFFFF"/>
                    </a:gs>
                    <a:gs pos="100000">
                      <a:srgbClr val="FFFFFF"/>
                    </a:gs>
                  </a:gsLst>
                  <a:lin ang="5400000" scaled="0"/>
                </a:gradFill>
              </a:rPr>
            </a:br>
            <a:r>
              <a:rPr>
                <a:gradFill>
                  <a:gsLst>
                    <a:gs pos="1250">
                      <a:srgbClr val="FFFFFF"/>
                    </a:gs>
                    <a:gs pos="100000">
                      <a:srgbClr val="FFFFFF"/>
                    </a:gs>
                  </a:gsLst>
                  <a:lin ang="5400000" scaled="0"/>
                </a:gradFill>
              </a:rPr>
              <a:t>Service Fabric</a:t>
            </a:r>
            <a:endParaRPr sz="5400">
              <a:gradFill>
                <a:gsLst>
                  <a:gs pos="125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833135" y="1635266"/>
            <a:ext cx="3721448" cy="3723618"/>
          </a:xfrm>
          <a:prstGeom prst="rect">
            <a:avLst/>
          </a:prstGeom>
        </p:spPr>
      </p:pic>
    </p:spTree>
    <p:extLst>
      <p:ext uri="{BB962C8B-B14F-4D97-AF65-F5344CB8AC3E}">
        <p14:creationId xmlns:p14="http://schemas.microsoft.com/office/powerpoint/2010/main" val="753994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82027E-6 -4.20336E-6 L -0.05284 -4.20336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361404"/>
            <a:ext cx="11449272" cy="538104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505420"/>
            <a:ext cx="4392488" cy="4955203"/>
          </a:xfrm>
        </p:spPr>
        <p:txBody>
          <a:bodyPr/>
          <a:lstStyle/>
          <a:p>
            <a:pPr marL="0" indent="0">
              <a:spcAft>
                <a:spcPts val="1800"/>
              </a:spcAft>
              <a:buNone/>
            </a:pPr>
            <a:r>
              <a:rPr lang="en-GB" sz="2000" b="1">
                <a:latin typeface="+mn-lt"/>
                <a:cs typeface="Segoe UI Light" panose="020B0502040204020203" pitchFamily="34" charset="0"/>
              </a:rPr>
              <a:t>VNET</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Secure IPv4 / IPv6 private network</a:t>
            </a:r>
          </a:p>
          <a:p>
            <a:pPr marL="0" indent="0">
              <a:spcAft>
                <a:spcPts val="1800"/>
              </a:spcAft>
              <a:buNone/>
            </a:pPr>
            <a:r>
              <a:rPr lang="en-GB" sz="2000" b="1">
                <a:latin typeface="+mn-lt"/>
                <a:cs typeface="Segoe UI Light" panose="020B0502040204020203" pitchFamily="34" charset="0"/>
              </a:rPr>
              <a:t>NIC</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Network interface </a:t>
            </a:r>
            <a:br>
              <a:rPr lang="en-GB" sz="2000">
                <a:solidFill>
                  <a:schemeClr val="tx1"/>
                </a:solidFill>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(with up to 25Gps throughput)</a:t>
            </a:r>
          </a:p>
          <a:p>
            <a:pPr marL="0" indent="0">
              <a:spcAft>
                <a:spcPts val="1800"/>
              </a:spcAft>
              <a:buNone/>
            </a:pPr>
            <a:r>
              <a:rPr lang="en-GB" sz="2000" b="1">
                <a:latin typeface="+mn-lt"/>
                <a:cs typeface="Segoe UI Light" panose="020B0502040204020203" pitchFamily="34" charset="0"/>
              </a:rPr>
              <a:t>Network Security Groups</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Firewall and ACL</a:t>
            </a:r>
            <a:br>
              <a:rPr lang="en-GB" sz="2000">
                <a:solidFill>
                  <a:schemeClr val="tx1"/>
                </a:solidFill>
                <a:latin typeface="Segoe UI Light" panose="020B0502040204020203" pitchFamily="34" charset="0"/>
                <a:cs typeface="Segoe UI Light" panose="020B0502040204020203" pitchFamily="34" charset="0"/>
              </a:rPr>
            </a:br>
            <a:endParaRPr lang="en-GB" sz="2000">
              <a:solidFill>
                <a:schemeClr val="tx1"/>
              </a:solidFill>
              <a:latin typeface="Segoe UI Light" panose="020B0502040204020203" pitchFamily="34" charset="0"/>
              <a:cs typeface="Segoe UI Light" panose="020B0502040204020203" pitchFamily="34" charset="0"/>
            </a:endParaRPr>
          </a:p>
          <a:p>
            <a:pPr marL="0" indent="0">
              <a:spcAft>
                <a:spcPts val="1800"/>
              </a:spcAft>
              <a:buNone/>
            </a:pPr>
            <a:r>
              <a:rPr lang="en-GB" sz="2000" b="1">
                <a:latin typeface="+mn-lt"/>
                <a:cs typeface="Segoe UI Light" panose="020B0502040204020203" pitchFamily="34" charset="0"/>
              </a:rPr>
              <a:t>Load Balancer</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Layer 4 load balancer with flexible NAT &amp; rules</a:t>
            </a:r>
          </a:p>
          <a:p>
            <a:pPr marL="0" indent="0">
              <a:spcAft>
                <a:spcPts val="1800"/>
              </a:spcAft>
              <a:buNone/>
            </a:pPr>
            <a:r>
              <a:rPr lang="en-GB" sz="2000" b="1">
                <a:latin typeface="+mn-lt"/>
              </a:rPr>
              <a:t>VPN Gateway</a:t>
            </a:r>
            <a:br>
              <a:rPr lang="en-GB" sz="2000"/>
            </a:br>
            <a:r>
              <a:rPr lang="en-GB" sz="2000"/>
              <a:t>Site to Site IPsec VPN tunnels</a:t>
            </a:r>
            <a:endParaRPr lang="en-GB" sz="2000">
              <a:solidFill>
                <a:schemeClr val="tx1"/>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p:txBody>
          <a:bodyPr/>
          <a:lstStyle/>
          <a:p>
            <a:r>
              <a:rPr lang="en-GB"/>
              <a:t>Azure Networking – Core Services</a:t>
            </a:r>
          </a:p>
        </p:txBody>
      </p:sp>
      <p:pic>
        <p:nvPicPr>
          <p:cNvPr id="4" name="Picture 3"/>
          <p:cNvPicPr>
            <a:picLocks noChangeAspect="1"/>
          </p:cNvPicPr>
          <p:nvPr/>
        </p:nvPicPr>
        <p:blipFill>
          <a:blip r:embed="rId2"/>
          <a:stretch>
            <a:fillRect/>
          </a:stretch>
        </p:blipFill>
        <p:spPr>
          <a:xfrm>
            <a:off x="960920" y="1590611"/>
            <a:ext cx="576000" cy="576000"/>
          </a:xfrm>
          <a:prstGeom prst="rect">
            <a:avLst/>
          </a:prstGeom>
        </p:spPr>
      </p:pic>
      <p:pic>
        <p:nvPicPr>
          <p:cNvPr id="5" name="Picture 4"/>
          <p:cNvPicPr>
            <a:picLocks noChangeAspect="1"/>
          </p:cNvPicPr>
          <p:nvPr/>
        </p:nvPicPr>
        <p:blipFill>
          <a:blip r:embed="rId3"/>
          <a:stretch>
            <a:fillRect/>
          </a:stretch>
        </p:blipFill>
        <p:spPr>
          <a:xfrm>
            <a:off x="960920" y="3641757"/>
            <a:ext cx="576000" cy="576000"/>
          </a:xfrm>
          <a:prstGeom prst="rect">
            <a:avLst/>
          </a:prstGeom>
        </p:spPr>
      </p:pic>
      <p:pic>
        <p:nvPicPr>
          <p:cNvPr id="6" name="Picture 5"/>
          <p:cNvPicPr>
            <a:picLocks noChangeAspect="1"/>
          </p:cNvPicPr>
          <p:nvPr/>
        </p:nvPicPr>
        <p:blipFill>
          <a:blip r:embed="rId4"/>
          <a:stretch>
            <a:fillRect/>
          </a:stretch>
        </p:blipFill>
        <p:spPr>
          <a:xfrm>
            <a:off x="960920" y="4736981"/>
            <a:ext cx="576000" cy="576000"/>
          </a:xfrm>
          <a:prstGeom prst="rect">
            <a:avLst/>
          </a:prstGeom>
        </p:spPr>
      </p:pic>
      <p:pic>
        <p:nvPicPr>
          <p:cNvPr id="13" name="Picture 12"/>
          <p:cNvPicPr>
            <a:picLocks noChangeAspect="1"/>
          </p:cNvPicPr>
          <p:nvPr/>
        </p:nvPicPr>
        <p:blipFill>
          <a:blip r:embed="rId5"/>
          <a:stretch>
            <a:fillRect/>
          </a:stretch>
        </p:blipFill>
        <p:spPr>
          <a:xfrm>
            <a:off x="990904" y="2605876"/>
            <a:ext cx="492186" cy="492186"/>
          </a:xfrm>
          <a:prstGeom prst="rect">
            <a:avLst/>
          </a:prstGeom>
        </p:spPr>
      </p:pic>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505420"/>
            <a:ext cx="4824536" cy="5232202"/>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t>Application Gateway</a:t>
            </a:r>
            <a:br>
              <a:rPr lang="en-GB"/>
            </a:br>
            <a:r>
              <a:rPr lang="en-GB">
                <a:latin typeface="+mj-lt"/>
              </a:rPr>
              <a:t>Layer 7 LB with SSL offloading &amp; affinity rules</a:t>
            </a:r>
          </a:p>
          <a:p>
            <a:r>
              <a:rPr lang="en-GB"/>
              <a:t>Traffic Manager</a:t>
            </a:r>
            <a:br>
              <a:rPr lang="en-GB"/>
            </a:br>
            <a:r>
              <a:rPr lang="en-GB">
                <a:latin typeface="+mj-lt"/>
              </a:rPr>
              <a:t>Globally distribute load across regions </a:t>
            </a:r>
          </a:p>
          <a:p>
            <a:br>
              <a:rPr lang="en-GB">
                <a:latin typeface="+mj-lt"/>
              </a:rPr>
            </a:br>
            <a:r>
              <a:rPr lang="en-GB"/>
              <a:t>Azure CDN</a:t>
            </a:r>
            <a:br>
              <a:rPr lang="en-GB"/>
            </a:br>
            <a:r>
              <a:rPr lang="en-GB">
                <a:latin typeface="+mj-lt"/>
              </a:rPr>
              <a:t>Scalable content caching from </a:t>
            </a:r>
            <a:r>
              <a:rPr lang="en-GB" err="1">
                <a:latin typeface="+mj-lt"/>
              </a:rPr>
              <a:t>Akami</a:t>
            </a:r>
            <a:r>
              <a:rPr lang="en-GB">
                <a:latin typeface="+mj-lt"/>
              </a:rPr>
              <a:t> &amp; Verizon</a:t>
            </a:r>
          </a:p>
          <a:p>
            <a:r>
              <a:rPr lang="en-GB"/>
              <a:t>Azure DNS</a:t>
            </a:r>
            <a:br>
              <a:rPr lang="en-GB"/>
            </a:br>
            <a:r>
              <a:rPr lang="en-GB">
                <a:latin typeface="+mj-lt"/>
              </a:rPr>
              <a:t>Name servers &amp; manageable DNS zones</a:t>
            </a:r>
          </a:p>
          <a:p>
            <a:r>
              <a:rPr lang="en-GB"/>
              <a:t>Express Route</a:t>
            </a:r>
            <a:br>
              <a:rPr lang="en-GB"/>
            </a:br>
            <a:r>
              <a:rPr lang="en-GB">
                <a:latin typeface="+mj-lt"/>
              </a:rPr>
              <a:t>Private L3 provider connection </a:t>
            </a:r>
            <a:br>
              <a:rPr lang="en-GB">
                <a:latin typeface="+mj-lt"/>
              </a:rPr>
            </a:br>
            <a:r>
              <a:rPr lang="en-GB">
                <a:latin typeface="+mj-lt"/>
              </a:rPr>
              <a:t>into Azure </a:t>
            </a:r>
            <a:r>
              <a:rPr lang="en-GB" err="1">
                <a:latin typeface="+mj-lt"/>
              </a:rPr>
              <a:t>datacenters</a:t>
            </a:r>
            <a:endParaRPr lang="en-GB">
              <a:latin typeface="+mj-lt"/>
            </a:endParaRPr>
          </a:p>
        </p:txBody>
      </p:sp>
      <p:pic>
        <p:nvPicPr>
          <p:cNvPr id="9" name="Picture 8">
            <a:extLst>
              <a:ext uri="{FF2B5EF4-FFF2-40B4-BE49-F238E27FC236}">
                <a16:creationId xmlns:a16="http://schemas.microsoft.com/office/drawing/2014/main" id="{58E00D3F-EDCE-445B-8BC2-3F3065535045}"/>
              </a:ext>
            </a:extLst>
          </p:cNvPr>
          <p:cNvPicPr>
            <a:picLocks noChangeAspect="1"/>
          </p:cNvPicPr>
          <p:nvPr/>
        </p:nvPicPr>
        <p:blipFill>
          <a:blip r:embed="rId6"/>
          <a:stretch>
            <a:fillRect/>
          </a:stretch>
        </p:blipFill>
        <p:spPr>
          <a:xfrm>
            <a:off x="6069439" y="1631346"/>
            <a:ext cx="576000" cy="576000"/>
          </a:xfrm>
          <a:prstGeom prst="rect">
            <a:avLst/>
          </a:prstGeom>
        </p:spPr>
      </p:pic>
      <p:pic>
        <p:nvPicPr>
          <p:cNvPr id="10" name="Picture 9">
            <a:extLst>
              <a:ext uri="{FF2B5EF4-FFF2-40B4-BE49-F238E27FC236}">
                <a16:creationId xmlns:a16="http://schemas.microsoft.com/office/drawing/2014/main" id="{6608B730-A35F-4332-80C4-B07CA56C6E26}"/>
              </a:ext>
            </a:extLst>
          </p:cNvPr>
          <p:cNvPicPr>
            <a:picLocks noChangeAspect="1"/>
          </p:cNvPicPr>
          <p:nvPr/>
        </p:nvPicPr>
        <p:blipFill>
          <a:blip r:embed="rId7"/>
          <a:stretch>
            <a:fillRect/>
          </a:stretch>
        </p:blipFill>
        <p:spPr>
          <a:xfrm>
            <a:off x="6069439" y="2721569"/>
            <a:ext cx="556393" cy="556393"/>
          </a:xfrm>
          <a:prstGeom prst="rect">
            <a:avLst/>
          </a:prstGeom>
        </p:spPr>
      </p:pic>
      <p:pic>
        <p:nvPicPr>
          <p:cNvPr id="11" name="Picture 10">
            <a:extLst>
              <a:ext uri="{FF2B5EF4-FFF2-40B4-BE49-F238E27FC236}">
                <a16:creationId xmlns:a16="http://schemas.microsoft.com/office/drawing/2014/main" id="{9D236B0B-495E-45A5-AE8E-34A7B740500D}"/>
              </a:ext>
            </a:extLst>
          </p:cNvPr>
          <p:cNvPicPr>
            <a:picLocks noChangeAspect="1"/>
          </p:cNvPicPr>
          <p:nvPr/>
        </p:nvPicPr>
        <p:blipFill>
          <a:blip r:embed="rId8"/>
          <a:stretch>
            <a:fillRect/>
          </a:stretch>
        </p:blipFill>
        <p:spPr>
          <a:xfrm>
            <a:off x="6049832" y="3894931"/>
            <a:ext cx="576000" cy="576000"/>
          </a:xfrm>
          <a:prstGeom prst="rect">
            <a:avLst/>
          </a:prstGeom>
        </p:spPr>
      </p:pic>
      <p:pic>
        <p:nvPicPr>
          <p:cNvPr id="12" name="Picture 11">
            <a:extLst>
              <a:ext uri="{FF2B5EF4-FFF2-40B4-BE49-F238E27FC236}">
                <a16:creationId xmlns:a16="http://schemas.microsoft.com/office/drawing/2014/main" id="{31723053-1DD1-4C1D-B660-5AF2C10E43E2}"/>
              </a:ext>
            </a:extLst>
          </p:cNvPr>
          <p:cNvPicPr>
            <a:picLocks noChangeAspect="1"/>
          </p:cNvPicPr>
          <p:nvPr/>
        </p:nvPicPr>
        <p:blipFill>
          <a:blip r:embed="rId9"/>
          <a:stretch>
            <a:fillRect/>
          </a:stretch>
        </p:blipFill>
        <p:spPr>
          <a:xfrm>
            <a:off x="6069439" y="4915342"/>
            <a:ext cx="576000" cy="576000"/>
          </a:xfrm>
          <a:prstGeom prst="rect">
            <a:avLst/>
          </a:prstGeom>
        </p:spPr>
      </p:pic>
      <p:pic>
        <p:nvPicPr>
          <p:cNvPr id="15" name="Picture 14">
            <a:extLst>
              <a:ext uri="{FF2B5EF4-FFF2-40B4-BE49-F238E27FC236}">
                <a16:creationId xmlns:a16="http://schemas.microsoft.com/office/drawing/2014/main" id="{A2160193-6070-4FDD-83E6-3E463652F334}"/>
              </a:ext>
            </a:extLst>
          </p:cNvPr>
          <p:cNvPicPr>
            <a:picLocks noChangeAspect="1"/>
          </p:cNvPicPr>
          <p:nvPr/>
        </p:nvPicPr>
        <p:blipFill>
          <a:blip r:embed="rId10"/>
          <a:stretch>
            <a:fillRect/>
          </a:stretch>
        </p:blipFill>
        <p:spPr>
          <a:xfrm>
            <a:off x="966533" y="5751646"/>
            <a:ext cx="561013" cy="561013"/>
          </a:xfrm>
          <a:prstGeom prst="rect">
            <a:avLst/>
          </a:prstGeom>
        </p:spPr>
      </p:pic>
      <p:pic>
        <p:nvPicPr>
          <p:cNvPr id="22" name="Graphic 21">
            <a:extLst>
              <a:ext uri="{FF2B5EF4-FFF2-40B4-BE49-F238E27FC236}">
                <a16:creationId xmlns:a16="http://schemas.microsoft.com/office/drawing/2014/main" id="{328BCA80-FDAB-4E79-B3AB-ED191766BB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3122" y="5911091"/>
            <a:ext cx="628633" cy="628633"/>
          </a:xfrm>
          <a:prstGeom prst="rect">
            <a:avLst/>
          </a:prstGeom>
        </p:spPr>
      </p:pic>
    </p:spTree>
    <p:extLst>
      <p:ext uri="{BB962C8B-B14F-4D97-AF65-F5344CB8AC3E}">
        <p14:creationId xmlns:p14="http://schemas.microsoft.com/office/powerpoint/2010/main" val="996514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Virtual Network</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16982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Private network address space(s)</a:t>
            </a:r>
          </a:p>
          <a:p>
            <a:pPr marL="285750" indent="-285750">
              <a:spcAft>
                <a:spcPts val="600"/>
              </a:spcAft>
              <a:buFont typeface="Arial" panose="020B0604020202020204" pitchFamily="34" charset="0"/>
              <a:buChar char="•"/>
            </a:pPr>
            <a:r>
              <a:rPr lang="en-GB" sz="2000"/>
              <a:t>Dedicated to the subscription</a:t>
            </a:r>
          </a:p>
          <a:p>
            <a:pPr marL="285750" indent="-285750">
              <a:spcAft>
                <a:spcPts val="600"/>
              </a:spcAft>
              <a:buFont typeface="Arial" panose="020B0604020202020204" pitchFamily="34" charset="0"/>
              <a:buChar char="•"/>
            </a:pPr>
            <a:r>
              <a:rPr lang="en-GB" sz="2000"/>
              <a:t>Isolated</a:t>
            </a:r>
          </a:p>
          <a:p>
            <a:pPr marL="285750" indent="-285750">
              <a:spcAft>
                <a:spcPts val="600"/>
              </a:spcAft>
              <a:buFont typeface="Arial" panose="020B0604020202020204" pitchFamily="34" charset="0"/>
              <a:buChar char="•"/>
            </a:pPr>
            <a:r>
              <a:rPr lang="en-GB" sz="2000"/>
              <a:t>CIDR notation</a:t>
            </a:r>
          </a:p>
        </p:txBody>
      </p:sp>
      <p:sp>
        <p:nvSpPr>
          <p:cNvPr id="10" name="TextBox 9">
            <a:extLst>
              <a:ext uri="{FF2B5EF4-FFF2-40B4-BE49-F238E27FC236}">
                <a16:creationId xmlns:a16="http://schemas.microsoft.com/office/drawing/2014/main" id="{49619E7B-1D00-43B7-BAAC-E2C49992DF82}"/>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7" name="TextBox 6">
            <a:extLst>
              <a:ext uri="{FF2B5EF4-FFF2-40B4-BE49-F238E27FC236}">
                <a16:creationId xmlns:a16="http://schemas.microsoft.com/office/drawing/2014/main" id="{F623520A-1A7C-419A-8DF0-7EC6204FCF5B}"/>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Tree>
    <p:extLst>
      <p:ext uri="{BB962C8B-B14F-4D97-AF65-F5344CB8AC3E}">
        <p14:creationId xmlns:p14="http://schemas.microsoft.com/office/powerpoint/2010/main" val="4163426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allAtOnce"/>
      <p:bldP spid="10"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882" y="5785055"/>
            <a:ext cx="12434712" cy="1235940"/>
          </a:xfrm>
          <a:prstGeom prst="rect">
            <a:avLst/>
          </a:prstGeom>
          <a:solidFill>
            <a:srgbClr val="00000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p:cNvSpPr/>
          <p:nvPr/>
        </p:nvSpPr>
        <p:spPr bwMode="auto">
          <a:xfrm flipH="1">
            <a:off x="4305841" y="895005"/>
            <a:ext cx="3858803" cy="3858803"/>
          </a:xfrm>
          <a:prstGeom prst="ellipse">
            <a:avLst/>
          </a:prstGeom>
          <a:noFill/>
          <a:ln w="539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Business Trans large"/>
          <p:cNvSpPr txBox="1"/>
          <p:nvPr/>
        </p:nvSpPr>
        <p:spPr>
          <a:xfrm>
            <a:off x="4925275" y="2311492"/>
            <a:ext cx="2619936" cy="82141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a:ln w="3175">
                  <a:noFill/>
                </a:ln>
                <a:solidFill>
                  <a:srgbClr val="001F50"/>
                </a:solidFill>
                <a:latin typeface="Segoe UI"/>
                <a:cs typeface="Segoe UI Semilight" panose="020B0402040204020203" pitchFamily="34" charset="0"/>
              </a:rPr>
              <a:t>Digital transformation</a:t>
            </a:r>
          </a:p>
        </p:txBody>
      </p:sp>
      <p:grpSp>
        <p:nvGrpSpPr>
          <p:cNvPr id="5" name="Group 4"/>
          <p:cNvGrpSpPr/>
          <p:nvPr/>
        </p:nvGrpSpPr>
        <p:grpSpPr>
          <a:xfrm>
            <a:off x="4202405" y="849406"/>
            <a:ext cx="1312170" cy="1312170"/>
            <a:chOff x="3005483" y="2840991"/>
            <a:chExt cx="1312542" cy="1312542"/>
          </a:xfrm>
        </p:grpSpPr>
        <p:sp>
          <p:nvSpPr>
            <p:cNvPr id="92" name="Oval 91"/>
            <p:cNvSpPr/>
            <p:nvPr/>
          </p:nvSpPr>
          <p:spPr bwMode="auto">
            <a:xfrm>
              <a:off x="3005483" y="284099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p:cNvGrpSpPr/>
            <p:nvPr/>
          </p:nvGrpSpPr>
          <p:grpSpPr>
            <a:xfrm>
              <a:off x="3158834" y="2994342"/>
              <a:ext cx="1005840" cy="1005840"/>
              <a:chOff x="2486149" y="3040062"/>
              <a:chExt cx="914400" cy="914400"/>
            </a:xfrm>
          </p:grpSpPr>
          <p:sp>
            <p:nvSpPr>
              <p:cNvPr id="36" name="Oval 35"/>
              <p:cNvSpPr/>
              <p:nvPr/>
            </p:nvSpPr>
            <p:spPr bwMode="auto">
              <a:xfrm>
                <a:off x="2486149"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2718485" y="3301180"/>
                <a:ext cx="449726" cy="392158"/>
                <a:chOff x="2532420" y="3433223"/>
                <a:chExt cx="529777" cy="461962"/>
              </a:xfrm>
            </p:grpSpPr>
            <p:sp>
              <p:nvSpPr>
                <p:cNvPr id="38" name="Freeform 5"/>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39" name="Freeform 6"/>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sp>
        <p:nvSpPr>
          <p:cNvPr id="85" name="Freeform 84"/>
          <p:cNvSpPr>
            <a:spLocks/>
          </p:cNvSpPr>
          <p:nvPr/>
        </p:nvSpPr>
        <p:spPr bwMode="auto">
          <a:xfrm rot="6858978" flipH="1" flipV="1">
            <a:off x="4411497" y="1978192"/>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4202405" y="3355847"/>
            <a:ext cx="1312170" cy="1312170"/>
            <a:chOff x="3737678" y="5144754"/>
            <a:chExt cx="1312542" cy="1312542"/>
          </a:xfrm>
        </p:grpSpPr>
        <p:sp>
          <p:nvSpPr>
            <p:cNvPr id="97" name="Oval 96"/>
            <p:cNvSpPr/>
            <p:nvPr/>
          </p:nvSpPr>
          <p:spPr bwMode="auto">
            <a:xfrm>
              <a:off x="3737678" y="5144754"/>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39"/>
            <p:cNvGrpSpPr/>
            <p:nvPr/>
          </p:nvGrpSpPr>
          <p:grpSpPr>
            <a:xfrm>
              <a:off x="3891029" y="5301378"/>
              <a:ext cx="1005840" cy="1005840"/>
              <a:chOff x="4669408" y="3040062"/>
              <a:chExt cx="914400" cy="914400"/>
            </a:xfrm>
          </p:grpSpPr>
          <p:sp>
            <p:nvSpPr>
              <p:cNvPr id="41" name="Oval 40"/>
              <p:cNvSpPr/>
              <p:nvPr/>
            </p:nvSpPr>
            <p:spPr bwMode="auto">
              <a:xfrm>
                <a:off x="4669408"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4944841" y="3264392"/>
                <a:ext cx="363534" cy="465739"/>
                <a:chOff x="4744392" y="3360420"/>
                <a:chExt cx="428242" cy="548640"/>
              </a:xfrm>
            </p:grpSpPr>
            <p:sp>
              <p:nvSpPr>
                <p:cNvPr id="43" name="Freeform 49"/>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44" name="Freeform 50"/>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grpSp>
        <p:nvGrpSpPr>
          <p:cNvPr id="7" name="Group 6"/>
          <p:cNvGrpSpPr/>
          <p:nvPr/>
        </p:nvGrpSpPr>
        <p:grpSpPr>
          <a:xfrm>
            <a:off x="6909622" y="3355847"/>
            <a:ext cx="1312170" cy="1312170"/>
            <a:chOff x="7334115" y="5131475"/>
            <a:chExt cx="1312542" cy="1312542"/>
          </a:xfrm>
        </p:grpSpPr>
        <p:sp>
          <p:nvSpPr>
            <p:cNvPr id="98" name="Oval 97"/>
            <p:cNvSpPr/>
            <p:nvPr/>
          </p:nvSpPr>
          <p:spPr bwMode="auto">
            <a:xfrm>
              <a:off x="7334115" y="5131475"/>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45"/>
            <p:cNvSpPr/>
            <p:nvPr/>
          </p:nvSpPr>
          <p:spPr bwMode="auto">
            <a:xfrm>
              <a:off x="7487466" y="5284826"/>
              <a:ext cx="1005840" cy="100584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5" name="Freeform 94"/>
          <p:cNvSpPr>
            <a:spLocks/>
          </p:cNvSpPr>
          <p:nvPr/>
        </p:nvSpPr>
        <p:spPr bwMode="auto">
          <a:xfrm rot="18758123" flipH="1" flipV="1">
            <a:off x="7973211" y="342036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6909622" y="849406"/>
            <a:ext cx="1312170" cy="1312170"/>
            <a:chOff x="8201004" y="2849271"/>
            <a:chExt cx="1312542" cy="1312542"/>
          </a:xfrm>
        </p:grpSpPr>
        <p:sp>
          <p:nvSpPr>
            <p:cNvPr id="99" name="Oval 98"/>
            <p:cNvSpPr/>
            <p:nvPr/>
          </p:nvSpPr>
          <p:spPr bwMode="auto">
            <a:xfrm>
              <a:off x="8201004" y="284927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8350883" y="2994342"/>
              <a:ext cx="1005840" cy="1005840"/>
              <a:chOff x="9035926" y="3040062"/>
              <a:chExt cx="914400" cy="914400"/>
            </a:xfrm>
          </p:grpSpPr>
          <p:sp>
            <p:nvSpPr>
              <p:cNvPr id="61" name="Oval 60"/>
              <p:cNvSpPr/>
              <p:nvPr/>
            </p:nvSpPr>
            <p:spPr bwMode="auto">
              <a:xfrm>
                <a:off x="9035926"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p:cNvGrpSpPr/>
              <p:nvPr/>
            </p:nvGrpSpPr>
            <p:grpSpPr>
              <a:xfrm>
                <a:off x="9290477" y="3294904"/>
                <a:ext cx="405298" cy="404717"/>
                <a:chOff x="-2627313" y="-174625"/>
                <a:chExt cx="2216150" cy="2212975"/>
              </a:xfrm>
            </p:grpSpPr>
            <p:sp>
              <p:nvSpPr>
                <p:cNvPr id="63"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4"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5" name="Line 7"/>
                <p:cNvSpPr>
                  <a:spLocks noChangeShapeType="1"/>
                </p:cNvSpPr>
                <p:nvPr/>
              </p:nvSpPr>
              <p:spPr bwMode="auto">
                <a:xfrm>
                  <a:off x="-1882775" y="568325"/>
                  <a:ext cx="0" cy="1470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6" name="Line 8"/>
                <p:cNvSpPr>
                  <a:spLocks noChangeShapeType="1"/>
                </p:cNvSpPr>
                <p:nvPr/>
              </p:nvSpPr>
              <p:spPr bwMode="auto">
                <a:xfrm>
                  <a:off x="-1900238" y="-174625"/>
                  <a:ext cx="762000" cy="7429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7" name="Line 9"/>
                <p:cNvSpPr>
                  <a:spLocks noChangeShapeType="1"/>
                </p:cNvSpPr>
                <p:nvPr/>
              </p:nvSpPr>
              <p:spPr bwMode="auto">
                <a:xfrm>
                  <a:off x="-1536700" y="188912"/>
                  <a:ext cx="74453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grpSp>
      </p:grpSp>
      <p:sp>
        <p:nvSpPr>
          <p:cNvPr id="84" name="Freeform 83"/>
          <p:cNvSpPr>
            <a:spLocks/>
          </p:cNvSpPr>
          <p:nvPr/>
        </p:nvSpPr>
        <p:spPr bwMode="auto">
          <a:xfrm rot="3284225" flipV="1">
            <a:off x="4389713" y="338262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engage"/>
          <p:cNvSpPr/>
          <p:nvPr/>
        </p:nvSpPr>
        <p:spPr bwMode="auto">
          <a:xfrm>
            <a:off x="2128214" y="988632"/>
            <a:ext cx="219393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Engage your customers</a:t>
            </a:r>
          </a:p>
        </p:txBody>
      </p:sp>
      <p:sp>
        <p:nvSpPr>
          <p:cNvPr id="71" name="empower"/>
          <p:cNvSpPr/>
          <p:nvPr/>
        </p:nvSpPr>
        <p:spPr bwMode="auto">
          <a:xfrm>
            <a:off x="1931045" y="3525157"/>
            <a:ext cx="2339488" cy="973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Empower your employees</a:t>
            </a:r>
          </a:p>
        </p:txBody>
      </p:sp>
      <p:sp>
        <p:nvSpPr>
          <p:cNvPr id="70" name="optimize"/>
          <p:cNvSpPr/>
          <p:nvPr/>
        </p:nvSpPr>
        <p:spPr bwMode="auto">
          <a:xfrm>
            <a:off x="8008909" y="3518408"/>
            <a:ext cx="261328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Optimize your operations</a:t>
            </a:r>
          </a:p>
        </p:txBody>
      </p:sp>
      <p:sp>
        <p:nvSpPr>
          <p:cNvPr id="68" name="transform"/>
          <p:cNvSpPr/>
          <p:nvPr/>
        </p:nvSpPr>
        <p:spPr bwMode="auto">
          <a:xfrm>
            <a:off x="8148105" y="988632"/>
            <a:ext cx="2367185"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Transform your products</a:t>
            </a:r>
          </a:p>
        </p:txBody>
      </p:sp>
      <p:sp>
        <p:nvSpPr>
          <p:cNvPr id="94" name="Freeform 93"/>
          <p:cNvSpPr>
            <a:spLocks/>
          </p:cNvSpPr>
          <p:nvPr/>
        </p:nvSpPr>
        <p:spPr bwMode="auto">
          <a:xfrm rot="1856903" flipH="1" flipV="1">
            <a:off x="5281383" y="443257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Freeform 90"/>
          <p:cNvSpPr>
            <a:spLocks/>
          </p:cNvSpPr>
          <p:nvPr/>
        </p:nvSpPr>
        <p:spPr bwMode="auto">
          <a:xfrm rot="19786451" flipV="1">
            <a:off x="7082822" y="444428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92"/>
          <p:cNvSpPr>
            <a:spLocks/>
          </p:cNvSpPr>
          <p:nvPr/>
        </p:nvSpPr>
        <p:spPr bwMode="auto">
          <a:xfrm rot="14812449" flipV="1">
            <a:off x="7954754" y="195004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7"/>
          <p:cNvSpPr>
            <a:spLocks/>
          </p:cNvSpPr>
          <p:nvPr/>
        </p:nvSpPr>
        <p:spPr bwMode="auto">
          <a:xfrm rot="8621118" flipV="1">
            <a:off x="5359286" y="98859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89"/>
          <p:cNvSpPr>
            <a:spLocks/>
          </p:cNvSpPr>
          <p:nvPr/>
        </p:nvSpPr>
        <p:spPr bwMode="auto">
          <a:xfrm rot="2005605" flipV="1">
            <a:off x="6988034" y="96751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7310978" y="3754453"/>
            <a:ext cx="514923" cy="514923"/>
            <a:chOff x="7167412" y="3681171"/>
            <a:chExt cx="504872" cy="504872"/>
          </a:xfrm>
        </p:grpSpPr>
        <p:sp>
          <p:nvSpPr>
            <p:cNvPr id="72" name="Line 9"/>
            <p:cNvSpPr>
              <a:spLocks noChangeShapeType="1"/>
            </p:cNvSpPr>
            <p:nvPr/>
          </p:nvSpPr>
          <p:spPr bwMode="auto">
            <a:xfrm>
              <a:off x="7470010" y="4062461"/>
              <a:ext cx="16764"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4" name="Line 10"/>
            <p:cNvSpPr>
              <a:spLocks noChangeShapeType="1"/>
            </p:cNvSpPr>
            <p:nvPr/>
          </p:nvSpPr>
          <p:spPr bwMode="auto">
            <a:xfrm>
              <a:off x="7347564" y="3771846"/>
              <a:ext cx="16764" cy="3294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5" name="Line 11"/>
            <p:cNvSpPr>
              <a:spLocks noChangeShapeType="1"/>
            </p:cNvSpPr>
            <p:nvPr/>
          </p:nvSpPr>
          <p:spPr bwMode="auto">
            <a:xfrm flipH="1">
              <a:off x="7351208" y="4062461"/>
              <a:ext cx="13119"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6" name="Line 12"/>
            <p:cNvSpPr>
              <a:spLocks noChangeShapeType="1"/>
            </p:cNvSpPr>
            <p:nvPr/>
          </p:nvSpPr>
          <p:spPr bwMode="auto">
            <a:xfrm flipH="1">
              <a:off x="7470010" y="3771846"/>
              <a:ext cx="13119" cy="32941"/>
            </a:xfrm>
            <a:prstGeom prst="line">
              <a:avLst/>
            </a:prstGeom>
            <a:noFill/>
            <a:ln w="19050" cap="flat">
              <a:solidFill>
                <a:srgbClr val="FFFFFF"/>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7" name="Line 14"/>
            <p:cNvSpPr>
              <a:spLocks noChangeShapeType="1"/>
            </p:cNvSpPr>
            <p:nvPr/>
          </p:nvSpPr>
          <p:spPr bwMode="auto">
            <a:xfrm>
              <a:off x="7545809"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8" name="Line 15"/>
            <p:cNvSpPr>
              <a:spLocks noChangeShapeType="1"/>
            </p:cNvSpPr>
            <p:nvPr/>
          </p:nvSpPr>
          <p:spPr bwMode="auto">
            <a:xfrm>
              <a:off x="7252088" y="3867742"/>
              <a:ext cx="36442" cy="13177"/>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9" name="Line 16"/>
            <p:cNvSpPr>
              <a:spLocks noChangeShapeType="1"/>
            </p:cNvSpPr>
            <p:nvPr/>
          </p:nvSpPr>
          <p:spPr bwMode="auto">
            <a:xfrm flipV="1">
              <a:off x="7545809" y="3867742"/>
              <a:ext cx="36442" cy="13177"/>
            </a:xfrm>
            <a:prstGeom prst="line">
              <a:avLst/>
            </a:prstGeom>
            <a:noFill/>
            <a:ln w="28575">
              <a:solidFill>
                <a:schemeClr val="bg1">
                  <a:lumMod val="8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Line 17"/>
            <p:cNvSpPr>
              <a:spLocks noChangeShapeType="1"/>
            </p:cNvSpPr>
            <p:nvPr/>
          </p:nvSpPr>
          <p:spPr bwMode="auto">
            <a:xfrm flipV="1">
              <a:off x="7252088"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81" name="Oval 20"/>
            <p:cNvSpPr>
              <a:spLocks noChangeArrowheads="1"/>
            </p:cNvSpPr>
            <p:nvPr/>
          </p:nvSpPr>
          <p:spPr bwMode="auto">
            <a:xfrm>
              <a:off x="7281969" y="3798199"/>
              <a:ext cx="270400" cy="270851"/>
            </a:xfrm>
            <a:prstGeom prst="ellips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2" name="Oval 1"/>
            <p:cNvSpPr/>
            <p:nvPr/>
          </p:nvSpPr>
          <p:spPr bwMode="auto">
            <a:xfrm>
              <a:off x="7167412" y="3681171"/>
              <a:ext cx="504872" cy="504872"/>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2" name="Freeform 6"/>
          <p:cNvSpPr>
            <a:spLocks noEditPoints="1"/>
          </p:cNvSpPr>
          <p:nvPr/>
        </p:nvSpPr>
        <p:spPr bwMode="auto">
          <a:xfrm>
            <a:off x="9857788" y="6130078"/>
            <a:ext cx="302616" cy="504134"/>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3" name="Freeform 7"/>
          <p:cNvSpPr>
            <a:spLocks noEditPoints="1"/>
          </p:cNvSpPr>
          <p:nvPr/>
        </p:nvSpPr>
        <p:spPr bwMode="auto">
          <a:xfrm>
            <a:off x="2277921" y="6167300"/>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4" name="Freeform 8"/>
          <p:cNvSpPr>
            <a:spLocks noEditPoints="1"/>
          </p:cNvSpPr>
          <p:nvPr/>
        </p:nvSpPr>
        <p:spPr bwMode="auto">
          <a:xfrm>
            <a:off x="7283546" y="6206164"/>
            <a:ext cx="514603" cy="351962"/>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5"/>
          <p:cNvSpPr>
            <a:spLocks/>
          </p:cNvSpPr>
          <p:nvPr/>
        </p:nvSpPr>
        <p:spPr bwMode="auto">
          <a:xfrm>
            <a:off x="4777150" y="6130078"/>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9" name="Group 8">
            <a:extLst>
              <a:ext uri="{FF2B5EF4-FFF2-40B4-BE49-F238E27FC236}">
                <a16:creationId xmlns:a16="http://schemas.microsoft.com/office/drawing/2014/main" id="{B9B4DC2B-1C13-4B0C-9023-EC776E28D8A6}"/>
              </a:ext>
            </a:extLst>
          </p:cNvPr>
          <p:cNvGrpSpPr/>
          <p:nvPr/>
        </p:nvGrpSpPr>
        <p:grpSpPr>
          <a:xfrm>
            <a:off x="4692520" y="6058580"/>
            <a:ext cx="656923" cy="656923"/>
            <a:chOff x="2152202" y="6048183"/>
            <a:chExt cx="656923" cy="656923"/>
          </a:xfrm>
        </p:grpSpPr>
        <p:sp>
          <p:nvSpPr>
            <p:cNvPr id="83" name="Oval 82">
              <a:extLst>
                <a:ext uri="{FF2B5EF4-FFF2-40B4-BE49-F238E27FC236}">
                  <a16:creationId xmlns:a16="http://schemas.microsoft.com/office/drawing/2014/main" id="{B1FD5B2C-3AEB-46DF-AF25-D8C399447BD6}"/>
                </a:ext>
              </a:extLst>
            </p:cNvPr>
            <p:cNvSpPr/>
            <p:nvPr/>
          </p:nvSpPr>
          <p:spPr bwMode="auto">
            <a:xfrm>
              <a:off x="2152202"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Freeform 12">
              <a:extLst>
                <a:ext uri="{FF2B5EF4-FFF2-40B4-BE49-F238E27FC236}">
                  <a16:creationId xmlns:a16="http://schemas.microsoft.com/office/drawing/2014/main" id="{DD9C2CF1-866A-4298-B136-340BCB78BBDA}"/>
                </a:ext>
              </a:extLst>
            </p:cNvPr>
            <p:cNvSpPr>
              <a:spLocks noChangeAspect="1" noEditPoints="1"/>
            </p:cNvSpPr>
            <p:nvPr/>
          </p:nvSpPr>
          <p:spPr bwMode="auto">
            <a:xfrm>
              <a:off x="2380335" y="6210484"/>
              <a:ext cx="200658" cy="332312"/>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 name="Group 2">
            <a:extLst>
              <a:ext uri="{FF2B5EF4-FFF2-40B4-BE49-F238E27FC236}">
                <a16:creationId xmlns:a16="http://schemas.microsoft.com/office/drawing/2014/main" id="{91ED16ED-BA87-4D99-A1A4-0883F4B9869E}"/>
              </a:ext>
            </a:extLst>
          </p:cNvPr>
          <p:cNvGrpSpPr/>
          <p:nvPr/>
        </p:nvGrpSpPr>
        <p:grpSpPr>
          <a:xfrm>
            <a:off x="2128214" y="6048182"/>
            <a:ext cx="656923" cy="656923"/>
            <a:chOff x="4697548" y="6048183"/>
            <a:chExt cx="656923" cy="656923"/>
          </a:xfrm>
        </p:grpSpPr>
        <p:sp>
          <p:nvSpPr>
            <p:cNvPr id="96" name="Oval 95">
              <a:extLst>
                <a:ext uri="{FF2B5EF4-FFF2-40B4-BE49-F238E27FC236}">
                  <a16:creationId xmlns:a16="http://schemas.microsoft.com/office/drawing/2014/main" id="{CDEBF43C-496B-41E7-A0C8-CBA5E2D54837}"/>
                </a:ext>
              </a:extLst>
            </p:cNvPr>
            <p:cNvSpPr/>
            <p:nvPr/>
          </p:nvSpPr>
          <p:spPr bwMode="auto">
            <a:xfrm>
              <a:off x="4697548"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Freeform 13">
              <a:extLst>
                <a:ext uri="{FF2B5EF4-FFF2-40B4-BE49-F238E27FC236}">
                  <a16:creationId xmlns:a16="http://schemas.microsoft.com/office/drawing/2014/main" id="{75060F99-A08E-4B5F-B8DC-56B7A409A3B1}"/>
                </a:ext>
              </a:extLst>
            </p:cNvPr>
            <p:cNvSpPr>
              <a:spLocks noChangeAspect="1" noEditPoints="1"/>
            </p:cNvSpPr>
            <p:nvPr/>
          </p:nvSpPr>
          <p:spPr bwMode="auto">
            <a:xfrm>
              <a:off x="4858511" y="6235246"/>
              <a:ext cx="334996" cy="23200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101" name="Oval 100">
            <a:extLst>
              <a:ext uri="{FF2B5EF4-FFF2-40B4-BE49-F238E27FC236}">
                <a16:creationId xmlns:a16="http://schemas.microsoft.com/office/drawing/2014/main" id="{33B33F04-954B-4838-8B1F-2E48658D427C}"/>
              </a:ext>
            </a:extLst>
          </p:cNvPr>
          <p:cNvSpPr/>
          <p:nvPr/>
        </p:nvSpPr>
        <p:spPr bwMode="auto">
          <a:xfrm>
            <a:off x="7236455" y="6074971"/>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a:extLst>
              <a:ext uri="{FF2B5EF4-FFF2-40B4-BE49-F238E27FC236}">
                <a16:creationId xmlns:a16="http://schemas.microsoft.com/office/drawing/2014/main" id="{6B509A1F-5DD2-4B12-A7D3-721F3F4F2EC8}"/>
              </a:ext>
            </a:extLst>
          </p:cNvPr>
          <p:cNvSpPr>
            <a:spLocks noChangeAspect="1" noEditPoints="1"/>
          </p:cNvSpPr>
          <p:nvPr/>
        </p:nvSpPr>
        <p:spPr bwMode="auto">
          <a:xfrm>
            <a:off x="7415129" y="6250371"/>
            <a:ext cx="299573" cy="306122"/>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106" name="Oval 105">
            <a:extLst>
              <a:ext uri="{FF2B5EF4-FFF2-40B4-BE49-F238E27FC236}">
                <a16:creationId xmlns:a16="http://schemas.microsoft.com/office/drawing/2014/main" id="{7098373C-7EC3-4B61-91F5-DB935B73BCEF}"/>
              </a:ext>
            </a:extLst>
          </p:cNvPr>
          <p:cNvSpPr/>
          <p:nvPr/>
        </p:nvSpPr>
        <p:spPr bwMode="auto">
          <a:xfrm>
            <a:off x="9670490"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13">
            <a:extLst>
              <a:ext uri="{FF2B5EF4-FFF2-40B4-BE49-F238E27FC236}">
                <a16:creationId xmlns:a16="http://schemas.microsoft.com/office/drawing/2014/main" id="{2CE69874-8709-4617-9505-E48153B1EE7F}"/>
              </a:ext>
            </a:extLst>
          </p:cNvPr>
          <p:cNvSpPr>
            <a:spLocks noChangeAspect="1" noEditPoints="1"/>
          </p:cNvSpPr>
          <p:nvPr/>
        </p:nvSpPr>
        <p:spPr bwMode="auto">
          <a:xfrm>
            <a:off x="9870006" y="6237907"/>
            <a:ext cx="257889" cy="27747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mc:Choice xmlns:p14="http://schemas.microsoft.com/office/powerpoint/2010/main" Requires="p14">
      <p:transition spd="slow" p14:dur="1500">
        <p14:reveal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2.08333E-6 -3.7037E-7 L -2.08333E-6 0.25 " pathEditMode="relative" rAng="0" ptsTypes="AA">
                                      <p:cBhvr>
                                        <p:cTn id="9" dur="650" spd="-100000" fill="hold"/>
                                        <p:tgtEl>
                                          <p:spTgt spid="28"/>
                                        </p:tgtEl>
                                        <p:attrNameLst>
                                          <p:attrName>ppt_x</p:attrName>
                                          <p:attrName>ppt_y</p:attrName>
                                        </p:attrNameLst>
                                      </p:cBhvr>
                                      <p:rCtr x="0" y="12500"/>
                                    </p:animMotion>
                                  </p:childTnLst>
                                </p:cTn>
                              </p:par>
                              <p:par>
                                <p:cTn id="10" presetID="10" presetClass="entr" presetSubtype="0" fill="hold" grpId="0" nodeType="withEffect">
                                  <p:stCondLst>
                                    <p:cond delay="12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 presetClass="entr" presetSubtype="0" fill="hold" grpId="0" nodeType="withEffect">
                                  <p:stCondLst>
                                    <p:cond delay="700"/>
                                  </p:stCondLst>
                                  <p:childTnLst>
                                    <p:set>
                                      <p:cBhvr>
                                        <p:cTn id="14" dur="1" fill="hold">
                                          <p:stCondLst>
                                            <p:cond delay="499"/>
                                          </p:stCondLst>
                                        </p:cTn>
                                        <p:tgtEl>
                                          <p:spTgt spid="85"/>
                                        </p:tgtEl>
                                        <p:attrNameLst>
                                          <p:attrName>style.visibility</p:attrName>
                                        </p:attrNameLst>
                                      </p:cBhvr>
                                      <p:to>
                                        <p:strVal val="visible"/>
                                      </p:to>
                                    </p:set>
                                  </p:childTnLst>
                                </p:cTn>
                              </p:par>
                              <p:par>
                                <p:cTn id="15" presetID="6" presetClass="emph" presetSubtype="0" accel="100000" autoRev="1" fill="hold" grpId="1" nodeType="withEffect">
                                  <p:stCondLst>
                                    <p:cond delay="700"/>
                                  </p:stCondLst>
                                  <p:childTnLst>
                                    <p:animScale>
                                      <p:cBhvr>
                                        <p:cTn id="16" dur="500" fill="hold"/>
                                        <p:tgtEl>
                                          <p:spTgt spid="85"/>
                                        </p:tgtEl>
                                      </p:cBhvr>
                                      <p:by x="0" y="0"/>
                                    </p:animScale>
                                  </p:childTnLst>
                                </p:cTn>
                              </p:par>
                              <p:par>
                                <p:cTn id="17" presetID="63" presetClass="path" presetSubtype="0" decel="100000" fill="hold" grpId="2" nodeType="withEffect">
                                  <p:stCondLst>
                                    <p:cond delay="1200"/>
                                  </p:stCondLst>
                                  <p:childTnLst>
                                    <p:animMotion origin="layout" path="M -3.33333E-6 7.40741E-7 L -0.0108 0.05718 " pathEditMode="relative" rAng="0" ptsTypes="AA">
                                      <p:cBhvr>
                                        <p:cTn id="18" dur="500" spd="-100000" fill="hold"/>
                                        <p:tgtEl>
                                          <p:spTgt spid="85"/>
                                        </p:tgtEl>
                                        <p:attrNameLst>
                                          <p:attrName>ppt_x</p:attrName>
                                          <p:attrName>ppt_y</p:attrName>
                                        </p:attrNameLst>
                                      </p:cBhvr>
                                      <p:rCtr x="-547" y="2847"/>
                                    </p:animMotion>
                                  </p:childTnLst>
                                </p:cTn>
                              </p:par>
                              <p:par>
                                <p:cTn id="19" presetID="1" presetClass="entr" presetSubtype="0" fill="hold" grpId="0" nodeType="withEffect">
                                  <p:stCondLst>
                                    <p:cond delay="700"/>
                                  </p:stCondLst>
                                  <p:childTnLst>
                                    <p:set>
                                      <p:cBhvr>
                                        <p:cTn id="20" dur="1" fill="hold">
                                          <p:stCondLst>
                                            <p:cond delay="499"/>
                                          </p:stCondLst>
                                        </p:cTn>
                                        <p:tgtEl>
                                          <p:spTgt spid="84"/>
                                        </p:tgtEl>
                                        <p:attrNameLst>
                                          <p:attrName>style.visibility</p:attrName>
                                        </p:attrNameLst>
                                      </p:cBhvr>
                                      <p:to>
                                        <p:strVal val="visible"/>
                                      </p:to>
                                    </p:set>
                                  </p:childTnLst>
                                </p:cTn>
                              </p:par>
                              <p:par>
                                <p:cTn id="21" presetID="6" presetClass="emph" presetSubtype="0" accel="100000" autoRev="1" fill="hold" grpId="1" nodeType="withEffect">
                                  <p:stCondLst>
                                    <p:cond delay="700"/>
                                  </p:stCondLst>
                                  <p:childTnLst>
                                    <p:animScale>
                                      <p:cBhvr>
                                        <p:cTn id="22" dur="500" fill="hold"/>
                                        <p:tgtEl>
                                          <p:spTgt spid="84"/>
                                        </p:tgtEl>
                                      </p:cBhvr>
                                      <p:by x="0" y="0"/>
                                    </p:animScale>
                                  </p:childTnLst>
                                </p:cTn>
                              </p:par>
                              <p:par>
                                <p:cTn id="23" presetID="35" presetClass="path" presetSubtype="0" decel="100000" fill="hold" grpId="2" nodeType="withEffect">
                                  <p:stCondLst>
                                    <p:cond delay="1200"/>
                                  </p:stCondLst>
                                  <p:childTnLst>
                                    <p:animMotion origin="layout" path="M 1.875E-6 -3.7037E-6 L -0.00755 -0.04236 " pathEditMode="relative" rAng="0" ptsTypes="AA">
                                      <p:cBhvr>
                                        <p:cTn id="24" dur="500" spd="-100000" fill="hold"/>
                                        <p:tgtEl>
                                          <p:spTgt spid="84"/>
                                        </p:tgtEl>
                                        <p:attrNameLst>
                                          <p:attrName>ppt_x</p:attrName>
                                          <p:attrName>ppt_y</p:attrName>
                                        </p:attrNameLst>
                                      </p:cBhvr>
                                      <p:rCtr x="-378" y="-2130"/>
                                    </p:animMotion>
                                  </p:childTnLst>
                                </p:cTn>
                              </p:par>
                              <p:par>
                                <p:cTn id="25" presetID="1" presetClass="entr" presetSubtype="0" fill="hold" grpId="0" nodeType="withEffect">
                                  <p:stCondLst>
                                    <p:cond delay="700"/>
                                  </p:stCondLst>
                                  <p:childTnLst>
                                    <p:set>
                                      <p:cBhvr>
                                        <p:cTn id="26" dur="1" fill="hold">
                                          <p:stCondLst>
                                            <p:cond delay="499"/>
                                          </p:stCondLst>
                                        </p:cTn>
                                        <p:tgtEl>
                                          <p:spTgt spid="94"/>
                                        </p:tgtEl>
                                        <p:attrNameLst>
                                          <p:attrName>style.visibility</p:attrName>
                                        </p:attrNameLst>
                                      </p:cBhvr>
                                      <p:to>
                                        <p:strVal val="visible"/>
                                      </p:to>
                                    </p:set>
                                  </p:childTnLst>
                                </p:cTn>
                              </p:par>
                              <p:par>
                                <p:cTn id="27" presetID="6" presetClass="emph" presetSubtype="0" accel="100000" autoRev="1" fill="hold" grpId="1" nodeType="withEffect">
                                  <p:stCondLst>
                                    <p:cond delay="700"/>
                                  </p:stCondLst>
                                  <p:childTnLst>
                                    <p:animScale>
                                      <p:cBhvr>
                                        <p:cTn id="28" dur="500" fill="hold"/>
                                        <p:tgtEl>
                                          <p:spTgt spid="94"/>
                                        </p:tgtEl>
                                      </p:cBhvr>
                                      <p:by x="0" y="0"/>
                                    </p:animScale>
                                  </p:childTnLst>
                                </p:cTn>
                              </p:par>
                              <p:par>
                                <p:cTn id="29" presetID="63" presetClass="path" presetSubtype="0" decel="100000" fill="hold" grpId="2" nodeType="withEffect">
                                  <p:stCondLst>
                                    <p:cond delay="1200"/>
                                  </p:stCondLst>
                                  <p:childTnLst>
                                    <p:animMotion origin="layout" path="M 4.79167E-6 -3.7037E-6 L 0.03502 0.02639 " pathEditMode="relative" rAng="0" ptsTypes="AA">
                                      <p:cBhvr>
                                        <p:cTn id="30" dur="500" spd="-100000" fill="hold"/>
                                        <p:tgtEl>
                                          <p:spTgt spid="94"/>
                                        </p:tgtEl>
                                        <p:attrNameLst>
                                          <p:attrName>ppt_x</p:attrName>
                                          <p:attrName>ppt_y</p:attrName>
                                        </p:attrNameLst>
                                      </p:cBhvr>
                                      <p:rCtr x="1745" y="1319"/>
                                    </p:animMotion>
                                  </p:childTnLst>
                                </p:cTn>
                              </p:par>
                              <p:par>
                                <p:cTn id="31" presetID="1" presetClass="entr" presetSubtype="0" fill="hold" grpId="0" nodeType="withEffect">
                                  <p:stCondLst>
                                    <p:cond delay="700"/>
                                  </p:stCondLst>
                                  <p:childTnLst>
                                    <p:set>
                                      <p:cBhvr>
                                        <p:cTn id="32" dur="1" fill="hold">
                                          <p:stCondLst>
                                            <p:cond delay="499"/>
                                          </p:stCondLst>
                                        </p:cTn>
                                        <p:tgtEl>
                                          <p:spTgt spid="91"/>
                                        </p:tgtEl>
                                        <p:attrNameLst>
                                          <p:attrName>style.visibility</p:attrName>
                                        </p:attrNameLst>
                                      </p:cBhvr>
                                      <p:to>
                                        <p:strVal val="visible"/>
                                      </p:to>
                                    </p:set>
                                  </p:childTnLst>
                                </p:cTn>
                              </p:par>
                              <p:par>
                                <p:cTn id="33" presetID="6" presetClass="emph" presetSubtype="0" accel="100000" autoRev="1" fill="hold" grpId="1" nodeType="withEffect">
                                  <p:stCondLst>
                                    <p:cond delay="700"/>
                                  </p:stCondLst>
                                  <p:childTnLst>
                                    <p:animScale>
                                      <p:cBhvr>
                                        <p:cTn id="34" dur="500" fill="hold"/>
                                        <p:tgtEl>
                                          <p:spTgt spid="91"/>
                                        </p:tgtEl>
                                      </p:cBhvr>
                                      <p:by x="0" y="0"/>
                                    </p:animScale>
                                  </p:childTnLst>
                                </p:cTn>
                              </p:par>
                              <p:par>
                                <p:cTn id="35" presetID="35" presetClass="path" presetSubtype="0" decel="100000" fill="hold" grpId="2" nodeType="withEffect">
                                  <p:stCondLst>
                                    <p:cond delay="1200"/>
                                  </p:stCondLst>
                                  <p:childTnLst>
                                    <p:animMotion origin="layout" path="M 2.91667E-6 4.44444E-6 L -0.04219 0.02754 " pathEditMode="relative" rAng="0" ptsTypes="AA">
                                      <p:cBhvr>
                                        <p:cTn id="36" dur="500" spd="-100000" fill="hold"/>
                                        <p:tgtEl>
                                          <p:spTgt spid="91"/>
                                        </p:tgtEl>
                                        <p:attrNameLst>
                                          <p:attrName>ppt_x</p:attrName>
                                          <p:attrName>ppt_y</p:attrName>
                                        </p:attrNameLst>
                                      </p:cBhvr>
                                      <p:rCtr x="-2109" y="1366"/>
                                    </p:animMotion>
                                  </p:childTnLst>
                                </p:cTn>
                              </p:par>
                              <p:par>
                                <p:cTn id="37" presetID="1" presetClass="entr" presetSubtype="0" fill="hold" grpId="0" nodeType="withEffect">
                                  <p:stCondLst>
                                    <p:cond delay="700"/>
                                  </p:stCondLst>
                                  <p:childTnLst>
                                    <p:set>
                                      <p:cBhvr>
                                        <p:cTn id="38" dur="1" fill="hold">
                                          <p:stCondLst>
                                            <p:cond delay="499"/>
                                          </p:stCondLst>
                                        </p:cTn>
                                        <p:tgtEl>
                                          <p:spTgt spid="95"/>
                                        </p:tgtEl>
                                        <p:attrNameLst>
                                          <p:attrName>style.visibility</p:attrName>
                                        </p:attrNameLst>
                                      </p:cBhvr>
                                      <p:to>
                                        <p:strVal val="visible"/>
                                      </p:to>
                                    </p:set>
                                  </p:childTnLst>
                                </p:cTn>
                              </p:par>
                              <p:par>
                                <p:cTn id="39" presetID="6" presetClass="emph" presetSubtype="0" accel="100000" autoRev="1" fill="hold" grpId="1" nodeType="withEffect">
                                  <p:stCondLst>
                                    <p:cond delay="700"/>
                                  </p:stCondLst>
                                  <p:childTnLst>
                                    <p:animScale>
                                      <p:cBhvr>
                                        <p:cTn id="40" dur="500" fill="hold"/>
                                        <p:tgtEl>
                                          <p:spTgt spid="95"/>
                                        </p:tgtEl>
                                      </p:cBhvr>
                                      <p:by x="0" y="0"/>
                                    </p:animScale>
                                  </p:childTnLst>
                                </p:cTn>
                              </p:par>
                              <p:par>
                                <p:cTn id="41" presetID="63" presetClass="path" presetSubtype="0" decel="100000" fill="hold" grpId="2" nodeType="withEffect">
                                  <p:stCondLst>
                                    <p:cond delay="1200"/>
                                  </p:stCondLst>
                                  <p:childTnLst>
                                    <p:animMotion origin="layout" path="M 4.79167E-6 2.22222E-6 L 0.00963 -0.0625 " pathEditMode="relative" rAng="0" ptsTypes="AA">
                                      <p:cBhvr>
                                        <p:cTn id="42" dur="500" spd="-100000" fill="hold"/>
                                        <p:tgtEl>
                                          <p:spTgt spid="95"/>
                                        </p:tgtEl>
                                        <p:attrNameLst>
                                          <p:attrName>ppt_x</p:attrName>
                                          <p:attrName>ppt_y</p:attrName>
                                        </p:attrNameLst>
                                      </p:cBhvr>
                                      <p:rCtr x="482" y="-3125"/>
                                    </p:animMotion>
                                  </p:childTnLst>
                                </p:cTn>
                              </p:par>
                              <p:par>
                                <p:cTn id="43" presetID="1" presetClass="entr" presetSubtype="0" fill="hold" grpId="0" nodeType="withEffect">
                                  <p:stCondLst>
                                    <p:cond delay="700"/>
                                  </p:stCondLst>
                                  <p:childTnLst>
                                    <p:set>
                                      <p:cBhvr>
                                        <p:cTn id="44" dur="1" fill="hold">
                                          <p:stCondLst>
                                            <p:cond delay="499"/>
                                          </p:stCondLst>
                                        </p:cTn>
                                        <p:tgtEl>
                                          <p:spTgt spid="93"/>
                                        </p:tgtEl>
                                        <p:attrNameLst>
                                          <p:attrName>style.visibility</p:attrName>
                                        </p:attrNameLst>
                                      </p:cBhvr>
                                      <p:to>
                                        <p:strVal val="visible"/>
                                      </p:to>
                                    </p:set>
                                  </p:childTnLst>
                                </p:cTn>
                              </p:par>
                              <p:par>
                                <p:cTn id="45" presetID="6" presetClass="emph" presetSubtype="0" accel="100000" autoRev="1" fill="hold" grpId="1" nodeType="withEffect">
                                  <p:stCondLst>
                                    <p:cond delay="700"/>
                                  </p:stCondLst>
                                  <p:childTnLst>
                                    <p:animScale>
                                      <p:cBhvr>
                                        <p:cTn id="46" dur="500" fill="hold"/>
                                        <p:tgtEl>
                                          <p:spTgt spid="93"/>
                                        </p:tgtEl>
                                      </p:cBhvr>
                                      <p:by x="0" y="0"/>
                                    </p:animScale>
                                  </p:childTnLst>
                                </p:cTn>
                              </p:par>
                              <p:par>
                                <p:cTn id="47" presetID="35" presetClass="path" presetSubtype="0" decel="100000" fill="hold" grpId="2" nodeType="withEffect">
                                  <p:stCondLst>
                                    <p:cond delay="1200"/>
                                  </p:stCondLst>
                                  <p:childTnLst>
                                    <p:animMotion origin="layout" path="M 6.25E-7 -2.59259E-6 L 0.01263 0.06644 " pathEditMode="relative" rAng="0" ptsTypes="AA">
                                      <p:cBhvr>
                                        <p:cTn id="48" dur="500" spd="-100000" fill="hold"/>
                                        <p:tgtEl>
                                          <p:spTgt spid="93"/>
                                        </p:tgtEl>
                                        <p:attrNameLst>
                                          <p:attrName>ppt_x</p:attrName>
                                          <p:attrName>ppt_y</p:attrName>
                                        </p:attrNameLst>
                                      </p:cBhvr>
                                      <p:rCtr x="625" y="3310"/>
                                    </p:animMotion>
                                  </p:childTnLst>
                                </p:cTn>
                              </p:par>
                              <p:par>
                                <p:cTn id="49" presetID="1" presetClass="entr" presetSubtype="0" fill="hold" nodeType="with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par>
                                <p:cTn id="51" presetID="6" presetClass="emph" presetSubtype="0" accel="100000" autoRev="1" fill="hold" nodeType="withEffect">
                                  <p:stCondLst>
                                    <p:cond delay="0"/>
                                  </p:stCondLst>
                                  <p:childTnLst>
                                    <p:animScale>
                                      <p:cBhvr>
                                        <p:cTn id="52" dur="500" fill="hold"/>
                                        <p:tgtEl>
                                          <p:spTgt spid="5"/>
                                        </p:tgtEl>
                                      </p:cBhvr>
                                      <p:by x="0" y="0"/>
                                    </p:animScale>
                                  </p:childTnLst>
                                </p:cTn>
                              </p:par>
                              <p:par>
                                <p:cTn id="53" presetID="1" presetClass="entr" presetSubtype="0" fill="hold" nodeType="withEffect">
                                  <p:stCondLst>
                                    <p:cond delay="0"/>
                                  </p:stCondLst>
                                  <p:childTnLst>
                                    <p:set>
                                      <p:cBhvr>
                                        <p:cTn id="54" dur="1" fill="hold">
                                          <p:stCondLst>
                                            <p:cond delay="499"/>
                                          </p:stCondLst>
                                        </p:cTn>
                                        <p:tgtEl>
                                          <p:spTgt spid="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6"/>
                                        </p:tgtEl>
                                      </p:cBhvr>
                                      <p:by x="0" y="0"/>
                                    </p:animScale>
                                  </p:childTnLst>
                                </p:cTn>
                              </p:par>
                              <p:par>
                                <p:cTn id="57" presetID="1" presetClass="entr" presetSubtype="0" fill="hold" nodeType="with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par>
                                <p:cTn id="59" presetID="6" presetClass="emph" presetSubtype="0" accel="100000" autoRev="1" fill="hold" nodeType="withEffect">
                                  <p:stCondLst>
                                    <p:cond delay="0"/>
                                  </p:stCondLst>
                                  <p:childTnLst>
                                    <p:animScale>
                                      <p:cBhvr>
                                        <p:cTn id="60" dur="500" fill="hold"/>
                                        <p:tgtEl>
                                          <p:spTgt spid="7"/>
                                        </p:tgtEl>
                                      </p:cBhvr>
                                      <p:by x="0" y="0"/>
                                    </p:animScale>
                                  </p:childTnLst>
                                </p:cTn>
                              </p:par>
                              <p:par>
                                <p:cTn id="61" presetID="10"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ntr" presetSubtype="0" fill="hold" nodeType="withEffect">
                                  <p:stCondLst>
                                    <p:cond delay="0"/>
                                  </p:stCondLst>
                                  <p:childTnLst>
                                    <p:set>
                                      <p:cBhvr>
                                        <p:cTn id="65" dur="1" fill="hold">
                                          <p:stCondLst>
                                            <p:cond delay="499"/>
                                          </p:stCondLst>
                                        </p:cTn>
                                        <p:tgtEl>
                                          <p:spTgt spid="8"/>
                                        </p:tgtEl>
                                        <p:attrNameLst>
                                          <p:attrName>style.visibility</p:attrName>
                                        </p:attrNameLst>
                                      </p:cBhvr>
                                      <p:to>
                                        <p:strVal val="visible"/>
                                      </p:to>
                                    </p:set>
                                  </p:childTnLst>
                                </p:cTn>
                              </p:par>
                              <p:par>
                                <p:cTn id="66" presetID="6" presetClass="emph" presetSubtype="0" accel="100000" autoRev="1" fill="hold" nodeType="withEffect">
                                  <p:stCondLst>
                                    <p:cond delay="0"/>
                                  </p:stCondLst>
                                  <p:childTnLst>
                                    <p:animScale>
                                      <p:cBhvr>
                                        <p:cTn id="67" dur="500" fill="hold"/>
                                        <p:tgtEl>
                                          <p:spTgt spid="8"/>
                                        </p:tgtEl>
                                      </p:cBhvr>
                                      <p:by x="0" y="0"/>
                                    </p:animScale>
                                  </p:childTnLst>
                                </p:cTn>
                              </p:par>
                              <p:par>
                                <p:cTn id="68" presetID="1" presetClass="entr" presetSubtype="0" fill="hold" grpId="0" nodeType="withEffect">
                                  <p:stCondLst>
                                    <p:cond delay="0"/>
                                  </p:stCondLst>
                                  <p:childTnLst>
                                    <p:set>
                                      <p:cBhvr>
                                        <p:cTn id="69" dur="1" fill="hold">
                                          <p:stCondLst>
                                            <p:cond delay="499"/>
                                          </p:stCondLst>
                                        </p:cTn>
                                        <p:tgtEl>
                                          <p:spTgt spid="69"/>
                                        </p:tgtEl>
                                        <p:attrNameLst>
                                          <p:attrName>style.visibility</p:attrName>
                                        </p:attrNameLst>
                                      </p:cBhvr>
                                      <p:to>
                                        <p:strVal val="visible"/>
                                      </p:to>
                                    </p:set>
                                  </p:childTnLst>
                                </p:cTn>
                              </p:par>
                              <p:par>
                                <p:cTn id="70" presetID="6" presetClass="emph" presetSubtype="0" accel="100000" autoRev="1" fill="hold" grpId="1" nodeType="withEffect">
                                  <p:stCondLst>
                                    <p:cond delay="0"/>
                                  </p:stCondLst>
                                  <p:childTnLst>
                                    <p:animScale>
                                      <p:cBhvr>
                                        <p:cTn id="71" dur="500" fill="hold"/>
                                        <p:tgtEl>
                                          <p:spTgt spid="69"/>
                                        </p:tgtEl>
                                      </p:cBhvr>
                                      <p:by x="0" y="0"/>
                                    </p:animScale>
                                  </p:childTnLst>
                                </p:cTn>
                              </p:par>
                              <p:par>
                                <p:cTn id="72" presetID="1" presetClass="entr" presetSubtype="0" fill="hold" grpId="0" nodeType="withEffect">
                                  <p:stCondLst>
                                    <p:cond delay="0"/>
                                  </p:stCondLst>
                                  <p:childTnLst>
                                    <p:set>
                                      <p:cBhvr>
                                        <p:cTn id="73" dur="1" fill="hold">
                                          <p:stCondLst>
                                            <p:cond delay="499"/>
                                          </p:stCondLst>
                                        </p:cTn>
                                        <p:tgtEl>
                                          <p:spTgt spid="71"/>
                                        </p:tgtEl>
                                        <p:attrNameLst>
                                          <p:attrName>style.visibility</p:attrName>
                                        </p:attrNameLst>
                                      </p:cBhvr>
                                      <p:to>
                                        <p:strVal val="visible"/>
                                      </p:to>
                                    </p:set>
                                  </p:childTnLst>
                                </p:cTn>
                              </p:par>
                              <p:par>
                                <p:cTn id="74" presetID="6" presetClass="emph" presetSubtype="0" accel="100000" autoRev="1" fill="hold" grpId="1" nodeType="withEffect">
                                  <p:stCondLst>
                                    <p:cond delay="0"/>
                                  </p:stCondLst>
                                  <p:childTnLst>
                                    <p:animScale>
                                      <p:cBhvr>
                                        <p:cTn id="75" dur="500" fill="hold"/>
                                        <p:tgtEl>
                                          <p:spTgt spid="71"/>
                                        </p:tgtEl>
                                      </p:cBhvr>
                                      <p:by x="0" y="0"/>
                                    </p:animScale>
                                  </p:childTnLst>
                                </p:cTn>
                              </p:par>
                              <p:par>
                                <p:cTn id="76" presetID="1" presetClass="entr" presetSubtype="0" fill="hold" grpId="0" nodeType="withEffect">
                                  <p:stCondLst>
                                    <p:cond delay="0"/>
                                  </p:stCondLst>
                                  <p:childTnLst>
                                    <p:set>
                                      <p:cBhvr>
                                        <p:cTn id="77" dur="1" fill="hold">
                                          <p:stCondLst>
                                            <p:cond delay="499"/>
                                          </p:stCondLst>
                                        </p:cTn>
                                        <p:tgtEl>
                                          <p:spTgt spid="70"/>
                                        </p:tgtEl>
                                        <p:attrNameLst>
                                          <p:attrName>style.visibility</p:attrName>
                                        </p:attrNameLst>
                                      </p:cBhvr>
                                      <p:to>
                                        <p:strVal val="visible"/>
                                      </p:to>
                                    </p:set>
                                  </p:childTnLst>
                                </p:cTn>
                              </p:par>
                              <p:par>
                                <p:cTn id="78" presetID="6" presetClass="emph" presetSubtype="0" accel="100000" autoRev="1" fill="hold" grpId="1" nodeType="withEffect">
                                  <p:stCondLst>
                                    <p:cond delay="0"/>
                                  </p:stCondLst>
                                  <p:childTnLst>
                                    <p:animScale>
                                      <p:cBhvr>
                                        <p:cTn id="79" dur="500" fill="hold"/>
                                        <p:tgtEl>
                                          <p:spTgt spid="70"/>
                                        </p:tgtEl>
                                      </p:cBhvr>
                                      <p:by x="0" y="0"/>
                                    </p:animScale>
                                  </p:childTnLst>
                                </p:cTn>
                              </p:par>
                              <p:par>
                                <p:cTn id="80" presetID="1" presetClass="entr" presetSubtype="0" fill="hold" grpId="0" nodeType="withEffect">
                                  <p:stCondLst>
                                    <p:cond delay="0"/>
                                  </p:stCondLst>
                                  <p:childTnLst>
                                    <p:set>
                                      <p:cBhvr>
                                        <p:cTn id="81" dur="1" fill="hold">
                                          <p:stCondLst>
                                            <p:cond delay="499"/>
                                          </p:stCondLst>
                                        </p:cTn>
                                        <p:tgtEl>
                                          <p:spTgt spid="68"/>
                                        </p:tgtEl>
                                        <p:attrNameLst>
                                          <p:attrName>style.visibility</p:attrName>
                                        </p:attrNameLst>
                                      </p:cBhvr>
                                      <p:to>
                                        <p:strVal val="visible"/>
                                      </p:to>
                                    </p:set>
                                  </p:childTnLst>
                                </p:cTn>
                              </p:par>
                              <p:par>
                                <p:cTn id="82" presetID="6" presetClass="emph" presetSubtype="0" accel="100000" autoRev="1" fill="hold" grpId="1" nodeType="withEffect">
                                  <p:stCondLst>
                                    <p:cond delay="0"/>
                                  </p:stCondLst>
                                  <p:childTnLst>
                                    <p:animScale>
                                      <p:cBhvr>
                                        <p:cTn id="83" dur="500" fill="hold"/>
                                        <p:tgtEl>
                                          <p:spTgt spid="68"/>
                                        </p:tgtEl>
                                      </p:cBhvr>
                                      <p:by x="0" y="0"/>
                                    </p:animScale>
                                  </p:childTnLst>
                                </p:cTn>
                              </p:par>
                              <p:par>
                                <p:cTn id="84" presetID="1" presetClass="entr" presetSubtype="0" fill="hold" grpId="0" nodeType="withEffect">
                                  <p:stCondLst>
                                    <p:cond delay="700"/>
                                  </p:stCondLst>
                                  <p:childTnLst>
                                    <p:set>
                                      <p:cBhvr>
                                        <p:cTn id="85" dur="1" fill="hold">
                                          <p:stCondLst>
                                            <p:cond delay="499"/>
                                          </p:stCondLst>
                                        </p:cTn>
                                        <p:tgtEl>
                                          <p:spTgt spid="88"/>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500" fill="hold"/>
                                        <p:tgtEl>
                                          <p:spTgt spid="88"/>
                                        </p:tgtEl>
                                      </p:cBhvr>
                                      <p:by x="0" y="0"/>
                                    </p:animScale>
                                  </p:childTnLst>
                                </p:cTn>
                              </p:par>
                              <p:par>
                                <p:cTn id="88" presetID="35" presetClass="path" presetSubtype="0" decel="100000" fill="hold" grpId="2" nodeType="withEffect">
                                  <p:stCondLst>
                                    <p:cond delay="1200"/>
                                  </p:stCondLst>
                                  <p:childTnLst>
                                    <p:animMotion origin="layout" path="M 4.79167E-6 -2.59259E-6 L 0.04023 -0.02731 " pathEditMode="relative" rAng="0" ptsTypes="AA">
                                      <p:cBhvr>
                                        <p:cTn id="89" dur="500" spd="-100000" fill="hold"/>
                                        <p:tgtEl>
                                          <p:spTgt spid="88"/>
                                        </p:tgtEl>
                                        <p:attrNameLst>
                                          <p:attrName>ppt_x</p:attrName>
                                          <p:attrName>ppt_y</p:attrName>
                                        </p:attrNameLst>
                                      </p:cBhvr>
                                      <p:rCtr x="2005" y="-1366"/>
                                    </p:animMotion>
                                  </p:childTnLst>
                                </p:cTn>
                              </p:par>
                              <p:par>
                                <p:cTn id="90" presetID="1" presetClass="entr" presetSubtype="0" fill="hold" grpId="0" nodeType="withEffect">
                                  <p:stCondLst>
                                    <p:cond delay="700"/>
                                  </p:stCondLst>
                                  <p:childTnLst>
                                    <p:set>
                                      <p:cBhvr>
                                        <p:cTn id="91" dur="1" fill="hold">
                                          <p:stCondLst>
                                            <p:cond delay="499"/>
                                          </p:stCondLst>
                                        </p:cTn>
                                        <p:tgtEl>
                                          <p:spTgt spid="90"/>
                                        </p:tgtEl>
                                        <p:attrNameLst>
                                          <p:attrName>style.visibility</p:attrName>
                                        </p:attrNameLst>
                                      </p:cBhvr>
                                      <p:to>
                                        <p:strVal val="visible"/>
                                      </p:to>
                                    </p:set>
                                  </p:childTnLst>
                                </p:cTn>
                              </p:par>
                              <p:par>
                                <p:cTn id="92" presetID="6" presetClass="emph" presetSubtype="0" accel="100000" autoRev="1" fill="hold" grpId="1" nodeType="withEffect">
                                  <p:stCondLst>
                                    <p:cond delay="700"/>
                                  </p:stCondLst>
                                  <p:childTnLst>
                                    <p:animScale>
                                      <p:cBhvr>
                                        <p:cTn id="93" dur="500" fill="hold"/>
                                        <p:tgtEl>
                                          <p:spTgt spid="90"/>
                                        </p:tgtEl>
                                      </p:cBhvr>
                                      <p:by x="0" y="0"/>
                                    </p:animScale>
                                  </p:childTnLst>
                                </p:cTn>
                              </p:par>
                              <p:par>
                                <p:cTn id="94" presetID="35" presetClass="path" presetSubtype="0" decel="100000" fill="hold" grpId="2" nodeType="withEffect">
                                  <p:stCondLst>
                                    <p:cond delay="1200"/>
                                  </p:stCondLst>
                                  <p:childTnLst>
                                    <p:animMotion origin="layout" path="M -4.79167E-6 -3.33333E-6 L -0.04453 -0.02314 " pathEditMode="relative" rAng="0" ptsTypes="AA">
                                      <p:cBhvr>
                                        <p:cTn id="95" dur="500" spd="-100000" fill="hold"/>
                                        <p:tgtEl>
                                          <p:spTgt spid="90"/>
                                        </p:tgtEl>
                                        <p:attrNameLst>
                                          <p:attrName>ppt_x</p:attrName>
                                          <p:attrName>ppt_y</p:attrName>
                                        </p:attrNameLst>
                                      </p:cBhvr>
                                      <p:rCtr x="-2227"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28" grpId="0"/>
      <p:bldP spid="28" grpId="1"/>
      <p:bldP spid="85" grpId="0" animBg="1"/>
      <p:bldP spid="85" grpId="1" animBg="1"/>
      <p:bldP spid="85" grpId="2" animBg="1"/>
      <p:bldP spid="95" grpId="0" animBg="1"/>
      <p:bldP spid="95" grpId="1" animBg="1"/>
      <p:bldP spid="95" grpId="2" animBg="1"/>
      <p:bldP spid="84" grpId="0" animBg="1"/>
      <p:bldP spid="84" grpId="1" animBg="1"/>
      <p:bldP spid="84" grpId="2" animBg="1"/>
      <p:bldP spid="69" grpId="0"/>
      <p:bldP spid="69" grpId="1"/>
      <p:bldP spid="71" grpId="0"/>
      <p:bldP spid="71" grpId="1"/>
      <p:bldP spid="70" grpId="0"/>
      <p:bldP spid="70" grpId="1"/>
      <p:bldP spid="68" grpId="0"/>
      <p:bldP spid="68" grpId="1"/>
      <p:bldP spid="94" grpId="0" animBg="1"/>
      <p:bldP spid="94" grpId="1" animBg="1"/>
      <p:bldP spid="94" grpId="2" animBg="1"/>
      <p:bldP spid="91" grpId="0" animBg="1"/>
      <p:bldP spid="91" grpId="1" animBg="1"/>
      <p:bldP spid="91" grpId="2" animBg="1"/>
      <p:bldP spid="93" grpId="0" animBg="1"/>
      <p:bldP spid="93" grpId="1" animBg="1"/>
      <p:bldP spid="93" grpId="2" animBg="1"/>
      <p:bldP spid="88" grpId="0" animBg="1"/>
      <p:bldP spid="88" grpId="1" animBg="1"/>
      <p:bldP spid="88" grpId="2" animBg="1"/>
      <p:bldP spid="90" grpId="0" animBg="1"/>
      <p:bldP spid="90" grpId="1" animBg="1"/>
      <p:bldP spid="9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Subnets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347787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Subnets within the vNet address space </a:t>
            </a:r>
          </a:p>
          <a:p>
            <a:pPr marL="285750" indent="-285750">
              <a:spcAft>
                <a:spcPts val="600"/>
              </a:spcAft>
              <a:buFont typeface="Arial" panose="020B0604020202020204" pitchFamily="34" charset="0"/>
              <a:buChar char="•"/>
            </a:pPr>
            <a:r>
              <a:rPr lang="en-GB" sz="2000"/>
              <a:t>Non-overlapping</a:t>
            </a:r>
          </a:p>
          <a:p>
            <a:pPr marL="285750" indent="-285750">
              <a:spcAft>
                <a:spcPts val="600"/>
              </a:spcAft>
              <a:buFont typeface="Arial" panose="020B0604020202020204" pitchFamily="34" charset="0"/>
              <a:buChar char="•"/>
            </a:pPr>
            <a:r>
              <a:rPr lang="en-GB" sz="2000"/>
              <a:t>Do not need to be contiguous</a:t>
            </a:r>
          </a:p>
          <a:p>
            <a:pPr marL="285750" indent="-285750">
              <a:spcAft>
                <a:spcPts val="600"/>
              </a:spcAft>
              <a:buFont typeface="Arial" panose="020B0604020202020204" pitchFamily="34" charset="0"/>
              <a:buChar char="•"/>
            </a:pPr>
            <a:r>
              <a:rPr lang="en-GB" sz="2000"/>
              <a:t>Automatic route table between subnets</a:t>
            </a:r>
          </a:p>
          <a:p>
            <a:pPr marL="285750" indent="-285750">
              <a:spcAft>
                <a:spcPts val="600"/>
              </a:spcAft>
              <a:buFont typeface="Arial" panose="020B0604020202020204" pitchFamily="34" charset="0"/>
              <a:buChar char="•"/>
            </a:pPr>
            <a:r>
              <a:rPr lang="en-GB" sz="2000"/>
              <a:t>Default route out to internet</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3386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Network Security Groups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440120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Layer 4 security rules</a:t>
            </a:r>
          </a:p>
          <a:p>
            <a:pPr marL="285750" indent="-285750">
              <a:spcAft>
                <a:spcPts val="600"/>
              </a:spcAft>
              <a:buFont typeface="Arial" panose="020B0604020202020204" pitchFamily="34" charset="0"/>
              <a:buChar char="•"/>
            </a:pPr>
            <a:r>
              <a:rPr lang="en-GB" sz="2000"/>
              <a:t>Inbound &amp; outbound</a:t>
            </a:r>
          </a:p>
          <a:p>
            <a:pPr marL="285750" indent="-285750">
              <a:spcAft>
                <a:spcPts val="600"/>
              </a:spcAft>
              <a:buFont typeface="Arial" panose="020B0604020202020204" pitchFamily="34" charset="0"/>
              <a:buChar char="•"/>
            </a:pPr>
            <a:r>
              <a:rPr lang="en-GB" sz="2000"/>
              <a:t>Tuples – address, port, protocol</a:t>
            </a:r>
          </a:p>
          <a:p>
            <a:pPr marL="285750" indent="-285750">
              <a:spcAft>
                <a:spcPts val="600"/>
              </a:spcAft>
              <a:buFont typeface="Arial" panose="020B0604020202020204" pitchFamily="34" charset="0"/>
              <a:buChar char="•"/>
            </a:pPr>
            <a:r>
              <a:rPr lang="en-GB" sz="2000"/>
              <a:t>Subnets and NICs</a:t>
            </a:r>
          </a:p>
          <a:p>
            <a:pPr marL="285750" indent="-285750">
              <a:spcAft>
                <a:spcPts val="600"/>
              </a:spcAft>
              <a:buFont typeface="Arial" panose="020B0604020202020204" pitchFamily="34" charset="0"/>
              <a:buChar char="•"/>
            </a:pPr>
            <a:r>
              <a:rPr lang="en-GB" sz="2000"/>
              <a:t>Defaults</a:t>
            </a:r>
          </a:p>
          <a:p>
            <a:pPr marL="752121" lvl="1" indent="-285750">
              <a:spcAft>
                <a:spcPts val="600"/>
              </a:spcAft>
              <a:buFont typeface="Arial" panose="020B0604020202020204" pitchFamily="34" charset="0"/>
              <a:buChar char="•"/>
            </a:pPr>
            <a:r>
              <a:rPr lang="en-GB" sz="2000"/>
              <a:t>Within vNet</a:t>
            </a:r>
          </a:p>
          <a:p>
            <a:pPr marL="752121" lvl="1" indent="-285750">
              <a:spcAft>
                <a:spcPts val="600"/>
              </a:spcAft>
              <a:buFont typeface="Arial" panose="020B0604020202020204" pitchFamily="34" charset="0"/>
              <a:buChar char="•"/>
            </a:pPr>
            <a:r>
              <a:rPr lang="en-GB" sz="2000"/>
              <a:t>To the internet</a:t>
            </a:r>
          </a:p>
          <a:p>
            <a:pPr marL="752121" lvl="1" indent="-285750">
              <a:spcAft>
                <a:spcPts val="600"/>
              </a:spcAft>
              <a:buFont typeface="Arial" panose="020B0604020202020204" pitchFamily="34" charset="0"/>
              <a:buChar char="•"/>
            </a:pPr>
            <a:r>
              <a:rPr lang="en-GB" sz="2000"/>
              <a:t>Load balancer</a:t>
            </a:r>
          </a:p>
          <a:p>
            <a:pPr marL="752121" lvl="1" indent="-285750">
              <a:spcAft>
                <a:spcPts val="600"/>
              </a:spcAft>
              <a:buFont typeface="Arial" panose="020B0604020202020204" pitchFamily="34" charset="0"/>
              <a:buChar char="•"/>
            </a:pPr>
            <a:r>
              <a:rPr lang="en-GB" sz="2000"/>
              <a:t>RDP &amp; SSH</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Tree>
    <p:extLst>
      <p:ext uri="{BB962C8B-B14F-4D97-AF65-F5344CB8AC3E}">
        <p14:creationId xmlns:p14="http://schemas.microsoft.com/office/powerpoint/2010/main" val="2043587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Gateway Subnet and Virtual Network Gateways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24676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Special case</a:t>
            </a:r>
          </a:p>
          <a:p>
            <a:pPr marL="285750" indent="-285750">
              <a:spcAft>
                <a:spcPts val="600"/>
              </a:spcAft>
              <a:buFont typeface="Arial" panose="020B0604020202020204" pitchFamily="34" charset="0"/>
              <a:buChar char="•"/>
            </a:pPr>
            <a:r>
              <a:rPr lang="en-GB" sz="2000"/>
              <a:t>Virtual Network Gateways</a:t>
            </a:r>
          </a:p>
          <a:p>
            <a:pPr marL="752121" lvl="1" indent="-285750">
              <a:spcAft>
                <a:spcPts val="600"/>
              </a:spcAft>
              <a:buFont typeface="Arial" panose="020B0604020202020204" pitchFamily="34" charset="0"/>
              <a:buChar char="•"/>
            </a:pPr>
            <a:r>
              <a:rPr lang="en-GB" sz="2000"/>
              <a:t>VPN Gateway</a:t>
            </a:r>
          </a:p>
          <a:p>
            <a:pPr marL="752121" lvl="1" indent="-285750">
              <a:spcAft>
                <a:spcPts val="600"/>
              </a:spcAft>
              <a:buFont typeface="Arial" panose="020B0604020202020204" pitchFamily="34" charset="0"/>
              <a:buChar char="•"/>
            </a:pPr>
            <a:r>
              <a:rPr lang="en-GB" sz="2000"/>
              <a:t>ExpressRoute</a:t>
            </a:r>
          </a:p>
          <a:p>
            <a:pPr marL="285750" indent="-285750">
              <a:spcAft>
                <a:spcPts val="600"/>
              </a:spcAft>
              <a:buFont typeface="Arial" panose="020B0604020202020204" pitchFamily="34" charset="0"/>
              <a:buChar char="•"/>
            </a:pPr>
            <a:r>
              <a:rPr lang="en-GB" sz="2000"/>
              <a:t>No NSG</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Tree>
    <p:extLst>
      <p:ext uri="{BB962C8B-B14F-4D97-AF65-F5344CB8AC3E}">
        <p14:creationId xmlns:p14="http://schemas.microsoft.com/office/powerpoint/2010/main" val="1309280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30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2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0"/>
                            </p:stCondLst>
                            <p:childTnLst>
                              <p:par>
                                <p:cTn id="24" presetID="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3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out)">
                                      <p:cBhvr>
                                        <p:cTn id="35" dur="20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7500"/>
                            </p:stCondLst>
                            <p:childTnLst>
                              <p:par>
                                <p:cTn id="40" presetID="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4" grpId="0"/>
      <p:bldP spid="25" grpId="0"/>
      <p:bldP spid="29"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NICs and PIPs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952328" cy="1862048"/>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One NIC by default</a:t>
            </a:r>
          </a:p>
          <a:p>
            <a:pPr marL="342900" indent="-342900">
              <a:spcAft>
                <a:spcPts val="600"/>
              </a:spcAft>
              <a:buFont typeface="Arial" panose="020B0604020202020204" pitchFamily="34" charset="0"/>
              <a:buChar char="•"/>
            </a:pPr>
            <a:r>
              <a:rPr lang="en-GB" sz="2000"/>
              <a:t>IP allocated, may be reserved</a:t>
            </a:r>
          </a:p>
          <a:p>
            <a:pPr marL="342900" indent="-342900">
              <a:spcAft>
                <a:spcPts val="600"/>
              </a:spcAft>
              <a:buFont typeface="Arial" panose="020B0604020202020204" pitchFamily="34" charset="0"/>
              <a:buChar char="•"/>
            </a:pPr>
            <a:r>
              <a:rPr lang="en-GB" sz="2000"/>
              <a:t>Multiple NICs</a:t>
            </a:r>
          </a:p>
          <a:p>
            <a:pPr marL="342900" indent="-342900">
              <a:spcAft>
                <a:spcPts val="600"/>
              </a:spcAft>
              <a:buFont typeface="Arial" panose="020B0604020202020204" pitchFamily="34" charset="0"/>
              <a:buChar char="•"/>
            </a:pPr>
            <a:r>
              <a:rPr lang="en-GB" sz="2000"/>
              <a:t>Multiple IPs</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
        <p:nvSpPr>
          <p:cNvPr id="35" name="Rectangle 34">
            <a:extLst>
              <a:ext uri="{FF2B5EF4-FFF2-40B4-BE49-F238E27FC236}">
                <a16:creationId xmlns:a16="http://schemas.microsoft.com/office/drawing/2014/main" id="{038D6D98-A189-4ACF-ACCC-642D9BEC5396}"/>
              </a:ext>
            </a:extLst>
          </p:cNvPr>
          <p:cNvSpPr/>
          <p:nvPr/>
        </p:nvSpPr>
        <p:spPr>
          <a:xfrm>
            <a:off x="9032345" y="4419232"/>
            <a:ext cx="3131857" cy="784830"/>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Public IP (PIP)</a:t>
            </a:r>
          </a:p>
          <a:p>
            <a:pPr marL="342900" indent="-342900">
              <a:spcAft>
                <a:spcPts val="600"/>
              </a:spcAft>
              <a:buFont typeface="Arial" panose="020B0604020202020204" pitchFamily="34" charset="0"/>
              <a:buChar char="•"/>
            </a:pPr>
            <a:r>
              <a:rPr lang="en-GB" sz="2000"/>
              <a:t>Azure DNS name</a:t>
            </a:r>
          </a:p>
        </p:txBody>
      </p:sp>
      <p:cxnSp>
        <p:nvCxnSpPr>
          <p:cNvPr id="39" name="Straight Connector 38">
            <a:extLst>
              <a:ext uri="{FF2B5EF4-FFF2-40B4-BE49-F238E27FC236}">
                <a16:creationId xmlns:a16="http://schemas.microsoft.com/office/drawing/2014/main" id="{CFFE8A37-55EC-4818-8DD2-39696232371D}"/>
              </a:ext>
            </a:extLst>
          </p:cNvPr>
          <p:cNvCxnSpPr>
            <a:cxnSpLocks/>
            <a:endCxn id="36" idx="0"/>
          </p:cNvCxnSpPr>
          <p:nvPr/>
        </p:nvCxnSpPr>
        <p:spPr>
          <a:xfrm>
            <a:off x="4701013" y="5257693"/>
            <a:ext cx="0" cy="1338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F282CEE-815E-467C-B19D-17B1E79D9060}"/>
              </a:ext>
            </a:extLst>
          </p:cNvPr>
          <p:cNvGrpSpPr/>
          <p:nvPr/>
        </p:nvGrpSpPr>
        <p:grpSpPr>
          <a:xfrm>
            <a:off x="4384239" y="4565124"/>
            <a:ext cx="656270" cy="818414"/>
            <a:chOff x="4384239" y="4565124"/>
            <a:chExt cx="656270" cy="818414"/>
          </a:xfrm>
        </p:grpSpPr>
        <p:pic>
          <p:nvPicPr>
            <p:cNvPr id="34" name="Graphic 33">
              <a:extLst>
                <a:ext uri="{FF2B5EF4-FFF2-40B4-BE49-F238E27FC236}">
                  <a16:creationId xmlns:a16="http://schemas.microsoft.com/office/drawing/2014/main" id="{07E4B251-6EC1-4C81-9497-EACBABC61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40541" y="4565124"/>
              <a:ext cx="351782" cy="213285"/>
            </a:xfrm>
            <a:prstGeom prst="rect">
              <a:avLst/>
            </a:prstGeom>
          </p:spPr>
        </p:pic>
        <p:pic>
          <p:nvPicPr>
            <p:cNvPr id="19" name="Graphic 18">
              <a:extLst>
                <a:ext uri="{FF2B5EF4-FFF2-40B4-BE49-F238E27FC236}">
                  <a16:creationId xmlns:a16="http://schemas.microsoft.com/office/drawing/2014/main" id="{FF23E206-3463-4B08-B84C-B784D89368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4239" y="4727268"/>
              <a:ext cx="656270" cy="656270"/>
            </a:xfrm>
            <a:prstGeom prst="rect">
              <a:avLst/>
            </a:prstGeom>
          </p:spPr>
        </p:pic>
      </p:grpSp>
      <p:pic>
        <p:nvPicPr>
          <p:cNvPr id="36" name="Graphic 35">
            <a:extLst>
              <a:ext uri="{FF2B5EF4-FFF2-40B4-BE49-F238E27FC236}">
                <a16:creationId xmlns:a16="http://schemas.microsoft.com/office/drawing/2014/main" id="{B37F6773-FE58-4B92-A60B-C101F3E0D6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25122" y="6596345"/>
            <a:ext cx="351782" cy="213285"/>
          </a:xfrm>
          <a:prstGeom prst="rect">
            <a:avLst/>
          </a:prstGeom>
        </p:spPr>
      </p:pic>
      <p:sp>
        <p:nvSpPr>
          <p:cNvPr id="33" name="TextBox 32">
            <a:extLst>
              <a:ext uri="{FF2B5EF4-FFF2-40B4-BE49-F238E27FC236}">
                <a16:creationId xmlns:a16="http://schemas.microsoft.com/office/drawing/2014/main" id="{CA3D268A-24C8-4D9D-806A-ABD002ED0F2F}"/>
              </a:ext>
            </a:extLst>
          </p:cNvPr>
          <p:cNvSpPr txBox="1"/>
          <p:nvPr/>
        </p:nvSpPr>
        <p:spPr>
          <a:xfrm>
            <a:off x="4010354" y="4243951"/>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NIC</a:t>
            </a:r>
            <a:endParaRPr lang="en-GB" sz="1600">
              <a:solidFill>
                <a:srgbClr val="72BFDF"/>
              </a:solidFill>
            </a:endParaRPr>
          </a:p>
        </p:txBody>
      </p:sp>
      <p:sp>
        <p:nvSpPr>
          <p:cNvPr id="37" name="TextBox 36">
            <a:extLst>
              <a:ext uri="{FF2B5EF4-FFF2-40B4-BE49-F238E27FC236}">
                <a16:creationId xmlns:a16="http://schemas.microsoft.com/office/drawing/2014/main" id="{0C0DE790-4468-4692-ADAB-452E7B823906}"/>
              </a:ext>
            </a:extLst>
          </p:cNvPr>
          <p:cNvSpPr txBox="1"/>
          <p:nvPr/>
        </p:nvSpPr>
        <p:spPr>
          <a:xfrm>
            <a:off x="4281504" y="6462680"/>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PIP</a:t>
            </a:r>
            <a:endParaRPr lang="en-GB" sz="1600">
              <a:solidFill>
                <a:srgbClr val="72BFDF"/>
              </a:solidFill>
            </a:endParaRPr>
          </a:p>
        </p:txBody>
      </p:sp>
    </p:spTree>
    <p:extLst>
      <p:ext uri="{BB962C8B-B14F-4D97-AF65-F5344CB8AC3E}">
        <p14:creationId xmlns:p14="http://schemas.microsoft.com/office/powerpoint/2010/main" val="3596363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up)">
                                      <p:cBhvr>
                                        <p:cTn id="16" dur="500"/>
                                        <p:tgtEl>
                                          <p:spTgt spid="3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1"/>
          <p:cNvSpPr txBox="1">
            <a:spLocks/>
          </p:cNvSpPr>
          <p:nvPr/>
        </p:nvSpPr>
        <p:spPr>
          <a:xfrm>
            <a:off x="308493" y="2159480"/>
            <a:ext cx="4998213" cy="470833"/>
          </a:xfrm>
          <a:prstGeom prst="rect">
            <a:avLst/>
          </a:prstGeom>
        </p:spPr>
        <p:txBody>
          <a:bodyPr vert="horz" wrap="square" lIns="146286" tIns="91429" rIns="146286" bIns="91429"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00"/>
              </a:spcBef>
              <a:buClr>
                <a:schemeClr val="tx1"/>
              </a:buClr>
            </a:pPr>
            <a:r>
              <a:rPr lang="en-US" sz="2800">
                <a:gradFill>
                  <a:gsLst>
                    <a:gs pos="1250">
                      <a:schemeClr val="tx2"/>
                    </a:gs>
                    <a:gs pos="99000">
                      <a:schemeClr val="tx2"/>
                    </a:gs>
                  </a:gsLst>
                  <a:lin ang="5400000" scaled="0"/>
                </a:gradFill>
                <a:latin typeface="+mj-lt"/>
              </a:rPr>
              <a:t>Overview</a:t>
            </a:r>
            <a:endParaRPr lang="en-US" sz="16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Managed disks simplifies the experience for managing storage and capacity planning in virtual machines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Disks, images &amp; snapshots treated as native top level resources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Increases resiliency by abstracting </a:t>
            </a:r>
            <a:br>
              <a:rPr lang="en-US" sz="2000">
                <a:gradFill>
                  <a:gsLst>
                    <a:gs pos="1250">
                      <a:schemeClr val="tx1"/>
                    </a:gs>
                    <a:gs pos="99000">
                      <a:schemeClr val="tx1"/>
                    </a:gs>
                  </a:gsLst>
                  <a:lin ang="5400000" scaled="0"/>
                </a:gradFill>
              </a:rPr>
            </a:br>
            <a:r>
              <a:rPr lang="en-US" sz="2000">
                <a:gradFill>
                  <a:gsLst>
                    <a:gs pos="1250">
                      <a:schemeClr val="tx1"/>
                    </a:gs>
                    <a:gs pos="99000">
                      <a:schemeClr val="tx1"/>
                    </a:gs>
                  </a:gsLst>
                  <a:lin ang="5400000" scaled="0"/>
                </a:gradFill>
              </a:rPr>
              <a:t>the underlying architecture from the user and minimizing mistakes</a:t>
            </a:r>
          </a:p>
        </p:txBody>
      </p:sp>
      <p:sp>
        <p:nvSpPr>
          <p:cNvPr id="2" name="Title 1"/>
          <p:cNvSpPr>
            <a:spLocks noGrp="1"/>
          </p:cNvSpPr>
          <p:nvPr>
            <p:ph type="title"/>
          </p:nvPr>
        </p:nvSpPr>
        <p:spPr/>
        <p:txBody>
          <a:bodyPr/>
          <a:lstStyle/>
          <a:p>
            <a:r>
              <a:rPr lang="en-US"/>
              <a:t>Managed disks</a:t>
            </a:r>
            <a:br>
              <a:rPr lang="en-US"/>
            </a:br>
            <a:r>
              <a:rPr lang="en-US" sz="2000" spc="0">
                <a:latin typeface="+mn-lt"/>
              </a:rPr>
              <a:t>Simple scalability and high resiliency </a:t>
            </a:r>
          </a:p>
        </p:txBody>
      </p:sp>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1" name="Rounded Rectangle 40"/>
            <p:cNvSpPr/>
            <p:nvPr/>
          </p:nvSpPr>
          <p:spPr bwMode="auto">
            <a:xfrm>
              <a:off x="6678772" y="1211262"/>
              <a:ext cx="4840286" cy="457200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82880" tIns="146304" rIns="182880" bIns="146304" rtlCol="0">
              <a:spAutoFit/>
            </a:bodyPr>
            <a:lstStyle/>
            <a:p>
              <a:pPr>
                <a:lnSpc>
                  <a:spcPct val="90000"/>
                </a:lnSpc>
              </a:pPr>
              <a:r>
                <a:rPr lang="en-US" sz="70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82880" tIns="146304" rIns="182880" bIns="146304" rtlCol="0">
              <a:spAutoFit/>
            </a:bodyPr>
            <a:lstStyle/>
            <a:p>
              <a:pPr>
                <a:lnSpc>
                  <a:spcPct val="90000"/>
                </a:lnSpc>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72" name="Group 71">
            <a:extLst>
              <a:ext uri="{FF2B5EF4-FFF2-40B4-BE49-F238E27FC236}">
                <a16:creationId xmlns:a16="http://schemas.microsoft.com/office/drawing/2014/main" id="{DBB2E859-67CD-41B2-814C-F3B90A555732}"/>
              </a:ext>
            </a:extLst>
          </p:cNvPr>
          <p:cNvGrpSpPr/>
          <p:nvPr/>
        </p:nvGrpSpPr>
        <p:grpSpPr>
          <a:xfrm>
            <a:off x="10954363" y="-335268"/>
            <a:ext cx="1488190" cy="1744298"/>
            <a:chOff x="10745492" y="-292054"/>
            <a:chExt cx="1697062" cy="1989116"/>
          </a:xfrm>
        </p:grpSpPr>
        <p:sp>
          <p:nvSpPr>
            <p:cNvPr id="74" name="Diagonal Stripe 73">
              <a:extLst>
                <a:ext uri="{FF2B5EF4-FFF2-40B4-BE49-F238E27FC236}">
                  <a16:creationId xmlns:a16="http://schemas.microsoft.com/office/drawing/2014/main" id="{4E00F7DE-CF58-4350-A174-C2C3FCA5D8E3}"/>
                </a:ext>
              </a:extLst>
            </p:cNvPr>
            <p:cNvSpPr/>
            <p:nvPr/>
          </p:nvSpPr>
          <p:spPr bwMode="auto">
            <a:xfrm rot="5400000">
              <a:off x="10745492" y="0"/>
              <a:ext cx="1697062" cy="1697062"/>
            </a:xfrm>
            <a:prstGeom prst="diagStripe">
              <a:avLst/>
            </a:prstGeom>
            <a:solidFill>
              <a:srgbClr val="BAD80A"/>
            </a:solidFill>
            <a:ln>
              <a:noFill/>
              <a:headEnd type="none" w="med" len="med"/>
              <a:tailEnd type="none" w="med" len="med"/>
            </a:ln>
            <a:effectLst>
              <a:outerShdw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solidFill>
                  <a:srgbClr val="BAD80A"/>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ADD275B3-B10C-447C-99F6-8A43AACF9ABB}"/>
                </a:ext>
              </a:extLst>
            </p:cNvPr>
            <p:cNvSpPr txBox="1"/>
            <p:nvPr/>
          </p:nvSpPr>
          <p:spPr>
            <a:xfrm rot="2704426">
              <a:off x="10827029" y="372054"/>
              <a:ext cx="1917854" cy="589637"/>
            </a:xfrm>
            <a:prstGeom prst="rect">
              <a:avLst/>
            </a:prstGeom>
            <a:noFill/>
          </p:spPr>
          <p:txBody>
            <a:bodyPr wrap="none" lIns="182880" tIns="146304" rIns="182880" bIns="146304" rtlCol="0">
              <a:spAutoFit/>
            </a:bodyPr>
            <a:lstStyle/>
            <a:p>
              <a:pPr>
                <a:lnSpc>
                  <a:spcPct val="90000"/>
                </a:lnSpc>
                <a:spcAft>
                  <a:spcPts val="600"/>
                </a:spcAft>
              </a:pPr>
              <a:r>
                <a:rPr lang="en-GB" sz="1600" b="1">
                  <a:solidFill>
                    <a:srgbClr val="647406"/>
                  </a:solidFill>
                </a:rPr>
                <a:t>  GA Jan 2017</a:t>
              </a:r>
            </a:p>
          </p:txBody>
        </p:sp>
      </p:gr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45"/>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98" y="295684"/>
            <a:ext cx="11888046" cy="1093589"/>
          </a:xfrm>
        </p:spPr>
        <p:txBody>
          <a:bodyPr/>
          <a:lstStyle/>
          <a:p>
            <a:r>
              <a:rPr lang="en-US"/>
              <a:t>Azure Storage Services</a:t>
            </a:r>
          </a:p>
        </p:txBody>
      </p:sp>
      <p:sp>
        <p:nvSpPr>
          <p:cNvPr id="7" name="Rectangle 6"/>
          <p:cNvSpPr/>
          <p:nvPr/>
        </p:nvSpPr>
        <p:spPr bwMode="auto">
          <a:xfrm>
            <a:off x="2754576"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78"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773" fontAlgn="base">
              <a:spcBef>
                <a:spcPct val="0"/>
              </a:spcBef>
              <a:spcAft>
                <a:spcPct val="0"/>
              </a:spcAft>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021"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773" fontAlgn="base">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021" y="5751127"/>
            <a:ext cx="11825648" cy="9461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ctr" anchorCtr="0" forceAA="0" compatLnSpc="1">
            <a:prstTxWarp prst="textNoShape">
              <a:avLst/>
            </a:prstTxWarp>
            <a:noAutofit/>
          </a:bodyPr>
          <a:lstStyle/>
          <a:p>
            <a:pPr algn="ctr" defTabSz="856773" fontAlgn="base">
              <a:spcBef>
                <a:spcPct val="0"/>
              </a:spcBef>
              <a:spcAft>
                <a:spcPct val="0"/>
              </a:spcAft>
            </a:pPr>
            <a:r>
              <a:rPr lang="en-US" sz="280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773" fontAlgn="base">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687" y="1211555"/>
            <a:ext cx="5500245" cy="1394303"/>
            <a:chOff x="148911" y="1211263"/>
            <a:chExt cx="5500947" cy="1394481"/>
          </a:xfrm>
        </p:grpSpPr>
        <p:sp>
          <p:nvSpPr>
            <p:cNvPr id="45" name="Rectangle 44"/>
            <p:cNvSpPr/>
            <p:nvPr/>
          </p:nvSpPr>
          <p:spPr bwMode="auto">
            <a:xfrm>
              <a:off x="380276" y="1211263"/>
              <a:ext cx="4705578" cy="125871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07" tIns="146264" rIns="182831" bIns="146264" rtlCol="0">
                <a:spAutoFit/>
              </a:bodyPr>
              <a:lstStyle/>
              <a:p>
                <a:pPr algn="ct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grpSp>
        <p:grpSp>
          <p:nvGrpSpPr>
            <p:cNvPr id="55" name="Group 54"/>
            <p:cNvGrpSpPr/>
            <p:nvPr/>
          </p:nvGrpSpPr>
          <p:grpSpPr>
            <a:xfrm>
              <a:off x="148911" y="1864676"/>
              <a:ext cx="1718120" cy="671565"/>
              <a:chOff x="7270490" y="5111698"/>
              <a:chExt cx="1718120" cy="671565"/>
            </a:xfrm>
          </p:grpSpPr>
          <p:sp>
            <p:nvSpPr>
              <p:cNvPr id="48" name="Freeform 21"/>
              <p:cNvSpPr>
                <a:spLocks noChangeAspect="1" noEditPoints="1"/>
              </p:cNvSpPr>
              <p:nvPr/>
            </p:nvSpPr>
            <p:spPr bwMode="auto">
              <a:xfrm>
                <a:off x="8110978" y="5111698"/>
                <a:ext cx="276726" cy="23829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826579"/>
              <a:ext cx="2719933" cy="731950"/>
              <a:chOff x="9659512" y="5051313"/>
              <a:chExt cx="2719933" cy="731950"/>
            </a:xfrm>
          </p:grpSpPr>
          <p:sp>
            <p:nvSpPr>
              <p:cNvPr id="49" name="Freeform 21"/>
              <p:cNvSpPr>
                <a:spLocks noChangeAspect="1" noEditPoints="1"/>
              </p:cNvSpPr>
              <p:nvPr/>
            </p:nvSpPr>
            <p:spPr bwMode="auto">
              <a:xfrm>
                <a:off x="10676210" y="5051313"/>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endParaRPr lang="en-US" sz="2400" kern="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8131"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Objects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Highly scalable, REST based cloud object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Block Blobs: Sequential file I/O</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Cool Tier Available</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Page Blobs: Random-write pattern data</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Append Blobs</a:t>
            </a:r>
          </a:p>
        </p:txBody>
      </p:sp>
      <p:sp>
        <p:nvSpPr>
          <p:cNvPr id="61" name="Rectangle 60"/>
          <p:cNvSpPr/>
          <p:nvPr/>
        </p:nvSpPr>
        <p:spPr bwMode="auto">
          <a:xfrm>
            <a:off x="9875245"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Queues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Reliable queues at scale for cloud services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cs typeface="Segoe UI" pitchFamily="34" charset="0"/>
              </a:rPr>
              <a:t>Decouple and scale components</a:t>
            </a:r>
          </a:p>
          <a:p>
            <a:pPr defTabSz="856773" fontAlgn="base">
              <a:spcBef>
                <a:spcPct val="0"/>
              </a:spcBef>
              <a:spcAft>
                <a:spcPct val="0"/>
              </a:spcAft>
            </a:pPr>
            <a:r>
              <a:rPr lang="en-US" sz="1400">
                <a:solidFill>
                  <a:schemeClr val="bg1">
                    <a:lumMod val="75000"/>
                  </a:schemeClr>
                </a:soli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88"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Tables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Massive auto-scaling NoSQL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Dynamic scaling based on load</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Scale to PBs of table data </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Fast key/value lookups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p:txBody>
      </p:sp>
      <p:grpSp>
        <p:nvGrpSpPr>
          <p:cNvPr id="12" name="Group 11"/>
          <p:cNvGrpSpPr/>
          <p:nvPr/>
        </p:nvGrpSpPr>
        <p:grpSpPr>
          <a:xfrm>
            <a:off x="5133298" y="1214210"/>
            <a:ext cx="7944627" cy="1298936"/>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551137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5A39C26-DD93-4B64-8CD1-DB124DC40F20}"/>
              </a:ext>
            </a:extLst>
          </p:cNvPr>
          <p:cNvGrpSpPr/>
          <p:nvPr/>
        </p:nvGrpSpPr>
        <p:grpSpPr>
          <a:xfrm>
            <a:off x="8136880" y="1207943"/>
            <a:ext cx="648073" cy="651302"/>
            <a:chOff x="4706069" y="3575987"/>
            <a:chExt cx="648073" cy="651302"/>
          </a:xfrm>
        </p:grpSpPr>
        <p:sp>
          <p:nvSpPr>
            <p:cNvPr id="20" name="Rectangle 19">
              <a:extLst>
                <a:ext uri="{FF2B5EF4-FFF2-40B4-BE49-F238E27FC236}">
                  <a16:creationId xmlns:a16="http://schemas.microsoft.com/office/drawing/2014/main" id="{AC4DD3DF-2DEE-4E7F-80D0-ACAD15C3BB3E}"/>
                </a:ext>
              </a:extLst>
            </p:cNvPr>
            <p:cNvSpPr/>
            <p:nvPr/>
          </p:nvSpPr>
          <p:spPr bwMode="auto">
            <a:xfrm rot="20986602">
              <a:off x="4911192" y="3806345"/>
              <a:ext cx="263191" cy="2901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797653B-8FB9-42CC-9ACE-773D9442E9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572" t="33839" r="38275" b="34797"/>
            <a:stretch/>
          </p:blipFill>
          <p:spPr>
            <a:xfrm>
              <a:off x="4706069" y="3575987"/>
              <a:ext cx="648073" cy="651302"/>
            </a:xfrm>
            <a:prstGeom prst="rect">
              <a:avLst/>
            </a:prstGeom>
          </p:spPr>
        </p:pic>
      </p:grpSp>
      <p:sp>
        <p:nvSpPr>
          <p:cNvPr id="16" name="Rectangle 15">
            <a:extLst>
              <a:ext uri="{FF2B5EF4-FFF2-40B4-BE49-F238E27FC236}">
                <a16:creationId xmlns:a16="http://schemas.microsoft.com/office/drawing/2014/main" id="{3AC99CB4-84EB-486B-B5FF-2F306EEE12C7}"/>
              </a:ext>
            </a:extLst>
          </p:cNvPr>
          <p:cNvSpPr/>
          <p:nvPr/>
        </p:nvSpPr>
        <p:spPr bwMode="auto">
          <a:xfrm>
            <a:off x="8233204" y="540172"/>
            <a:ext cx="479740" cy="561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Role Based Access Control</a:t>
            </a:r>
          </a:p>
        </p:txBody>
      </p:sp>
      <p:pic>
        <p:nvPicPr>
          <p:cNvPr id="11" name="Graphic 10">
            <a:extLst>
              <a:ext uri="{FF2B5EF4-FFF2-40B4-BE49-F238E27FC236}">
                <a16:creationId xmlns:a16="http://schemas.microsoft.com/office/drawing/2014/main" id="{5479FA77-34F9-4299-A163-16506A7A1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937" y="1617806"/>
            <a:ext cx="2020044" cy="1568192"/>
          </a:xfrm>
          <a:prstGeom prst="rect">
            <a:avLst/>
          </a:prstGeom>
        </p:spPr>
      </p:pic>
      <p:sp>
        <p:nvSpPr>
          <p:cNvPr id="12" name="TextBox 11">
            <a:extLst>
              <a:ext uri="{FF2B5EF4-FFF2-40B4-BE49-F238E27FC236}">
                <a16:creationId xmlns:a16="http://schemas.microsoft.com/office/drawing/2014/main" id="{A617BFBD-B169-4001-B630-8224CAAB236E}"/>
              </a:ext>
            </a:extLst>
          </p:cNvPr>
          <p:cNvSpPr txBox="1"/>
          <p:nvPr/>
        </p:nvSpPr>
        <p:spPr>
          <a:xfrm>
            <a:off x="1251370"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Subscription</a:t>
            </a:r>
          </a:p>
        </p:txBody>
      </p:sp>
      <p:sp>
        <p:nvSpPr>
          <p:cNvPr id="13" name="TextBox 12">
            <a:extLst>
              <a:ext uri="{FF2B5EF4-FFF2-40B4-BE49-F238E27FC236}">
                <a16:creationId xmlns:a16="http://schemas.microsoft.com/office/drawing/2014/main" id="{7F697DE1-F2C6-4339-9680-ADE7D3991C29}"/>
              </a:ext>
            </a:extLst>
          </p:cNvPr>
          <p:cNvSpPr txBox="1"/>
          <p:nvPr/>
        </p:nvSpPr>
        <p:spPr>
          <a:xfrm>
            <a:off x="1969765" y="1409030"/>
            <a:ext cx="3283528"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Global Administrator</a:t>
            </a:r>
          </a:p>
        </p:txBody>
      </p:sp>
      <p:pic>
        <p:nvPicPr>
          <p:cNvPr id="15" name="Graphic 14">
            <a:extLst>
              <a:ext uri="{FF2B5EF4-FFF2-40B4-BE49-F238E27FC236}">
                <a16:creationId xmlns:a16="http://schemas.microsoft.com/office/drawing/2014/main" id="{DE0FAD10-CEBF-4723-9710-CB363D24EA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796" y="223180"/>
            <a:ext cx="1540556" cy="1195958"/>
          </a:xfrm>
          <a:prstGeom prst="rect">
            <a:avLst/>
          </a:prstGeom>
        </p:spPr>
      </p:pic>
      <p:sp>
        <p:nvSpPr>
          <p:cNvPr id="17" name="TextBox 16">
            <a:extLst>
              <a:ext uri="{FF2B5EF4-FFF2-40B4-BE49-F238E27FC236}">
                <a16:creationId xmlns:a16="http://schemas.microsoft.com/office/drawing/2014/main" id="{2CCDB27E-FD45-4C77-8BD5-21A33561AEFB}"/>
              </a:ext>
            </a:extLst>
          </p:cNvPr>
          <p:cNvSpPr txBox="1"/>
          <p:nvPr/>
        </p:nvSpPr>
        <p:spPr>
          <a:xfrm>
            <a:off x="8738517" y="544934"/>
            <a:ext cx="2862771"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Microsoft Account</a:t>
            </a:r>
          </a:p>
        </p:txBody>
      </p:sp>
      <p:sp>
        <p:nvSpPr>
          <p:cNvPr id="22" name="TextBox 21">
            <a:extLst>
              <a:ext uri="{FF2B5EF4-FFF2-40B4-BE49-F238E27FC236}">
                <a16:creationId xmlns:a16="http://schemas.microsoft.com/office/drawing/2014/main" id="{2CE792B5-CDBA-42A9-BA12-844559C477C8}"/>
              </a:ext>
            </a:extLst>
          </p:cNvPr>
          <p:cNvSpPr txBox="1"/>
          <p:nvPr/>
        </p:nvSpPr>
        <p:spPr>
          <a:xfrm>
            <a:off x="8738516" y="1180620"/>
            <a:ext cx="2293577"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Work Account</a:t>
            </a:r>
          </a:p>
        </p:txBody>
      </p:sp>
      <p:pic>
        <p:nvPicPr>
          <p:cNvPr id="25" name="Graphic 24">
            <a:extLst>
              <a:ext uri="{FF2B5EF4-FFF2-40B4-BE49-F238E27FC236}">
                <a16:creationId xmlns:a16="http://schemas.microsoft.com/office/drawing/2014/main" id="{AFDF1521-0A13-4C2F-B1A2-AE99841182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5261" y="1617806"/>
            <a:ext cx="2020044" cy="1568192"/>
          </a:xfrm>
          <a:prstGeom prst="rect">
            <a:avLst/>
          </a:prstGeom>
        </p:spPr>
      </p:pic>
      <p:sp>
        <p:nvSpPr>
          <p:cNvPr id="26" name="TextBox 25">
            <a:extLst>
              <a:ext uri="{FF2B5EF4-FFF2-40B4-BE49-F238E27FC236}">
                <a16:creationId xmlns:a16="http://schemas.microsoft.com/office/drawing/2014/main" id="{FFDA2DC0-9D2E-49E5-A566-43DAF8D83E51}"/>
              </a:ext>
            </a:extLst>
          </p:cNvPr>
          <p:cNvSpPr txBox="1"/>
          <p:nvPr/>
        </p:nvSpPr>
        <p:spPr>
          <a:xfrm>
            <a:off x="2689845"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pic>
        <p:nvPicPr>
          <p:cNvPr id="27" name="Graphic 26">
            <a:extLst>
              <a:ext uri="{FF2B5EF4-FFF2-40B4-BE49-F238E27FC236}">
                <a16:creationId xmlns:a16="http://schemas.microsoft.com/office/drawing/2014/main" id="{2C094395-F41D-4D55-926E-8737F3D3D3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1585" y="1617806"/>
            <a:ext cx="2020044" cy="1568192"/>
          </a:xfrm>
          <a:prstGeom prst="rect">
            <a:avLst/>
          </a:prstGeom>
        </p:spPr>
      </p:pic>
      <p:sp>
        <p:nvSpPr>
          <p:cNvPr id="28" name="TextBox 27">
            <a:extLst>
              <a:ext uri="{FF2B5EF4-FFF2-40B4-BE49-F238E27FC236}">
                <a16:creationId xmlns:a16="http://schemas.microsoft.com/office/drawing/2014/main" id="{C3EAFE1F-EC8A-4B64-85B4-FB7DFDC4D546}"/>
              </a:ext>
            </a:extLst>
          </p:cNvPr>
          <p:cNvSpPr txBox="1"/>
          <p:nvPr/>
        </p:nvSpPr>
        <p:spPr>
          <a:xfrm>
            <a:off x="4182751"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sp>
        <p:nvSpPr>
          <p:cNvPr id="29" name="Rectangle 28">
            <a:extLst>
              <a:ext uri="{FF2B5EF4-FFF2-40B4-BE49-F238E27FC236}">
                <a16:creationId xmlns:a16="http://schemas.microsoft.com/office/drawing/2014/main" id="{98D1E2D5-11B4-4641-A4EA-136EEDD5A8EB}"/>
              </a:ext>
            </a:extLst>
          </p:cNvPr>
          <p:cNvSpPr/>
          <p:nvPr/>
        </p:nvSpPr>
        <p:spPr>
          <a:xfrm>
            <a:off x="7010325" y="2125518"/>
            <a:ext cx="5256584" cy="578619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Global Admin by default</a:t>
            </a:r>
          </a:p>
          <a:p>
            <a:pPr marL="285750" indent="-285750">
              <a:spcAft>
                <a:spcPts val="600"/>
              </a:spcAft>
              <a:buFont typeface="Arial" panose="020B0604020202020204" pitchFamily="34" charset="0"/>
              <a:buChar char="•"/>
            </a:pPr>
            <a:r>
              <a:rPr lang="en-GB" sz="2000"/>
              <a:t>Can add and change Global Admins</a:t>
            </a:r>
          </a:p>
          <a:p>
            <a:pPr marL="285750" indent="-285750">
              <a:spcAft>
                <a:spcPts val="600"/>
              </a:spcAft>
              <a:buFont typeface="Arial" panose="020B0604020202020204" pitchFamily="34" charset="0"/>
              <a:buChar char="•"/>
            </a:pPr>
            <a:endParaRPr lang="en-GB" sz="2000"/>
          </a:p>
          <a:p>
            <a:pPr marL="285750" indent="-285750">
              <a:spcAft>
                <a:spcPts val="600"/>
              </a:spcAft>
              <a:buFont typeface="Arial" panose="020B0604020202020204" pitchFamily="34" charset="0"/>
              <a:buChar char="•"/>
            </a:pPr>
            <a:r>
              <a:rPr lang="en-GB" sz="2000"/>
              <a:t>Role Based Access Control on</a:t>
            </a:r>
          </a:p>
          <a:p>
            <a:pPr marL="752121" lvl="1" indent="-285750">
              <a:spcAft>
                <a:spcPts val="600"/>
              </a:spcAft>
              <a:buFont typeface="Arial" panose="020B0604020202020204" pitchFamily="34" charset="0"/>
              <a:buChar char="•"/>
            </a:pPr>
            <a:r>
              <a:rPr lang="en-GB" sz="2000"/>
              <a:t>Scope</a:t>
            </a:r>
          </a:p>
          <a:p>
            <a:pPr marL="1218492" lvl="2" indent="-285750">
              <a:spcAft>
                <a:spcPts val="600"/>
              </a:spcAft>
              <a:buFont typeface="Arial" panose="020B0604020202020204" pitchFamily="34" charset="0"/>
              <a:buChar char="•"/>
            </a:pPr>
            <a:r>
              <a:rPr lang="en-GB" sz="2000"/>
              <a:t>Subscription</a:t>
            </a:r>
          </a:p>
          <a:p>
            <a:pPr marL="1218492" lvl="2" indent="-285750">
              <a:spcAft>
                <a:spcPts val="600"/>
              </a:spcAft>
              <a:buFont typeface="Arial" panose="020B0604020202020204" pitchFamily="34" charset="0"/>
              <a:buChar char="•"/>
            </a:pPr>
            <a:r>
              <a:rPr lang="en-GB" sz="2000"/>
              <a:t>Resource Group</a:t>
            </a:r>
          </a:p>
          <a:p>
            <a:pPr marL="1218492" lvl="2" indent="-285750">
              <a:spcAft>
                <a:spcPts val="600"/>
              </a:spcAft>
              <a:buFont typeface="Arial" panose="020B0604020202020204" pitchFamily="34" charset="0"/>
              <a:buChar char="•"/>
            </a:pPr>
            <a:r>
              <a:rPr lang="en-GB" sz="2000"/>
              <a:t>Resource</a:t>
            </a:r>
          </a:p>
          <a:p>
            <a:pPr marL="752121" lvl="1" indent="-285750">
              <a:spcAft>
                <a:spcPts val="600"/>
              </a:spcAft>
              <a:buFont typeface="Arial" panose="020B0604020202020204" pitchFamily="34" charset="0"/>
              <a:buChar char="•"/>
            </a:pPr>
            <a:r>
              <a:rPr lang="en-GB" sz="2000"/>
              <a:t>Role</a:t>
            </a:r>
          </a:p>
          <a:p>
            <a:pPr marL="1218492" lvl="2" indent="-285750">
              <a:spcAft>
                <a:spcPts val="600"/>
              </a:spcAft>
              <a:buFont typeface="Arial" panose="020B0604020202020204" pitchFamily="34" charset="0"/>
              <a:buChar char="•"/>
            </a:pPr>
            <a:r>
              <a:rPr lang="en-GB" sz="2000">
                <a:hlinkClick r:id="rId11"/>
              </a:rPr>
              <a:t>Built In Roles</a:t>
            </a:r>
            <a:endParaRPr lang="en-GB" sz="2000"/>
          </a:p>
          <a:p>
            <a:pPr marL="1218492" lvl="2" indent="-285750">
              <a:spcAft>
                <a:spcPts val="600"/>
              </a:spcAft>
              <a:buFont typeface="Arial" panose="020B0604020202020204" pitchFamily="34" charset="0"/>
              <a:buChar char="•"/>
            </a:pPr>
            <a:r>
              <a:rPr lang="en-GB" sz="2000">
                <a:hlinkClick r:id="rId12"/>
              </a:rPr>
              <a:t>Custom Roles</a:t>
            </a:r>
            <a:endParaRPr lang="en-GB" sz="2000"/>
          </a:p>
          <a:p>
            <a:pPr marL="285750" indent="-285750">
              <a:spcAft>
                <a:spcPts val="600"/>
              </a:spcAft>
              <a:buFont typeface="Arial" panose="020B0604020202020204" pitchFamily="34" charset="0"/>
              <a:buChar char="•"/>
            </a:pPr>
            <a:r>
              <a:rPr lang="en-GB" sz="2000"/>
              <a:t>AAD Users &amp; Administrative Units</a:t>
            </a:r>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p:txBody>
      </p:sp>
      <p:cxnSp>
        <p:nvCxnSpPr>
          <p:cNvPr id="31" name="Straight Connector 30">
            <a:extLst>
              <a:ext uri="{FF2B5EF4-FFF2-40B4-BE49-F238E27FC236}">
                <a16:creationId xmlns:a16="http://schemas.microsoft.com/office/drawing/2014/main" id="{49D4D9F8-1C3A-4145-B9DB-D085ACA1B41A}"/>
              </a:ext>
            </a:extLst>
          </p:cNvPr>
          <p:cNvCxnSpPr>
            <a:cxnSpLocks/>
          </p:cNvCxnSpPr>
          <p:nvPr/>
        </p:nvCxnSpPr>
        <p:spPr>
          <a:xfrm flipH="1">
            <a:off x="1921159" y="2921198"/>
            <a:ext cx="7800" cy="1944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A20E1-8FC3-4D33-B23A-69B7556D08BC}"/>
              </a:ext>
            </a:extLst>
          </p:cNvPr>
          <p:cNvCxnSpPr>
            <a:cxnSpLocks/>
          </p:cNvCxnSpPr>
          <p:nvPr/>
        </p:nvCxnSpPr>
        <p:spPr>
          <a:xfrm flipH="1">
            <a:off x="1914326" y="3425254"/>
            <a:ext cx="106355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636B15-62F0-4758-B7A8-801225E603AB}"/>
              </a:ext>
            </a:extLst>
          </p:cNvPr>
          <p:cNvCxnSpPr>
            <a:cxnSpLocks/>
          </p:cNvCxnSpPr>
          <p:nvPr/>
        </p:nvCxnSpPr>
        <p:spPr>
          <a:xfrm flipH="1" flipV="1">
            <a:off x="1914326" y="4858358"/>
            <a:ext cx="1063551" cy="70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8B61995-FF2A-4B98-8FFB-3F8D107915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3187129"/>
            <a:ext cx="476250" cy="476250"/>
          </a:xfrm>
          <a:prstGeom prst="rect">
            <a:avLst/>
          </a:prstGeom>
        </p:spPr>
      </p:pic>
      <p:pic>
        <p:nvPicPr>
          <p:cNvPr id="47" name="Graphic 46">
            <a:extLst>
              <a:ext uri="{FF2B5EF4-FFF2-40B4-BE49-F238E27FC236}">
                <a16:creationId xmlns:a16="http://schemas.microsoft.com/office/drawing/2014/main" id="{9EEC19CE-B0CF-448E-9A8B-CBFEFDB19E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4620233"/>
            <a:ext cx="476250" cy="476250"/>
          </a:xfrm>
          <a:prstGeom prst="rect">
            <a:avLst/>
          </a:prstGeom>
        </p:spPr>
      </p:pic>
      <p:sp>
        <p:nvSpPr>
          <p:cNvPr id="48" name="TextBox 47">
            <a:extLst>
              <a:ext uri="{FF2B5EF4-FFF2-40B4-BE49-F238E27FC236}">
                <a16:creationId xmlns:a16="http://schemas.microsoft.com/office/drawing/2014/main" id="{F49B7A38-AFC9-4405-87EC-050E90FDDDEE}"/>
              </a:ext>
            </a:extLst>
          </p:cNvPr>
          <p:cNvSpPr txBox="1"/>
          <p:nvPr/>
        </p:nvSpPr>
        <p:spPr>
          <a:xfrm>
            <a:off x="3501751" y="3185998"/>
            <a:ext cx="1799082"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A</a:t>
            </a:r>
          </a:p>
        </p:txBody>
      </p:sp>
      <p:sp>
        <p:nvSpPr>
          <p:cNvPr id="49" name="TextBox 48">
            <a:extLst>
              <a:ext uri="{FF2B5EF4-FFF2-40B4-BE49-F238E27FC236}">
                <a16:creationId xmlns:a16="http://schemas.microsoft.com/office/drawing/2014/main" id="{31A37694-C623-4429-BC91-F0772020BE8B}"/>
              </a:ext>
            </a:extLst>
          </p:cNvPr>
          <p:cNvSpPr txBox="1"/>
          <p:nvPr/>
        </p:nvSpPr>
        <p:spPr>
          <a:xfrm>
            <a:off x="3501751" y="4625660"/>
            <a:ext cx="1786258"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B</a:t>
            </a:r>
          </a:p>
        </p:txBody>
      </p:sp>
      <p:cxnSp>
        <p:nvCxnSpPr>
          <p:cNvPr id="50" name="Straight Connector 49">
            <a:extLst>
              <a:ext uri="{FF2B5EF4-FFF2-40B4-BE49-F238E27FC236}">
                <a16:creationId xmlns:a16="http://schemas.microsoft.com/office/drawing/2014/main" id="{0230D330-E581-4BE0-9D26-DCF0C59BBC4F}"/>
              </a:ext>
            </a:extLst>
          </p:cNvPr>
          <p:cNvCxnSpPr>
            <a:cxnSpLocks/>
          </p:cNvCxnSpPr>
          <p:nvPr/>
        </p:nvCxnSpPr>
        <p:spPr>
          <a:xfrm>
            <a:off x="3294866" y="3648125"/>
            <a:ext cx="0" cy="785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16FFE1-FA54-4072-AA4B-313D25BB00FA}"/>
              </a:ext>
            </a:extLst>
          </p:cNvPr>
          <p:cNvCxnSpPr>
            <a:cxnSpLocks/>
          </p:cNvCxnSpPr>
          <p:nvPr/>
        </p:nvCxnSpPr>
        <p:spPr>
          <a:xfrm>
            <a:off x="3294866" y="5081438"/>
            <a:ext cx="0" cy="13681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ACE8270F-B971-46AC-9FAC-5BF3BFCD3F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73872" y="3556263"/>
            <a:ext cx="310133" cy="310133"/>
          </a:xfrm>
          <a:prstGeom prst="rect">
            <a:avLst/>
          </a:prstGeom>
        </p:spPr>
      </p:pic>
      <p:pic>
        <p:nvPicPr>
          <p:cNvPr id="57" name="Graphic 56">
            <a:extLst>
              <a:ext uri="{FF2B5EF4-FFF2-40B4-BE49-F238E27FC236}">
                <a16:creationId xmlns:a16="http://schemas.microsoft.com/office/drawing/2014/main" id="{F96FED0C-71C0-43EA-9AFB-571C106639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3872" y="3899087"/>
            <a:ext cx="310133" cy="310133"/>
          </a:xfrm>
          <a:prstGeom prst="rect">
            <a:avLst/>
          </a:prstGeom>
        </p:spPr>
      </p:pic>
      <p:pic>
        <p:nvPicPr>
          <p:cNvPr id="61" name="Graphic 60">
            <a:extLst>
              <a:ext uri="{FF2B5EF4-FFF2-40B4-BE49-F238E27FC236}">
                <a16:creationId xmlns:a16="http://schemas.microsoft.com/office/drawing/2014/main" id="{7C590041-0425-475E-BC60-11C09FA97D1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5283" y="5462903"/>
            <a:ext cx="310133" cy="310133"/>
          </a:xfrm>
          <a:prstGeom prst="rect">
            <a:avLst/>
          </a:prstGeom>
        </p:spPr>
      </p:pic>
      <p:pic>
        <p:nvPicPr>
          <p:cNvPr id="65" name="Graphic 64">
            <a:extLst>
              <a:ext uri="{FF2B5EF4-FFF2-40B4-BE49-F238E27FC236}">
                <a16:creationId xmlns:a16="http://schemas.microsoft.com/office/drawing/2014/main" id="{02A1E9D1-C228-4337-A7C4-918059489B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59269" y="5843164"/>
            <a:ext cx="396970" cy="396970"/>
          </a:xfrm>
          <a:prstGeom prst="rect">
            <a:avLst/>
          </a:prstGeom>
        </p:spPr>
      </p:pic>
      <p:pic>
        <p:nvPicPr>
          <p:cNvPr id="71" name="Graphic 70">
            <a:extLst>
              <a:ext uri="{FF2B5EF4-FFF2-40B4-BE49-F238E27FC236}">
                <a16:creationId xmlns:a16="http://schemas.microsoft.com/office/drawing/2014/main" id="{BCEF4B55-7921-4873-9E27-5DAD7992D0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2687" y="6310262"/>
            <a:ext cx="310133" cy="310133"/>
          </a:xfrm>
          <a:prstGeom prst="rect">
            <a:avLst/>
          </a:prstGeom>
        </p:spPr>
      </p:pic>
      <p:pic>
        <p:nvPicPr>
          <p:cNvPr id="75" name="Graphic 74">
            <a:extLst>
              <a:ext uri="{FF2B5EF4-FFF2-40B4-BE49-F238E27FC236}">
                <a16:creationId xmlns:a16="http://schemas.microsoft.com/office/drawing/2014/main" id="{DE7A42D5-9162-4260-80C3-4BFEA1A743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73872" y="4241911"/>
            <a:ext cx="310133" cy="310133"/>
          </a:xfrm>
          <a:prstGeom prst="rect">
            <a:avLst/>
          </a:prstGeom>
        </p:spPr>
      </p:pic>
      <p:pic>
        <p:nvPicPr>
          <p:cNvPr id="81" name="Graphic 80">
            <a:extLst>
              <a:ext uri="{FF2B5EF4-FFF2-40B4-BE49-F238E27FC236}">
                <a16:creationId xmlns:a16="http://schemas.microsoft.com/office/drawing/2014/main" id="{08BFD8E9-B69C-470A-A735-40B1C0D1DF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02688" y="5076632"/>
            <a:ext cx="310133" cy="310133"/>
          </a:xfrm>
          <a:prstGeom prst="rect">
            <a:avLst/>
          </a:prstGeom>
        </p:spPr>
      </p:pic>
      <p:pic>
        <p:nvPicPr>
          <p:cNvPr id="83" name="Graphic 82">
            <a:extLst>
              <a:ext uri="{FF2B5EF4-FFF2-40B4-BE49-F238E27FC236}">
                <a16:creationId xmlns:a16="http://schemas.microsoft.com/office/drawing/2014/main" id="{8FFA21AA-17A7-4CE4-9374-FB906EA166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94269" y="3899928"/>
            <a:ext cx="310133" cy="310133"/>
          </a:xfrm>
          <a:prstGeom prst="rect">
            <a:avLst/>
          </a:prstGeom>
        </p:spPr>
      </p:pic>
      <p:pic>
        <p:nvPicPr>
          <p:cNvPr id="88" name="Graphic 87">
            <a:extLst>
              <a:ext uri="{FF2B5EF4-FFF2-40B4-BE49-F238E27FC236}">
                <a16:creationId xmlns:a16="http://schemas.microsoft.com/office/drawing/2014/main" id="{1B458430-AC91-43F9-B24C-296BE92E84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41973" y="5462903"/>
            <a:ext cx="310133" cy="310133"/>
          </a:xfrm>
          <a:prstGeom prst="rect">
            <a:avLst/>
          </a:prstGeom>
        </p:spPr>
      </p:pic>
      <p:pic>
        <p:nvPicPr>
          <p:cNvPr id="89" name="Graphic 88">
            <a:extLst>
              <a:ext uri="{FF2B5EF4-FFF2-40B4-BE49-F238E27FC236}">
                <a16:creationId xmlns:a16="http://schemas.microsoft.com/office/drawing/2014/main" id="{7460F6ED-7CB8-4FC8-8D87-61FEB289204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66975" y="5462902"/>
            <a:ext cx="310133" cy="310133"/>
          </a:xfrm>
          <a:prstGeom prst="rect">
            <a:avLst/>
          </a:prstGeom>
        </p:spPr>
      </p:pic>
      <p:sp>
        <p:nvSpPr>
          <p:cNvPr id="92" name="TextBox 91">
            <a:extLst>
              <a:ext uri="{FF2B5EF4-FFF2-40B4-BE49-F238E27FC236}">
                <a16:creationId xmlns:a16="http://schemas.microsoft.com/office/drawing/2014/main" id="{FE2EB0CC-ED4A-424F-87CF-39F4E441D0CB}"/>
              </a:ext>
            </a:extLst>
          </p:cNvPr>
          <p:cNvSpPr txBox="1"/>
          <p:nvPr/>
        </p:nvSpPr>
        <p:spPr>
          <a:xfrm rot="16200000">
            <a:off x="2701882" y="3798270"/>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
        <p:nvSpPr>
          <p:cNvPr id="93" name="TextBox 92">
            <a:extLst>
              <a:ext uri="{FF2B5EF4-FFF2-40B4-BE49-F238E27FC236}">
                <a16:creationId xmlns:a16="http://schemas.microsoft.com/office/drawing/2014/main" id="{F379669F-C5D5-4870-82E7-960EFB0A972E}"/>
              </a:ext>
            </a:extLst>
          </p:cNvPr>
          <p:cNvSpPr txBox="1"/>
          <p:nvPr/>
        </p:nvSpPr>
        <p:spPr>
          <a:xfrm rot="16200000">
            <a:off x="2699199" y="5517969"/>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3282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Application &amp; Platform Services</a:t>
            </a:r>
          </a:p>
        </p:txBody>
      </p:sp>
      <p:pic>
        <p:nvPicPr>
          <p:cNvPr id="9" name="Picture Placeholder 8">
            <a:extLst>
              <a:ext uri="{FF2B5EF4-FFF2-40B4-BE49-F238E27FC236}">
                <a16:creationId xmlns:a16="http://schemas.microsoft.com/office/drawing/2014/main" id="{32CFCDFB-473D-411B-9141-D7D13036608F}"/>
              </a:ext>
            </a:extLst>
          </p:cNvPr>
          <p:cNvPicPr>
            <a:picLocks noGrp="1" noChangeAspect="1"/>
          </p:cNvPicPr>
          <p:nvPr>
            <p:ph type="pic" sz="quarter" idx="10"/>
          </p:nvPr>
        </p:nvPicPr>
        <p:blipFill>
          <a:blip r:embed="rId2"/>
          <a:srcRect l="25043" r="25043"/>
          <a:stretch>
            <a:fillRect/>
          </a:stretch>
        </p:blipFill>
        <p:spPr/>
      </p:pic>
      <p:pic>
        <p:nvPicPr>
          <p:cNvPr id="10" name="Picture Placeholder 5">
            <a:extLst>
              <a:ext uri="{FF2B5EF4-FFF2-40B4-BE49-F238E27FC236}">
                <a16:creationId xmlns:a16="http://schemas.microsoft.com/office/drawing/2014/main" id="{D0F767A8-C1E6-4C2C-8C84-5EECF85BF7EA}"/>
              </a:ext>
            </a:extLst>
          </p:cNvPr>
          <p:cNvPicPr>
            <a:picLocks noChangeAspect="1"/>
          </p:cNvPicPr>
          <p:nvPr/>
        </p:nvPicPr>
        <p:blipFill>
          <a:blip r:embed="rId3"/>
          <a:srcRect l="20358" r="20358"/>
          <a:stretch>
            <a:fillRect/>
          </a:stretch>
        </p:blipFill>
        <p:spPr bwMode="ltGray">
          <a:xfrm>
            <a:off x="6225343" y="-1"/>
            <a:ext cx="6216650" cy="6992587"/>
          </a:xfrm>
          <a:prstGeom prst="rect">
            <a:avLst/>
          </a:prstGeom>
          <a:blipFill>
            <a:blip r:embed="rId4"/>
            <a:stretch>
              <a:fillRect/>
            </a:stretch>
          </a:blipFill>
        </p:spPr>
      </p:pic>
    </p:spTree>
    <p:extLst>
      <p:ext uri="{BB962C8B-B14F-4D97-AF65-F5344CB8AC3E}">
        <p14:creationId xmlns:p14="http://schemas.microsoft.com/office/powerpoint/2010/main" val="5416049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17" y="497"/>
            <a:ext cx="5686077" cy="699353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2" y="295730"/>
            <a:ext cx="5907483" cy="1033507"/>
          </a:xfrm>
        </p:spPr>
        <p:txBody>
          <a:bodyPr/>
          <a:lstStyle/>
          <a:p>
            <a:pPr lvl="0"/>
            <a:r>
              <a:rPr lang="en-US" kern="0" spc="0">
                <a:ln>
                  <a:noFill/>
                </a:ln>
                <a:solidFill>
                  <a:schemeClr val="tx1"/>
                </a:solidFill>
                <a:ea typeface="Segoe UI" pitchFamily="34" charset="0"/>
              </a:rPr>
              <a:t>Balance of responsibility </a:t>
            </a:r>
            <a:endParaRPr lang="en-US" sz="4399"/>
          </a:p>
        </p:txBody>
      </p:sp>
      <p:sp>
        <p:nvSpPr>
          <p:cNvPr id="4" name="TextBox 3"/>
          <p:cNvSpPr txBox="1"/>
          <p:nvPr/>
        </p:nvSpPr>
        <p:spPr>
          <a:xfrm>
            <a:off x="275482" y="1987030"/>
            <a:ext cx="5907483" cy="4122036"/>
          </a:xfrm>
          <a:prstGeom prst="rect">
            <a:avLst/>
          </a:prstGeom>
          <a:noFill/>
        </p:spPr>
        <p:txBody>
          <a:bodyPr wrap="square" lIns="186494" tIns="149196" rIns="186494" bIns="149196" rtlCol="0">
            <a:spAutoFit/>
          </a:bodyPr>
          <a:lstStyle/>
          <a:p>
            <a:pPr defTabSz="914224">
              <a:lnSpc>
                <a:spcPct val="90000"/>
              </a:lnSpc>
              <a:spcAft>
                <a:spcPts val="612"/>
              </a:spcAft>
            </a:pPr>
            <a:r>
              <a:rPr lang="en-US" sz="2448" kern="0">
                <a:solidFill>
                  <a:schemeClr val="bg2">
                    <a:lumMod val="20000"/>
                    <a:lumOff val="80000"/>
                  </a:schemeClr>
                </a:solidFill>
              </a:rPr>
              <a:t>Balance of control and responsibility depends on the category of the service</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MOVE-IN READY</a:t>
            </a:r>
          </a:p>
          <a:p>
            <a:pPr defTabSz="914224">
              <a:lnSpc>
                <a:spcPct val="90000"/>
              </a:lnSpc>
              <a:spcAft>
                <a:spcPts val="612"/>
              </a:spcAft>
            </a:pPr>
            <a:r>
              <a:rPr lang="en-US" sz="1873" kern="0">
                <a:solidFill>
                  <a:schemeClr val="bg2">
                    <a:lumMod val="20000"/>
                    <a:lumOff val="80000"/>
                  </a:schemeClr>
                </a:solidFill>
              </a:rPr>
              <a:t>Use immediately with minimal configuration</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SOME ASSEMBLY REQUIRED</a:t>
            </a:r>
          </a:p>
          <a:p>
            <a:pPr defTabSz="914224">
              <a:lnSpc>
                <a:spcPct val="90000"/>
              </a:lnSpc>
              <a:spcAft>
                <a:spcPts val="612"/>
              </a:spcAft>
            </a:pPr>
            <a:r>
              <a:rPr lang="en-US" sz="1873" kern="0">
                <a:solidFill>
                  <a:schemeClr val="bg2">
                    <a:lumMod val="20000"/>
                    <a:lumOff val="80000"/>
                  </a:schemeClr>
                </a:solidFill>
              </a:rPr>
              <a:t>Existing services are a starting point, with additional configuration for a custom fit</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BUILD FROM THE GROUND UP</a:t>
            </a:r>
          </a:p>
          <a:p>
            <a:pPr defTabSz="914224">
              <a:lnSpc>
                <a:spcPct val="90000"/>
              </a:lnSpc>
              <a:spcAft>
                <a:spcPts val="612"/>
              </a:spcAft>
            </a:pPr>
            <a:r>
              <a:rPr lang="en-US" sz="1873" kern="0">
                <a:solidFill>
                  <a:schemeClr val="bg2">
                    <a:lumMod val="20000"/>
                    <a:lumOff val="80000"/>
                  </a:schemeClr>
                </a:solidFill>
              </a:rPr>
              <a:t>Building blocks, create your own solution or apps from scratch</a:t>
            </a:r>
          </a:p>
        </p:txBody>
      </p:sp>
      <p:graphicFrame>
        <p:nvGraphicFramePr>
          <p:cNvPr id="6" name="Table 5"/>
          <p:cNvGraphicFramePr>
            <a:graphicFrameLocks noGrp="1"/>
          </p:cNvGraphicFramePr>
          <p:nvPr>
            <p:extLst/>
          </p:nvPr>
        </p:nvGraphicFramePr>
        <p:xfrm>
          <a:off x="7066294" y="544643"/>
          <a:ext cx="5043354" cy="5238231"/>
        </p:xfrm>
        <a:graphic>
          <a:graphicData uri="http://schemas.openxmlformats.org/drawingml/2006/table">
            <a:tbl>
              <a:tblPr firstRow="1" bandRow="1">
                <a:tableStyleId>{5940675A-B579-460E-94D1-54222C63F5DA}</a:tableStyleId>
              </a:tblPr>
              <a:tblGrid>
                <a:gridCol w="1864885">
                  <a:extLst>
                    <a:ext uri="{9D8B030D-6E8A-4147-A177-3AD203B41FA5}">
                      <a16:colId xmlns:a16="http://schemas.microsoft.com/office/drawing/2014/main" val="2544153837"/>
                    </a:ext>
                  </a:extLst>
                </a:gridCol>
                <a:gridCol w="923505">
                  <a:extLst>
                    <a:ext uri="{9D8B030D-6E8A-4147-A177-3AD203B41FA5}">
                      <a16:colId xmlns:a16="http://schemas.microsoft.com/office/drawing/2014/main" val="3937659814"/>
                    </a:ext>
                  </a:extLst>
                </a:gridCol>
                <a:gridCol w="655689">
                  <a:extLst>
                    <a:ext uri="{9D8B030D-6E8A-4147-A177-3AD203B41FA5}">
                      <a16:colId xmlns:a16="http://schemas.microsoft.com/office/drawing/2014/main" val="2750310453"/>
                    </a:ext>
                  </a:extLst>
                </a:gridCol>
                <a:gridCol w="729569">
                  <a:extLst>
                    <a:ext uri="{9D8B030D-6E8A-4147-A177-3AD203B41FA5}">
                      <a16:colId xmlns:a16="http://schemas.microsoft.com/office/drawing/2014/main" val="1063817949"/>
                    </a:ext>
                  </a:extLst>
                </a:gridCol>
                <a:gridCol w="869706">
                  <a:extLst>
                    <a:ext uri="{9D8B030D-6E8A-4147-A177-3AD203B41FA5}">
                      <a16:colId xmlns:a16="http://schemas.microsoft.com/office/drawing/2014/main" val="449148099"/>
                    </a:ext>
                  </a:extLst>
                </a:gridCol>
              </a:tblGrid>
              <a:tr h="366576">
                <a:tc>
                  <a:txBody>
                    <a:bodyPr/>
                    <a:lstStyle/>
                    <a:p>
                      <a:r>
                        <a:rPr lang="en-US" sz="1600" b="0">
                          <a:solidFill>
                            <a:schemeClr val="bg1"/>
                          </a:solidFill>
                          <a:latin typeface="Segoe UI Semibold" panose="020B0702040204020203" pitchFamily="34" charset="0"/>
                          <a:cs typeface="Segoe UI Semibold" panose="020B0702040204020203" pitchFamily="34" charset="0"/>
                        </a:rPr>
                        <a:t>Responsibility</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 </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IaaS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PaaS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SaaS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295">
                <a:tc>
                  <a:txBody>
                    <a:bodyPr/>
                    <a:lstStyle/>
                    <a:p>
                      <a:r>
                        <a:rPr lang="en-US" sz="1600">
                          <a:solidFill>
                            <a:schemeClr val="bg1"/>
                          </a:solidFill>
                        </a:rPr>
                        <a:t>Applications</a:t>
                      </a:r>
                    </a:p>
                  </a:txBody>
                  <a:tcPr marL="91427" marR="91427" marT="45713" marB="45713"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295">
                <a:tc>
                  <a:txBody>
                    <a:bodyPr/>
                    <a:lstStyle/>
                    <a:p>
                      <a:r>
                        <a:rPr lang="en-US" sz="1600">
                          <a:solidFill>
                            <a:schemeClr val="bg1"/>
                          </a:solidFill>
                        </a:rPr>
                        <a:t>Data</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958753268"/>
                  </a:ext>
                </a:extLst>
              </a:tr>
              <a:tr h="541295">
                <a:tc>
                  <a:txBody>
                    <a:bodyPr/>
                    <a:lstStyle/>
                    <a:p>
                      <a:r>
                        <a:rPr lang="en-US" sz="1600">
                          <a:solidFill>
                            <a:schemeClr val="bg1"/>
                          </a:solidFill>
                        </a:rPr>
                        <a:t>Runtime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1033960191"/>
                  </a:ext>
                </a:extLst>
              </a:tr>
              <a:tr h="541295">
                <a:tc>
                  <a:txBody>
                    <a:bodyPr/>
                    <a:lstStyle/>
                    <a:p>
                      <a:r>
                        <a:rPr lang="en-US" sz="1600">
                          <a:solidFill>
                            <a:schemeClr val="bg1"/>
                          </a:solidFill>
                        </a:rPr>
                        <a:t>Middleware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76098919"/>
                  </a:ext>
                </a:extLst>
              </a:tr>
              <a:tr h="541295">
                <a:tc>
                  <a:txBody>
                    <a:bodyPr/>
                    <a:lstStyle/>
                    <a:p>
                      <a:r>
                        <a:rPr lang="en-US" sz="1600">
                          <a:solidFill>
                            <a:schemeClr val="bg1"/>
                          </a:solidFill>
                        </a:rPr>
                        <a:t>O/S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899666371"/>
                  </a:ext>
                </a:extLst>
              </a:tr>
              <a:tr h="541295">
                <a:tc>
                  <a:txBody>
                    <a:bodyPr/>
                    <a:lstStyle/>
                    <a:p>
                      <a:r>
                        <a:rPr lang="en-US" sz="1600">
                          <a:solidFill>
                            <a:schemeClr val="bg1"/>
                          </a:solidFill>
                        </a:rPr>
                        <a:t>Virtualization</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37277180"/>
                  </a:ext>
                </a:extLst>
              </a:tr>
              <a:tr h="541295">
                <a:tc>
                  <a:txBody>
                    <a:bodyPr/>
                    <a:lstStyle/>
                    <a:p>
                      <a:r>
                        <a:rPr lang="en-US" sz="1600">
                          <a:solidFill>
                            <a:schemeClr val="bg1"/>
                          </a:solidFill>
                        </a:rPr>
                        <a:t>Servers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943673154"/>
                  </a:ext>
                </a:extLst>
              </a:tr>
              <a:tr h="541295">
                <a:tc>
                  <a:txBody>
                    <a:bodyPr/>
                    <a:lstStyle/>
                    <a:p>
                      <a:r>
                        <a:rPr lang="en-US" sz="1600">
                          <a:solidFill>
                            <a:schemeClr val="bg1"/>
                          </a:solidFill>
                        </a:rPr>
                        <a:t>Storage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02216785"/>
                  </a:ext>
                </a:extLst>
              </a:tr>
              <a:tr h="541295">
                <a:tc>
                  <a:txBody>
                    <a:bodyPr/>
                    <a:lstStyle/>
                    <a:p>
                      <a:r>
                        <a:rPr lang="en-US" sz="1600">
                          <a:solidFill>
                            <a:schemeClr val="bg1"/>
                          </a:solidFill>
                        </a:rPr>
                        <a:t>Networking</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281497" y="1099059"/>
            <a:ext cx="457136" cy="4733336"/>
            <a:chOff x="9027714" y="1049587"/>
            <a:chExt cx="457201" cy="4734008"/>
          </a:xfrm>
          <a:solidFill>
            <a:srgbClr val="0078D7"/>
          </a:solidFill>
        </p:grpSpPr>
        <p:sp>
          <p:nvSpPr>
            <p:cNvPr id="7" name="Rectangle 6"/>
            <p:cNvSpPr/>
            <p:nvPr/>
          </p:nvSpPr>
          <p:spPr bwMode="auto">
            <a:xfrm>
              <a:off x="9027715"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0" name="Group 49"/>
          <p:cNvGrpSpPr/>
          <p:nvPr/>
        </p:nvGrpSpPr>
        <p:grpSpPr>
          <a:xfrm>
            <a:off x="10594741" y="1099059"/>
            <a:ext cx="457135" cy="4733336"/>
            <a:chOff x="9691654" y="1049587"/>
            <a:chExt cx="457200" cy="4734008"/>
          </a:xfrm>
        </p:grpSpPr>
        <p:sp>
          <p:nvSpPr>
            <p:cNvPr id="8" name="Rectangle 7"/>
            <p:cNvSpPr/>
            <p:nvPr/>
          </p:nvSpPr>
          <p:spPr bwMode="auto">
            <a:xfrm>
              <a:off x="9691654"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61" name="Group 60"/>
          <p:cNvGrpSpPr/>
          <p:nvPr/>
        </p:nvGrpSpPr>
        <p:grpSpPr>
          <a:xfrm>
            <a:off x="9899412" y="1099060"/>
            <a:ext cx="457136" cy="4732942"/>
            <a:chOff x="10608689" y="1049587"/>
            <a:chExt cx="457200" cy="4733613"/>
          </a:xfrm>
        </p:grpSpPr>
        <p:sp>
          <p:nvSpPr>
            <p:cNvPr id="9" name="Rectangle 8"/>
            <p:cNvSpPr/>
            <p:nvPr/>
          </p:nvSpPr>
          <p:spPr bwMode="auto">
            <a:xfrm>
              <a:off x="10608689"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2" name="Rectangle 41"/>
            <p:cNvSpPr/>
            <p:nvPr/>
          </p:nvSpPr>
          <p:spPr bwMode="auto">
            <a:xfrm>
              <a:off x="1060868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9" name="Group 58"/>
          <p:cNvGrpSpPr/>
          <p:nvPr/>
        </p:nvGrpSpPr>
        <p:grpSpPr>
          <a:xfrm>
            <a:off x="10652119" y="6083101"/>
            <a:ext cx="1420855" cy="521303"/>
            <a:chOff x="9205950" y="5966176"/>
            <a:chExt cx="1421057" cy="521377"/>
          </a:xfrm>
        </p:grpSpPr>
        <p:sp>
          <p:nvSpPr>
            <p:cNvPr id="54" name="Rectangle 53"/>
            <p:cNvSpPr/>
            <p:nvPr/>
          </p:nvSpPr>
          <p:spPr bwMode="auto">
            <a:xfrm>
              <a:off x="9205950" y="6071863"/>
              <a:ext cx="274320" cy="27432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5" name="TextBox 54"/>
            <p:cNvSpPr txBox="1"/>
            <p:nvPr/>
          </p:nvSpPr>
          <p:spPr>
            <a:xfrm>
              <a:off x="9381237" y="5966176"/>
              <a:ext cx="1245770"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Microsoft</a:t>
              </a:r>
            </a:p>
          </p:txBody>
        </p:sp>
      </p:grpSp>
      <p:grpSp>
        <p:nvGrpSpPr>
          <p:cNvPr id="58" name="Group 57"/>
          <p:cNvGrpSpPr/>
          <p:nvPr/>
        </p:nvGrpSpPr>
        <p:grpSpPr>
          <a:xfrm>
            <a:off x="8908187" y="6083101"/>
            <a:ext cx="1406468" cy="521303"/>
            <a:chOff x="10595131" y="5966176"/>
            <a:chExt cx="1406667" cy="521377"/>
          </a:xfrm>
        </p:grpSpPr>
        <p:sp>
          <p:nvSpPr>
            <p:cNvPr id="56" name="Rectangle 55"/>
            <p:cNvSpPr/>
            <p:nvPr/>
          </p:nvSpPr>
          <p:spPr bwMode="auto">
            <a:xfrm>
              <a:off x="10595131" y="6071862"/>
              <a:ext cx="274320" cy="27432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7" name="TextBox 56"/>
            <p:cNvSpPr txBox="1"/>
            <p:nvPr/>
          </p:nvSpPr>
          <p:spPr>
            <a:xfrm>
              <a:off x="10742947" y="5966176"/>
              <a:ext cx="1258851"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Customer</a:t>
              </a:r>
            </a:p>
          </p:txBody>
        </p:sp>
      </p:grpSp>
      <p:grpSp>
        <p:nvGrpSpPr>
          <p:cNvPr id="44" name="Group 43"/>
          <p:cNvGrpSpPr/>
          <p:nvPr/>
        </p:nvGrpSpPr>
        <p:grpSpPr>
          <a:xfrm>
            <a:off x="12802656" y="6242766"/>
            <a:ext cx="457135" cy="458431"/>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11" name="Group 10">
            <a:extLst>
              <a:ext uri="{FF2B5EF4-FFF2-40B4-BE49-F238E27FC236}">
                <a16:creationId xmlns:a16="http://schemas.microsoft.com/office/drawing/2014/main" id="{FFE37EC7-A9E2-4CA2-9F31-9E1A476BD6DC}"/>
              </a:ext>
            </a:extLst>
          </p:cNvPr>
          <p:cNvGrpSpPr/>
          <p:nvPr/>
        </p:nvGrpSpPr>
        <p:grpSpPr>
          <a:xfrm>
            <a:off x="9006482" y="251037"/>
            <a:ext cx="818113" cy="5580964"/>
            <a:chOff x="8829822" y="361748"/>
            <a:chExt cx="802144" cy="5472030"/>
          </a:xfrm>
        </p:grpSpPr>
        <p:grpSp>
          <p:nvGrpSpPr>
            <p:cNvPr id="60" name="Group 59"/>
            <p:cNvGrpSpPr/>
            <p:nvPr/>
          </p:nvGrpSpPr>
          <p:grpSpPr>
            <a:xfrm>
              <a:off x="9009434" y="1193218"/>
              <a:ext cx="448212" cy="4640560"/>
              <a:chOff x="11310059" y="1049587"/>
              <a:chExt cx="457200" cy="4733613"/>
            </a:xfrm>
            <a:solidFill>
              <a:srgbClr val="BAD80A"/>
            </a:solidFill>
          </p:grpSpPr>
          <p:sp>
            <p:nvSpPr>
              <p:cNvPr id="10" name="Rectangle 9"/>
              <p:cNvSpPr/>
              <p:nvPr/>
            </p:nvSpPr>
            <p:spPr bwMode="auto">
              <a:xfrm>
                <a:off x="11310059"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sp>
          <p:nvSpPr>
            <p:cNvPr id="3" name="TextBox 2">
              <a:extLst>
                <a:ext uri="{FF2B5EF4-FFF2-40B4-BE49-F238E27FC236}">
                  <a16:creationId xmlns:a16="http://schemas.microsoft.com/office/drawing/2014/main" id="{ADEDDBB4-3AF9-4612-9164-E43A2C9987C2}"/>
                </a:ext>
              </a:extLst>
            </p:cNvPr>
            <p:cNvSpPr txBox="1"/>
            <p:nvPr/>
          </p:nvSpPr>
          <p:spPr>
            <a:xfrm>
              <a:off x="8829822" y="361748"/>
              <a:ext cx="802144" cy="690958"/>
            </a:xfrm>
            <a:prstGeom prst="rect">
              <a:avLst/>
            </a:prstGeom>
            <a:noFill/>
          </p:spPr>
          <p:txBody>
            <a:bodyPr wrap="none" lIns="186521" tIns="149217" rIns="186521" bIns="149217" rtlCol="0">
              <a:spAutoFit/>
            </a:bodyPr>
            <a:lstStyle/>
            <a:p>
              <a:pPr algn="ctr">
                <a:lnSpc>
                  <a:spcPct val="90000"/>
                </a:lnSpc>
                <a:spcAft>
                  <a:spcPts val="612"/>
                </a:spcAft>
              </a:pPr>
              <a:r>
                <a:rPr lang="en-US" sz="1428">
                  <a:solidFill>
                    <a:schemeClr val="bg1"/>
                  </a:solidFill>
                  <a:latin typeface="Segoe UI Semibold" panose="020B0702040204020203" pitchFamily="34" charset="0"/>
                  <a:cs typeface="Segoe UI Semibold" panose="020B0702040204020203" pitchFamily="34" charset="0"/>
                </a:rPr>
                <a:t>On</a:t>
              </a:r>
              <a:br>
                <a:rPr lang="en-US" sz="1428">
                  <a:solidFill>
                    <a:schemeClr val="bg1"/>
                  </a:solidFill>
                  <a:latin typeface="Segoe UI Semibold" panose="020B0702040204020203" pitchFamily="34" charset="0"/>
                  <a:cs typeface="Segoe UI Semibold" panose="020B0702040204020203" pitchFamily="34" charset="0"/>
                </a:rPr>
              </a:br>
              <a:r>
                <a:rPr lang="en-US" sz="1428" err="1">
                  <a:solidFill>
                    <a:schemeClr val="bg1"/>
                  </a:solidFill>
                  <a:latin typeface="Segoe UI Semibold" panose="020B0702040204020203" pitchFamily="34" charset="0"/>
                  <a:cs typeface="Segoe UI Semibold" panose="020B0702040204020203" pitchFamily="34" charset="0"/>
                </a:rPr>
                <a:t>Prem</a:t>
              </a:r>
              <a:endParaRPr lang="en-GB" sz="1428"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89645" y="2674807"/>
            <a:ext cx="3489671"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Infrastructure (IaaS)</a:t>
            </a:r>
          </a:p>
        </p:txBody>
      </p:sp>
      <p:sp>
        <p:nvSpPr>
          <p:cNvPr id="16" name="Rectangle 15"/>
          <p:cNvSpPr/>
          <p:nvPr/>
        </p:nvSpPr>
        <p:spPr>
          <a:xfrm>
            <a:off x="4490615" y="2660145"/>
            <a:ext cx="7037913"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Dev framework (PaaS)</a:t>
            </a:r>
          </a:p>
        </p:txBody>
      </p:sp>
      <p:cxnSp>
        <p:nvCxnSpPr>
          <p:cNvPr id="30" name="Straight Connector 29"/>
          <p:cNvCxnSpPr/>
          <p:nvPr/>
        </p:nvCxnSpPr>
        <p:spPr>
          <a:xfrm>
            <a:off x="8433849" y="1774818"/>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9646" y="1125585"/>
            <a:ext cx="10638883" cy="100027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836" kern="0">
                <a:solidFill>
                  <a:schemeClr val="tx1"/>
                </a:solidFill>
              </a:rPr>
              <a:t>“App Creators”</a:t>
            </a:r>
          </a:p>
        </p:txBody>
      </p:sp>
      <p:sp>
        <p:nvSpPr>
          <p:cNvPr id="5" name="Rectangle 4"/>
          <p:cNvSpPr/>
          <p:nvPr/>
        </p:nvSpPr>
        <p:spPr>
          <a:xfrm>
            <a:off x="1059180" y="1548804"/>
            <a:ext cx="7687935"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836" kern="0">
                <a:solidFill>
                  <a:schemeClr val="bg1"/>
                </a:solidFill>
              </a:rPr>
              <a:t>Developers</a:t>
            </a:r>
          </a:p>
        </p:txBody>
      </p:sp>
      <p:sp>
        <p:nvSpPr>
          <p:cNvPr id="6" name="Rectangle 5"/>
          <p:cNvSpPr/>
          <p:nvPr/>
        </p:nvSpPr>
        <p:spPr>
          <a:xfrm>
            <a:off x="9189141" y="1548804"/>
            <a:ext cx="2181640"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r>
              <a:rPr lang="en-US" sz="1836" kern="0">
                <a:solidFill>
                  <a:schemeClr val="bg1"/>
                </a:solidFill>
              </a:rPr>
              <a:t>Non-</a:t>
            </a:r>
            <a:r>
              <a:rPr lang="en-US" sz="1836" kern="0" err="1">
                <a:solidFill>
                  <a:schemeClr val="bg1"/>
                </a:solidFill>
              </a:rPr>
              <a:t>Devs</a:t>
            </a:r>
            <a:endParaRPr lang="en-US" sz="1836" kern="0">
              <a:solidFill>
                <a:schemeClr val="bg1"/>
              </a:solidFill>
            </a:endParaRPr>
          </a:p>
        </p:txBody>
      </p:sp>
      <p:sp>
        <p:nvSpPr>
          <p:cNvPr id="7" name="Rectangle 6"/>
          <p:cNvSpPr/>
          <p:nvPr/>
        </p:nvSpPr>
        <p:spPr>
          <a:xfrm>
            <a:off x="889646" y="6241087"/>
            <a:ext cx="10638884" cy="68468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00" kern="0">
                <a:solidFill>
                  <a:schemeClr val="tx1"/>
                </a:solidFill>
              </a:rPr>
              <a:t>Microsoft Azure</a:t>
            </a:r>
          </a:p>
        </p:txBody>
      </p:sp>
      <p:sp>
        <p:nvSpPr>
          <p:cNvPr id="45" name="Rectangle 44"/>
          <p:cNvSpPr/>
          <p:nvPr/>
        </p:nvSpPr>
        <p:spPr>
          <a:xfrm>
            <a:off x="9189140" y="5772093"/>
            <a:ext cx="2339389"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LOB</a:t>
            </a:r>
          </a:p>
        </p:txBody>
      </p:sp>
      <p:sp>
        <p:nvSpPr>
          <p:cNvPr id="46" name="Rectangle 45"/>
          <p:cNvSpPr/>
          <p:nvPr/>
        </p:nvSpPr>
        <p:spPr>
          <a:xfrm>
            <a:off x="4490617" y="5769806"/>
            <a:ext cx="4546398" cy="40253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SaaS</a:t>
            </a:r>
          </a:p>
        </p:txBody>
      </p:sp>
      <p:sp>
        <p:nvSpPr>
          <p:cNvPr id="47" name="Rectangle 46"/>
          <p:cNvSpPr/>
          <p:nvPr/>
        </p:nvSpPr>
        <p:spPr>
          <a:xfrm>
            <a:off x="889646" y="5772093"/>
            <a:ext cx="2228962"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Lift &amp; Shift</a:t>
            </a:r>
          </a:p>
        </p:txBody>
      </p:sp>
      <p:sp>
        <p:nvSpPr>
          <p:cNvPr id="48" name="Rectangle 47"/>
          <p:cNvSpPr/>
          <p:nvPr/>
        </p:nvSpPr>
        <p:spPr>
          <a:xfrm>
            <a:off x="3211462" y="5772093"/>
            <a:ext cx="1167856"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Containers</a:t>
            </a:r>
          </a:p>
        </p:txBody>
      </p:sp>
      <p:sp>
        <p:nvSpPr>
          <p:cNvPr id="13" name="Down Arrow 12"/>
          <p:cNvSpPr/>
          <p:nvPr/>
        </p:nvSpPr>
        <p:spPr>
          <a:xfrm>
            <a:off x="1913253" y="2048818"/>
            <a:ext cx="1445261" cy="69967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grpSp>
        <p:nvGrpSpPr>
          <p:cNvPr id="50" name="Group 49"/>
          <p:cNvGrpSpPr/>
          <p:nvPr/>
        </p:nvGrpSpPr>
        <p:grpSpPr>
          <a:xfrm>
            <a:off x="982890" y="3588099"/>
            <a:ext cx="1085042" cy="1682924"/>
            <a:chOff x="1205346" y="4039982"/>
            <a:chExt cx="1064029" cy="1679170"/>
          </a:xfrm>
          <a:solidFill>
            <a:srgbClr val="002050"/>
          </a:solidFill>
        </p:grpSpPr>
        <p:sp>
          <p:nvSpPr>
            <p:cNvPr id="9" name="Rectangle 8"/>
            <p:cNvSpPr/>
            <p:nvPr/>
          </p:nvSpPr>
          <p:spPr>
            <a:xfrm>
              <a:off x="1205346" y="4039982"/>
              <a:ext cx="1064029" cy="1679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Virtual Machines</a:t>
              </a:r>
            </a:p>
          </p:txBody>
        </p:sp>
        <p:sp>
          <p:nvSpPr>
            <p:cNvPr id="21" name="Rectangle 20"/>
            <p:cNvSpPr/>
            <p:nvPr/>
          </p:nvSpPr>
          <p:spPr>
            <a:xfrm>
              <a:off x="1280160" y="4650167"/>
              <a:ext cx="914400" cy="985862"/>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err="1">
                  <a:solidFill>
                    <a:schemeClr val="tx1"/>
                  </a:solidFill>
                  <a:latin typeface="+mj-lt"/>
                </a:rPr>
                <a:t>Stateful</a:t>
              </a:r>
              <a:r>
                <a:rPr lang="en-US" sz="1122" kern="0">
                  <a:solidFill>
                    <a:schemeClr val="tx1"/>
                  </a:solidFill>
                  <a:latin typeface="+mj-lt"/>
                </a:rPr>
                <a:t> and stateless one-off solutions</a:t>
              </a:r>
            </a:p>
          </p:txBody>
        </p:sp>
      </p:grpSp>
      <p:grpSp>
        <p:nvGrpSpPr>
          <p:cNvPr id="51" name="Group 50"/>
          <p:cNvGrpSpPr/>
          <p:nvPr/>
        </p:nvGrpSpPr>
        <p:grpSpPr>
          <a:xfrm>
            <a:off x="2133926" y="3588098"/>
            <a:ext cx="1017226" cy="1682923"/>
            <a:chOff x="2334092" y="4039982"/>
            <a:chExt cx="997526" cy="1679169"/>
          </a:xfrm>
          <a:solidFill>
            <a:srgbClr val="002050"/>
          </a:solidFill>
        </p:grpSpPr>
        <p:sp>
          <p:nvSpPr>
            <p:cNvPr id="10" name="Rectangle 9"/>
            <p:cNvSpPr/>
            <p:nvPr/>
          </p:nvSpPr>
          <p:spPr>
            <a:xfrm>
              <a:off x="2334092" y="4039982"/>
              <a:ext cx="997526" cy="167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VM </a:t>
              </a:r>
              <a:r>
                <a:rPr lang="en-US" sz="1632" b="1" kern="0" err="1">
                  <a:solidFill>
                    <a:schemeClr val="tx1"/>
                  </a:solidFill>
                </a:rPr>
                <a:t>ScaleSets</a:t>
              </a:r>
              <a:endParaRPr lang="en-US" sz="1632" b="1" kern="0">
                <a:solidFill>
                  <a:schemeClr val="tx1"/>
                </a:solidFill>
              </a:endParaRPr>
            </a:p>
          </p:txBody>
        </p:sp>
        <p:sp>
          <p:nvSpPr>
            <p:cNvPr id="22" name="Rectangle 21"/>
            <p:cNvSpPr/>
            <p:nvPr/>
          </p:nvSpPr>
          <p:spPr>
            <a:xfrm>
              <a:off x="2371494" y="4650167"/>
              <a:ext cx="91440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defRPr/>
              </a:pPr>
              <a:r>
                <a:rPr lang="en-US" sz="1224" kern="0">
                  <a:solidFill>
                    <a:schemeClr val="tx1"/>
                  </a:solidFill>
                  <a:latin typeface="+mj-lt"/>
                </a:rPr>
                <a:t>Scalable stateless solutions</a:t>
              </a:r>
            </a:p>
          </p:txBody>
        </p:sp>
      </p:grpSp>
      <p:grpSp>
        <p:nvGrpSpPr>
          <p:cNvPr id="52" name="Group 51"/>
          <p:cNvGrpSpPr/>
          <p:nvPr/>
        </p:nvGrpSpPr>
        <p:grpSpPr>
          <a:xfrm>
            <a:off x="3211460" y="3588099"/>
            <a:ext cx="1083068" cy="1682922"/>
            <a:chOff x="3390759" y="4039982"/>
            <a:chExt cx="1062094" cy="1679168"/>
          </a:xfrm>
          <a:solidFill>
            <a:srgbClr val="002050"/>
          </a:solidFill>
        </p:grpSpPr>
        <p:sp>
          <p:nvSpPr>
            <p:cNvPr id="11" name="Rectangle 10"/>
            <p:cNvSpPr/>
            <p:nvPr/>
          </p:nvSpPr>
          <p:spPr>
            <a:xfrm>
              <a:off x="3390759" y="4039982"/>
              <a:ext cx="1062094"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Container Service</a:t>
              </a:r>
            </a:p>
          </p:txBody>
        </p:sp>
        <p:sp>
          <p:nvSpPr>
            <p:cNvPr id="23" name="Rectangle 22"/>
            <p:cNvSpPr/>
            <p:nvPr/>
          </p:nvSpPr>
          <p:spPr>
            <a:xfrm>
              <a:off x="3427529" y="4650167"/>
              <a:ext cx="983761"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a:solidFill>
                    <a:schemeClr val="tx1"/>
                  </a:solidFill>
                  <a:latin typeface="+mj-lt"/>
                </a:rPr>
                <a:t>Scalable &amp; orchestrated Docker containers</a:t>
              </a:r>
            </a:p>
          </p:txBody>
        </p:sp>
      </p:grpSp>
      <p:sp>
        <p:nvSpPr>
          <p:cNvPr id="44" name="Left-Right Arrow 43"/>
          <p:cNvSpPr/>
          <p:nvPr/>
        </p:nvSpPr>
        <p:spPr>
          <a:xfrm>
            <a:off x="4663304" y="2740643"/>
            <a:ext cx="6659386" cy="830193"/>
          </a:xfrm>
          <a:prstGeom prst="leftRightArrow">
            <a:avLst>
              <a:gd name="adj1" fmla="val 58317"/>
              <a:gd name="adj2" fmla="val 52793"/>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48" kern="0">
                <a:solidFill>
                  <a:schemeClr val="tx1"/>
                </a:solidFill>
              </a:rPr>
              <a:t>Differentiation               	Time to value</a:t>
            </a:r>
          </a:p>
        </p:txBody>
      </p:sp>
      <p:sp>
        <p:nvSpPr>
          <p:cNvPr id="64" name="Rectangle 63"/>
          <p:cNvSpPr/>
          <p:nvPr/>
        </p:nvSpPr>
        <p:spPr>
          <a:xfrm>
            <a:off x="1022325" y="2897935"/>
            <a:ext cx="3266789" cy="54003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tx1"/>
                </a:solidFill>
              </a:rPr>
              <a:t>Existing App Investments</a:t>
            </a:r>
          </a:p>
        </p:txBody>
      </p:sp>
      <p:grpSp>
        <p:nvGrpSpPr>
          <p:cNvPr id="53" name="Group 52"/>
          <p:cNvGrpSpPr/>
          <p:nvPr/>
        </p:nvGrpSpPr>
        <p:grpSpPr>
          <a:xfrm>
            <a:off x="4677376" y="3588099"/>
            <a:ext cx="1101500" cy="1661511"/>
            <a:chOff x="4645143" y="4039980"/>
            <a:chExt cx="1142288" cy="1679168"/>
          </a:xfrm>
          <a:solidFill>
            <a:srgbClr val="002050"/>
          </a:solidFill>
        </p:grpSpPr>
        <p:sp>
          <p:nvSpPr>
            <p:cNvPr id="20" name="Rectangle 19"/>
            <p:cNvSpPr/>
            <p:nvPr/>
          </p:nvSpPr>
          <p:spPr>
            <a:xfrm>
              <a:off x="4645143" y="4039980"/>
              <a:ext cx="1142288"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Batch</a:t>
              </a:r>
            </a:p>
          </p:txBody>
        </p:sp>
        <p:sp>
          <p:nvSpPr>
            <p:cNvPr id="24" name="Rectangle 23"/>
            <p:cNvSpPr/>
            <p:nvPr/>
          </p:nvSpPr>
          <p:spPr>
            <a:xfrm>
              <a:off x="4709565" y="4650166"/>
              <a:ext cx="103102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224" kern="0">
                  <a:solidFill>
                    <a:schemeClr val="tx1"/>
                  </a:solidFill>
                  <a:latin typeface="+mj-lt"/>
                </a:rPr>
                <a:t>Large scale HPC and grid solutions</a:t>
              </a:r>
            </a:p>
          </p:txBody>
        </p:sp>
      </p:grpSp>
      <p:grpSp>
        <p:nvGrpSpPr>
          <p:cNvPr id="59" name="Group 58"/>
          <p:cNvGrpSpPr/>
          <p:nvPr/>
        </p:nvGrpSpPr>
        <p:grpSpPr>
          <a:xfrm>
            <a:off x="5864342" y="3588099"/>
            <a:ext cx="1101500" cy="1661511"/>
            <a:chOff x="5931804" y="4039980"/>
            <a:chExt cx="1253926" cy="1679168"/>
          </a:xfrm>
          <a:solidFill>
            <a:srgbClr val="002050"/>
          </a:solidFill>
        </p:grpSpPr>
        <p:sp>
          <p:nvSpPr>
            <p:cNvPr id="18" name="Rectangle 17"/>
            <p:cNvSpPr/>
            <p:nvPr/>
          </p:nvSpPr>
          <p:spPr>
            <a:xfrm>
              <a:off x="5931804" y="4039980"/>
              <a:ext cx="1253926"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Service Fabric</a:t>
              </a:r>
            </a:p>
          </p:txBody>
        </p:sp>
        <p:sp>
          <p:nvSpPr>
            <p:cNvPr id="26" name="Rectangle 25"/>
            <p:cNvSpPr/>
            <p:nvPr/>
          </p:nvSpPr>
          <p:spPr>
            <a:xfrm>
              <a:off x="6017775" y="4650166"/>
              <a:ext cx="1114754"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71" kern="0">
                  <a:solidFill>
                    <a:schemeClr val="tx1"/>
                  </a:solidFill>
                  <a:latin typeface="+mj-lt"/>
                </a:rPr>
                <a:t>Custom Microservice-based stateless and </a:t>
              </a:r>
              <a:r>
                <a:rPr lang="en-US" sz="1071" kern="0" err="1">
                  <a:solidFill>
                    <a:schemeClr val="tx1"/>
                  </a:solidFill>
                  <a:latin typeface="+mj-lt"/>
                </a:rPr>
                <a:t>stateful</a:t>
              </a:r>
              <a:r>
                <a:rPr lang="en-US" sz="1071" kern="0">
                  <a:solidFill>
                    <a:schemeClr val="tx1"/>
                  </a:solidFill>
                  <a:latin typeface="+mj-lt"/>
                </a:rPr>
                <a:t> solutions</a:t>
              </a:r>
            </a:p>
          </p:txBody>
        </p:sp>
      </p:grpSp>
      <p:grpSp>
        <p:nvGrpSpPr>
          <p:cNvPr id="62" name="Group 61"/>
          <p:cNvGrpSpPr/>
          <p:nvPr/>
        </p:nvGrpSpPr>
        <p:grpSpPr>
          <a:xfrm>
            <a:off x="10377638" y="3579875"/>
            <a:ext cx="945053" cy="1669739"/>
            <a:chOff x="10235015" y="4031668"/>
            <a:chExt cx="926751" cy="1687484"/>
          </a:xfrm>
          <a:solidFill>
            <a:srgbClr val="002050"/>
          </a:solidFill>
        </p:grpSpPr>
        <p:sp>
          <p:nvSpPr>
            <p:cNvPr id="14" name="Rectangle 13"/>
            <p:cNvSpPr/>
            <p:nvPr/>
          </p:nvSpPr>
          <p:spPr>
            <a:xfrm>
              <a:off x="10235015" y="4031668"/>
              <a:ext cx="926751" cy="1687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Power Apps</a:t>
              </a:r>
            </a:p>
          </p:txBody>
        </p:sp>
        <p:sp>
          <p:nvSpPr>
            <p:cNvPr id="29" name="Rectangle 28"/>
            <p:cNvSpPr/>
            <p:nvPr/>
          </p:nvSpPr>
          <p:spPr>
            <a:xfrm>
              <a:off x="10291157" y="4634344"/>
              <a:ext cx="82845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122" kern="0">
                  <a:solidFill>
                    <a:schemeClr val="tx1"/>
                  </a:solidFill>
                  <a:latin typeface="+mj-lt"/>
                </a:rPr>
                <a:t>Graphically design mobile solutions</a:t>
              </a:r>
            </a:p>
          </p:txBody>
        </p:sp>
      </p:grpSp>
      <p:grpSp>
        <p:nvGrpSpPr>
          <p:cNvPr id="75" name="Group 74"/>
          <p:cNvGrpSpPr/>
          <p:nvPr/>
        </p:nvGrpSpPr>
        <p:grpSpPr>
          <a:xfrm>
            <a:off x="7077141" y="3579877"/>
            <a:ext cx="3156066" cy="1669736"/>
            <a:chOff x="7343049" y="3629790"/>
            <a:chExt cx="2742017" cy="1687481"/>
          </a:xfrm>
          <a:solidFill>
            <a:srgbClr val="002050"/>
          </a:solidFill>
        </p:grpSpPr>
        <p:sp>
          <p:nvSpPr>
            <p:cNvPr id="17" name="Rectangle 16"/>
            <p:cNvSpPr/>
            <p:nvPr/>
          </p:nvSpPr>
          <p:spPr>
            <a:xfrm>
              <a:off x="7343049" y="3629790"/>
              <a:ext cx="2742017" cy="168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endParaRPr lang="en-US" sz="918" kern="0">
                <a:solidFill>
                  <a:schemeClr val="tx1"/>
                </a:solidFill>
              </a:endParaRPr>
            </a:p>
          </p:txBody>
        </p:sp>
        <p:sp>
          <p:nvSpPr>
            <p:cNvPr id="27" name="Rectangle 26"/>
            <p:cNvSpPr/>
            <p:nvPr/>
          </p:nvSpPr>
          <p:spPr>
            <a:xfrm>
              <a:off x="7393827" y="4325000"/>
              <a:ext cx="946806"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20" kern="0">
                  <a:solidFill>
                    <a:schemeClr val="tx1"/>
                  </a:solidFill>
                  <a:latin typeface="+mj-lt"/>
                </a:rPr>
                <a:t>Rapid development of web, mobile &amp; </a:t>
              </a:r>
              <a:br>
                <a:rPr lang="en-US" sz="1020" kern="0">
                  <a:solidFill>
                    <a:schemeClr val="tx1"/>
                  </a:solidFill>
                  <a:latin typeface="+mj-lt"/>
                </a:rPr>
              </a:br>
              <a:r>
                <a:rPr lang="en-US" sz="1020" kern="0">
                  <a:solidFill>
                    <a:schemeClr val="tx1"/>
                  </a:solidFill>
                  <a:latin typeface="+mj-lt"/>
                </a:rPr>
                <a:t>API solutions</a:t>
              </a:r>
            </a:p>
          </p:txBody>
        </p:sp>
        <p:sp>
          <p:nvSpPr>
            <p:cNvPr id="28" name="Rectangle 27"/>
            <p:cNvSpPr/>
            <p:nvPr/>
          </p:nvSpPr>
          <p:spPr>
            <a:xfrm>
              <a:off x="9292247" y="4338948"/>
              <a:ext cx="740499"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a:solidFill>
                    <a:schemeClr val="tx1"/>
                  </a:solidFill>
                  <a:latin typeface="+mj-lt"/>
                </a:rPr>
                <a:t>Orchestrated workflow based integration solutions</a:t>
              </a:r>
            </a:p>
          </p:txBody>
        </p:sp>
        <p:sp>
          <p:nvSpPr>
            <p:cNvPr id="12" name="Rectangle 11"/>
            <p:cNvSpPr/>
            <p:nvPr/>
          </p:nvSpPr>
          <p:spPr>
            <a:xfrm>
              <a:off x="9401813" y="3727290"/>
              <a:ext cx="569877" cy="548163"/>
            </a:xfrm>
            <a:prstGeom prst="rect">
              <a:avLst/>
            </a:prstGeom>
            <a:grpFill/>
          </p:spPr>
          <p:txBody>
            <a:bodyPr wrap="none">
              <a:spAutoFit/>
            </a:bodyPr>
            <a:lstStyle/>
            <a:p>
              <a:pPr algn="ctr" defTabSz="932429">
                <a:defRPr/>
              </a:pPr>
              <a:r>
                <a:rPr lang="en-US" sz="1428" b="1" kern="0"/>
                <a:t>Logic</a:t>
              </a:r>
            </a:p>
            <a:p>
              <a:pPr algn="ctr" defTabSz="932429">
                <a:defRPr/>
              </a:pPr>
              <a:r>
                <a:rPr lang="en-US" sz="1428" b="1" kern="0"/>
                <a:t>Apps</a:t>
              </a:r>
              <a:endParaRPr lang="en-US" sz="2040" b="1" kern="0"/>
            </a:p>
          </p:txBody>
        </p:sp>
        <p:sp>
          <p:nvSpPr>
            <p:cNvPr id="68" name="Rectangle 67"/>
            <p:cNvSpPr/>
            <p:nvPr/>
          </p:nvSpPr>
          <p:spPr>
            <a:xfrm>
              <a:off x="7350055" y="3727290"/>
              <a:ext cx="1113702" cy="537464"/>
            </a:xfrm>
            <a:prstGeom prst="rect">
              <a:avLst/>
            </a:prstGeom>
            <a:grpFill/>
          </p:spPr>
          <p:txBody>
            <a:bodyPr wrap="square">
              <a:spAutoFit/>
            </a:bodyPr>
            <a:lstStyle/>
            <a:p>
              <a:pPr algn="ctr" defTabSz="932429">
                <a:defRPr/>
              </a:pPr>
              <a:r>
                <a:rPr lang="en-US" sz="1428" b="1" kern="0"/>
                <a:t>Web, Mobile &amp; API Apps</a:t>
              </a:r>
              <a:endParaRPr lang="en-US" sz="2040" b="1" kern="0"/>
            </a:p>
          </p:txBody>
        </p:sp>
        <p:sp>
          <p:nvSpPr>
            <p:cNvPr id="61" name="Rectangle 60"/>
            <p:cNvSpPr/>
            <p:nvPr/>
          </p:nvSpPr>
          <p:spPr>
            <a:xfrm>
              <a:off x="8423749" y="4336953"/>
              <a:ext cx="809980"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err="1">
                  <a:solidFill>
                    <a:schemeClr val="tx1"/>
                  </a:solidFill>
                  <a:latin typeface="+mj-lt"/>
                </a:rPr>
                <a:t>Serverless</a:t>
              </a:r>
              <a:r>
                <a:rPr lang="en-US" sz="1020" kern="0">
                  <a:solidFill>
                    <a:schemeClr val="tx1"/>
                  </a:solidFill>
                  <a:latin typeface="+mj-lt"/>
                </a:rPr>
                <a:t> event driven code. Nano scale services</a:t>
              </a:r>
            </a:p>
          </p:txBody>
        </p:sp>
        <p:sp>
          <p:nvSpPr>
            <p:cNvPr id="63" name="Rectangle 62"/>
            <p:cNvSpPr/>
            <p:nvPr/>
          </p:nvSpPr>
          <p:spPr>
            <a:xfrm>
              <a:off x="8408923" y="3727290"/>
              <a:ext cx="897995" cy="321668"/>
            </a:xfrm>
            <a:prstGeom prst="rect">
              <a:avLst/>
            </a:prstGeom>
            <a:grpFill/>
          </p:spPr>
          <p:txBody>
            <a:bodyPr wrap="none">
              <a:spAutoFit/>
            </a:bodyPr>
            <a:lstStyle/>
            <a:p>
              <a:pPr algn="ctr" defTabSz="932429">
                <a:defRPr/>
              </a:pPr>
              <a:r>
                <a:rPr lang="en-US" sz="1428" b="1" kern="0"/>
                <a:t>Functions</a:t>
              </a:r>
              <a:endParaRPr lang="en-US" sz="1299" b="1" kern="0"/>
            </a:p>
          </p:txBody>
        </p:sp>
      </p:grpSp>
      <p:sp>
        <p:nvSpPr>
          <p:cNvPr id="71" name="Down Arrow 70"/>
          <p:cNvSpPr/>
          <p:nvPr/>
        </p:nvSpPr>
        <p:spPr>
          <a:xfrm>
            <a:off x="6203591" y="2048818"/>
            <a:ext cx="1445261" cy="67456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72" name="Down Arrow 71"/>
          <p:cNvSpPr/>
          <p:nvPr/>
        </p:nvSpPr>
        <p:spPr>
          <a:xfrm>
            <a:off x="9657300" y="2048819"/>
            <a:ext cx="1445261" cy="674208"/>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15" name="Title 14"/>
          <p:cNvSpPr>
            <a:spLocks noGrp="1"/>
          </p:cNvSpPr>
          <p:nvPr>
            <p:ph type="title"/>
          </p:nvPr>
        </p:nvSpPr>
        <p:spPr>
          <a:xfrm>
            <a:off x="275481" y="225677"/>
            <a:ext cx="11887878" cy="917575"/>
          </a:xfrm>
        </p:spPr>
        <p:txBody>
          <a:bodyPr/>
          <a:lstStyle/>
          <a:p>
            <a:r>
              <a:rPr lang="en-GB"/>
              <a:t>Azure IaaS &amp; PaaS Spectrum</a:t>
            </a:r>
          </a:p>
        </p:txBody>
      </p:sp>
      <p:cxnSp>
        <p:nvCxnSpPr>
          <p:cNvPr id="3" name="Straight Connector 2"/>
          <p:cNvCxnSpPr/>
          <p:nvPr/>
        </p:nvCxnSpPr>
        <p:spPr>
          <a:xfrm flipH="1">
            <a:off x="9286868" y="3588098"/>
            <a:ext cx="9275"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21028" y="3588098"/>
            <a:ext cx="0"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097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07739" y="2294177"/>
            <a:ext cx="4964651" cy="945204"/>
            <a:chOff x="5889611" y="2249397"/>
            <a:chExt cx="4867747" cy="926755"/>
          </a:xfrm>
        </p:grpSpPr>
        <p:sp>
          <p:nvSpPr>
            <p:cNvPr id="22" name="Rectangle 21"/>
            <p:cNvSpPr/>
            <p:nvPr/>
          </p:nvSpPr>
          <p:spPr>
            <a:xfrm>
              <a:off x="6635468" y="2249397"/>
              <a:ext cx="4121890"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a:gradFill>
                    <a:gsLst>
                      <a:gs pos="82143">
                        <a:srgbClr val="505050"/>
                      </a:gs>
                      <a:gs pos="50000">
                        <a:srgbClr val="505050"/>
                      </a:gs>
                    </a:gsLst>
                    <a:lin ang="5400000" scaled="0"/>
                  </a:gradFill>
                  <a:latin typeface="Segoe UI Semilight"/>
                </a:rPr>
                <a:t>Power decisions &amp; apps with insights</a:t>
              </a:r>
            </a:p>
          </p:txBody>
        </p:sp>
        <p:grpSp>
          <p:nvGrpSpPr>
            <p:cNvPr id="27" name="Group 26"/>
            <p:cNvGrpSpPr/>
            <p:nvPr/>
          </p:nvGrpSpPr>
          <p:grpSpPr>
            <a:xfrm>
              <a:off x="5889611" y="2384468"/>
              <a:ext cx="644101" cy="644101"/>
              <a:chOff x="457579" y="3616866"/>
              <a:chExt cx="657017" cy="657017"/>
            </a:xfrm>
          </p:grpSpPr>
          <p:sp>
            <p:nvSpPr>
              <p:cNvPr id="28" name="Oval 27"/>
              <p:cNvSpPr/>
              <p:nvPr/>
            </p:nvSpPr>
            <p:spPr bwMode="auto">
              <a:xfrm>
                <a:off x="457579" y="3616866"/>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4" name="Group 3"/>
          <p:cNvGrpSpPr/>
          <p:nvPr/>
        </p:nvGrpSpPr>
        <p:grpSpPr>
          <a:xfrm>
            <a:off x="6007741" y="4653952"/>
            <a:ext cx="3560553" cy="945204"/>
            <a:chOff x="5889612" y="4563112"/>
            <a:chExt cx="3491055" cy="926755"/>
          </a:xfrm>
        </p:grpSpPr>
        <p:sp>
          <p:nvSpPr>
            <p:cNvPr id="23" name="Rectangle 22"/>
            <p:cNvSpPr/>
            <p:nvPr/>
          </p:nvSpPr>
          <p:spPr>
            <a:xfrm>
              <a:off x="6635469" y="4563112"/>
              <a:ext cx="2745198"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a:gradFill>
                    <a:gsLst>
                      <a:gs pos="82143">
                        <a:srgbClr val="505050"/>
                      </a:gs>
                      <a:gs pos="50000">
                        <a:srgbClr val="505050"/>
                      </a:gs>
                    </a:gsLst>
                    <a:lin ang="5400000" scaled="0"/>
                  </a:gradFill>
                  <a:latin typeface="Segoe UI Semilight"/>
                </a:rPr>
                <a:t>Protect your business</a:t>
              </a:r>
            </a:p>
          </p:txBody>
        </p:sp>
        <p:grpSp>
          <p:nvGrpSpPr>
            <p:cNvPr id="30" name="Group 29"/>
            <p:cNvGrpSpPr/>
            <p:nvPr/>
          </p:nvGrpSpPr>
          <p:grpSpPr>
            <a:xfrm>
              <a:off x="5889612" y="4698178"/>
              <a:ext cx="644101" cy="644101"/>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3" name="Group 2"/>
          <p:cNvGrpSpPr/>
          <p:nvPr/>
        </p:nvGrpSpPr>
        <p:grpSpPr>
          <a:xfrm>
            <a:off x="6007741" y="3474064"/>
            <a:ext cx="5057775" cy="945204"/>
            <a:chOff x="5889612" y="3406254"/>
            <a:chExt cx="4959053" cy="926755"/>
          </a:xfrm>
        </p:grpSpPr>
        <p:sp>
          <p:nvSpPr>
            <p:cNvPr id="20" name="Rectangle 19"/>
            <p:cNvSpPr/>
            <p:nvPr/>
          </p:nvSpPr>
          <p:spPr>
            <a:xfrm>
              <a:off x="6635468" y="3406254"/>
              <a:ext cx="4213197"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a:gradFill>
                    <a:gsLst>
                      <a:gs pos="82143">
                        <a:srgbClr val="505050"/>
                      </a:gs>
                      <a:gs pos="50000">
                        <a:srgbClr val="505050"/>
                      </a:gs>
                    </a:gsLst>
                    <a:lin ang="5400000" scaled="0"/>
                  </a:gradFill>
                  <a:latin typeface="Segoe UI Semilight"/>
                </a:rPr>
                <a:t>Build freely, deploy anywhere</a:t>
              </a:r>
            </a:p>
          </p:txBody>
        </p:sp>
        <p:grpSp>
          <p:nvGrpSpPr>
            <p:cNvPr id="33" name="Group 32"/>
            <p:cNvGrpSpPr/>
            <p:nvPr/>
          </p:nvGrpSpPr>
          <p:grpSpPr>
            <a:xfrm>
              <a:off x="5889612" y="3541320"/>
              <a:ext cx="644101" cy="644101"/>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5" name="Group 4">
            <a:extLst>
              <a:ext uri="{FF2B5EF4-FFF2-40B4-BE49-F238E27FC236}">
                <a16:creationId xmlns:a16="http://schemas.microsoft.com/office/drawing/2014/main" id="{EEFF71E8-71E7-493A-9B9D-D921DDC0A6D7}"/>
              </a:ext>
            </a:extLst>
          </p:cNvPr>
          <p:cNvGrpSpPr/>
          <p:nvPr/>
        </p:nvGrpSpPr>
        <p:grpSpPr>
          <a:xfrm>
            <a:off x="6007741" y="1114291"/>
            <a:ext cx="5513206" cy="945204"/>
            <a:chOff x="6007741" y="1114291"/>
            <a:chExt cx="5513206" cy="945204"/>
          </a:xfrm>
        </p:grpSpPr>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a:gradFill>
                    <a:gsLst>
                      <a:gs pos="82143">
                        <a:srgbClr val="505050"/>
                      </a:gs>
                      <a:gs pos="50000">
                        <a:srgbClr val="505050"/>
                      </a:gs>
                    </a:gsLst>
                    <a:lin ang="5400000" scaled="0"/>
                  </a:gradFill>
                  <a:latin typeface="Segoe UI Semilight"/>
                </a:rPr>
                <a:t>Accelerate innovation with the cloud</a:t>
              </a:r>
            </a:p>
          </p:txBody>
        </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1751088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App Service – Azure PaaS </a:t>
            </a:r>
          </a:p>
        </p:txBody>
      </p:sp>
      <p:grpSp>
        <p:nvGrpSpPr>
          <p:cNvPr id="41" name="Group 40"/>
          <p:cNvGrpSpPr/>
          <p:nvPr/>
        </p:nvGrpSpPr>
        <p:grpSpPr>
          <a:xfrm>
            <a:off x="4615317" y="3363680"/>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884238" y="1825992"/>
            <a:ext cx="3343054" cy="3327828"/>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3" name="Group 32"/>
          <p:cNvGrpSpPr/>
          <p:nvPr/>
        </p:nvGrpSpPr>
        <p:grpSpPr>
          <a:xfrm>
            <a:off x="9145690" y="3643020"/>
            <a:ext cx="2635145" cy="1689599"/>
            <a:chOff x="8728103" y="4231511"/>
            <a:chExt cx="2635145" cy="1689599"/>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a:solidFill>
                    <a:schemeClr val="tx1"/>
                  </a:solidFill>
                </a:rPr>
                <a:t>API Apps</a:t>
              </a:r>
            </a:p>
          </p:txBody>
        </p:sp>
        <p:sp>
          <p:nvSpPr>
            <p:cNvPr id="54" name="TextBox 53"/>
            <p:cNvSpPr txBox="1"/>
            <p:nvPr/>
          </p:nvSpPr>
          <p:spPr>
            <a:xfrm>
              <a:off x="8728103" y="544405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a:solidFill>
                    <a:schemeClr val="tx1"/>
                  </a:solidFill>
                </a:rPr>
                <a:t>Easily build and consume APIs in the cloud</a:t>
              </a:r>
            </a:p>
          </p:txBody>
        </p:sp>
      </p:grpSp>
      <p:grpSp>
        <p:nvGrpSpPr>
          <p:cNvPr id="55" name="Group 54"/>
          <p:cNvGrpSpPr/>
          <p:nvPr/>
        </p:nvGrpSpPr>
        <p:grpSpPr>
          <a:xfrm>
            <a:off x="5466918" y="1487693"/>
            <a:ext cx="3380957" cy="1713152"/>
            <a:chOff x="5434663" y="1339128"/>
            <a:chExt cx="3380957" cy="1713152"/>
          </a:xfrm>
        </p:grpSpPr>
        <p:sp>
          <p:nvSpPr>
            <p:cNvPr id="56" name="TextBox 55"/>
            <p:cNvSpPr txBox="1"/>
            <p:nvPr/>
          </p:nvSpPr>
          <p:spPr>
            <a:xfrm>
              <a:off x="5648241" y="2147024"/>
              <a:ext cx="2929173"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a:solidFill>
                    <a:schemeClr val="tx1"/>
                  </a:solidFill>
                </a:rPr>
                <a:t>Web Apps</a:t>
              </a:r>
            </a:p>
          </p:txBody>
        </p:sp>
        <p:sp>
          <p:nvSpPr>
            <p:cNvPr id="57" name="TextBox 56"/>
            <p:cNvSpPr txBox="1"/>
            <p:nvPr/>
          </p:nvSpPr>
          <p:spPr>
            <a:xfrm>
              <a:off x="5434663" y="2575226"/>
              <a:ext cx="3380957" cy="477054"/>
            </a:xfrm>
            <a:prstGeom prst="rect">
              <a:avLst/>
            </a:prstGeom>
            <a:noFill/>
          </p:spPr>
          <p:txBody>
            <a:bodyPr wrap="square" lIns="186494" rIns="186494" rtlCol="0">
              <a:spAutoFit/>
            </a:bodyPr>
            <a:lstStyle/>
            <a:p>
              <a:pPr algn="ctr">
                <a:lnSpc>
                  <a:spcPts val="1530"/>
                </a:lnSpc>
                <a:defRPr/>
              </a:pPr>
              <a:r>
                <a:rPr lang="en-US" sz="1600" kern="0">
                  <a:latin typeface="Segoe UI Light"/>
                </a:rPr>
                <a:t>Web apps that scale </a:t>
              </a:r>
              <a:br>
                <a:rPr lang="en-US" sz="1600" kern="0">
                  <a:latin typeface="Segoe UI Light"/>
                </a:rPr>
              </a:br>
              <a:r>
                <a:rPr lang="en-US" sz="1600" kern="0">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9145691" y="1439862"/>
            <a:ext cx="2635146" cy="1760983"/>
            <a:chOff x="8642021" y="1291297"/>
            <a:chExt cx="2635146" cy="1760983"/>
          </a:xfrm>
        </p:grpSpPr>
        <p:sp>
          <p:nvSpPr>
            <p:cNvPr id="60" name="TextBox 59"/>
            <p:cNvSpPr txBox="1"/>
            <p:nvPr/>
          </p:nvSpPr>
          <p:spPr>
            <a:xfrm>
              <a:off x="8642022" y="21470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a:solidFill>
                    <a:schemeClr val="tx1"/>
                  </a:solidFill>
                </a:rPr>
                <a:t>Mobile Apps</a:t>
              </a:r>
            </a:p>
          </p:txBody>
        </p:sp>
        <p:sp>
          <p:nvSpPr>
            <p:cNvPr id="61" name="TextBox 60"/>
            <p:cNvSpPr txBox="1"/>
            <p:nvPr/>
          </p:nvSpPr>
          <p:spPr>
            <a:xfrm>
              <a:off x="8642021" y="257522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a:solidFill>
                    <a:schemeClr val="tx1"/>
                  </a:solidFill>
                </a:rPr>
                <a:t>Build Mobile apps </a:t>
              </a:r>
              <a:br>
                <a:rPr lang="en-US" sz="1600">
                  <a:solidFill>
                    <a:schemeClr val="tx1"/>
                  </a:solidFill>
                </a:rPr>
              </a:br>
              <a:r>
                <a:rPr lang="en-US" sz="1600">
                  <a:solidFill>
                    <a:schemeClr val="tx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904293" y="1484912"/>
            <a:ext cx="0" cy="4132056"/>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6229" y="3385899"/>
            <a:ext cx="5516128" cy="0"/>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7010325" y="5810984"/>
            <a:ext cx="3551897" cy="901606"/>
            <a:chOff x="5089453" y="2575724"/>
            <a:chExt cx="3551897" cy="901606"/>
          </a:xfrm>
        </p:grpSpPr>
        <p:pic>
          <p:nvPicPr>
            <p:cNvPr id="66" name="Picture 65"/>
            <p:cNvPicPr>
              <a:picLocks noChangeAspect="1"/>
            </p:cNvPicPr>
            <p:nvPr/>
          </p:nvPicPr>
          <p:blipFill>
            <a:blip r:embed="rId6"/>
            <a:stretch>
              <a:fillRect/>
            </a:stretch>
          </p:blipFill>
          <p:spPr>
            <a:xfrm>
              <a:off x="5089453" y="2636795"/>
              <a:ext cx="727774" cy="726962"/>
            </a:xfrm>
            <a:prstGeom prst="rect">
              <a:avLst/>
            </a:prstGeom>
          </p:spPr>
        </p:pic>
        <p:sp>
          <p:nvSpPr>
            <p:cNvPr id="67" name="TextBox 66"/>
            <p:cNvSpPr txBox="1"/>
            <p:nvPr/>
          </p:nvSpPr>
          <p:spPr>
            <a:xfrm>
              <a:off x="5827509" y="25757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a:solidFill>
                    <a:schemeClr val="tx1"/>
                  </a:solidFill>
                </a:rPr>
                <a:t>Logic Apps</a:t>
              </a:r>
            </a:p>
          </p:txBody>
        </p:sp>
        <p:sp>
          <p:nvSpPr>
            <p:cNvPr id="68" name="TextBox 67"/>
            <p:cNvSpPr txBox="1"/>
            <p:nvPr/>
          </p:nvSpPr>
          <p:spPr>
            <a:xfrm>
              <a:off x="5731151" y="3000276"/>
              <a:ext cx="291019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a:solidFill>
                    <a:schemeClr val="tx1"/>
                  </a:solidFill>
                </a:rPr>
                <a:t>Automate business process across SaaS and on-premises </a:t>
              </a:r>
            </a:p>
          </p:txBody>
        </p:sp>
      </p:grpSp>
      <p:pic>
        <p:nvPicPr>
          <p:cNvPr id="6" name="Picture 5"/>
          <p:cNvPicPr>
            <a:picLocks noChangeAspect="1"/>
          </p:cNvPicPr>
          <p:nvPr/>
        </p:nvPicPr>
        <p:blipFill>
          <a:blip r:embed="rId7"/>
          <a:stretch>
            <a:fillRect/>
          </a:stretch>
        </p:blipFill>
        <p:spPr>
          <a:xfrm>
            <a:off x="6813540" y="3636137"/>
            <a:ext cx="843033" cy="843033"/>
          </a:xfrm>
          <a:prstGeom prst="rect">
            <a:avLst/>
          </a:prstGeom>
        </p:spPr>
      </p:pic>
      <p:sp>
        <p:nvSpPr>
          <p:cNvPr id="52" name="TextBox 51"/>
          <p:cNvSpPr txBox="1"/>
          <p:nvPr/>
        </p:nvSpPr>
        <p:spPr>
          <a:xfrm>
            <a:off x="6474817" y="4396763"/>
            <a:ext cx="1562700"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a:solidFill>
                  <a:schemeClr val="tx1"/>
                </a:solidFill>
              </a:rPr>
              <a:t>Functions</a:t>
            </a:r>
          </a:p>
        </p:txBody>
      </p:sp>
      <p:sp>
        <p:nvSpPr>
          <p:cNvPr id="53" name="TextBox 52"/>
          <p:cNvSpPr txBox="1"/>
          <p:nvPr/>
        </p:nvSpPr>
        <p:spPr>
          <a:xfrm>
            <a:off x="5939966" y="4826705"/>
            <a:ext cx="260505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a:solidFill>
                  <a:schemeClr val="tx1"/>
                </a:solidFill>
              </a:rPr>
              <a:t>Create </a:t>
            </a:r>
            <a:r>
              <a:rPr lang="en-US" sz="1600" err="1">
                <a:solidFill>
                  <a:schemeClr val="tx1"/>
                </a:solidFill>
              </a:rPr>
              <a:t>serverless</a:t>
            </a:r>
            <a:r>
              <a:rPr lang="en-US" sz="1600">
                <a:solidFill>
                  <a:schemeClr val="tx1"/>
                </a:solidFill>
              </a:rPr>
              <a:t> apps without infrastructure</a:t>
            </a:r>
          </a:p>
        </p:txBody>
      </p:sp>
    </p:spTree>
    <p:extLst>
      <p:ext uri="{BB962C8B-B14F-4D97-AF65-F5344CB8AC3E}">
        <p14:creationId xmlns:p14="http://schemas.microsoft.com/office/powerpoint/2010/main" val="4251410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576" y="295730"/>
            <a:ext cx="10962419" cy="917444"/>
          </a:xfrm>
        </p:spPr>
        <p:txBody>
          <a:bodyPr/>
          <a:lstStyle/>
          <a:p>
            <a:r>
              <a:rPr lang="en-US"/>
              <a:t>Azure App Service</a:t>
            </a:r>
          </a:p>
        </p:txBody>
      </p:sp>
      <p:grpSp>
        <p:nvGrpSpPr>
          <p:cNvPr id="61" name="Group 60"/>
          <p:cNvGrpSpPr>
            <a:grpSpLocks noChangeAspect="1"/>
          </p:cNvGrpSpPr>
          <p:nvPr/>
        </p:nvGrpSpPr>
        <p:grpSpPr>
          <a:xfrm>
            <a:off x="275482" y="299319"/>
            <a:ext cx="918456" cy="91427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grpSp>
      <p:sp>
        <p:nvSpPr>
          <p:cNvPr id="70" name="TextBox 69"/>
          <p:cNvSpPr txBox="1"/>
          <p:nvPr/>
        </p:nvSpPr>
        <p:spPr>
          <a:xfrm>
            <a:off x="275483" y="1618180"/>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557" y="1618182"/>
            <a:ext cx="3931363" cy="4900489"/>
          </a:xfrm>
          <a:prstGeom prst="rect">
            <a:avLst/>
          </a:prstGeom>
          <a:solidFill>
            <a:srgbClr val="1B1B1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229632" y="1618182"/>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497683" y="4735338"/>
            <a:ext cx="1518730" cy="1131305"/>
            <a:chOff x="496870" y="4735511"/>
            <a:chExt cx="1518944" cy="113146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0" name="TextBox 109"/>
            <p:cNvSpPr txBox="1"/>
            <p:nvPr/>
          </p:nvSpPr>
          <p:spPr>
            <a:xfrm>
              <a:off x="496870" y="5379331"/>
              <a:ext cx="151894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Active Directory </a:t>
              </a:r>
            </a:p>
            <a:p>
              <a:r>
                <a:rPr lang="en-US" sz="1399"/>
                <a:t>integrated </a:t>
              </a:r>
            </a:p>
          </p:txBody>
        </p:sp>
      </p:grpSp>
      <p:grpSp>
        <p:nvGrpSpPr>
          <p:cNvPr id="31" name="Group 30"/>
          <p:cNvGrpSpPr/>
          <p:nvPr/>
        </p:nvGrpSpPr>
        <p:grpSpPr>
          <a:xfrm>
            <a:off x="2315507" y="4661526"/>
            <a:ext cx="1808109" cy="1007484"/>
            <a:chOff x="2314953" y="4661692"/>
            <a:chExt cx="1808365" cy="1007627"/>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6" name="TextBox 115"/>
            <p:cNvSpPr txBox="1"/>
            <p:nvPr/>
          </p:nvSpPr>
          <p:spPr>
            <a:xfrm>
              <a:off x="2314953" y="5379331"/>
              <a:ext cx="1808365" cy="289988"/>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Secure + compliant </a:t>
              </a:r>
            </a:p>
          </p:txBody>
        </p:sp>
      </p:grpSp>
      <p:grpSp>
        <p:nvGrpSpPr>
          <p:cNvPr id="35" name="Group 34"/>
          <p:cNvGrpSpPr/>
          <p:nvPr/>
        </p:nvGrpSpPr>
        <p:grpSpPr>
          <a:xfrm>
            <a:off x="4454990" y="4655380"/>
            <a:ext cx="1557967" cy="1211259"/>
            <a:chOff x="4454739" y="4655544"/>
            <a:chExt cx="1558187" cy="1211432"/>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5" name="TextBox 124"/>
            <p:cNvSpPr txBox="1"/>
            <p:nvPr/>
          </p:nvSpPr>
          <p:spPr>
            <a:xfrm>
              <a:off x="4454739" y="5379331"/>
              <a:ext cx="1558187"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Reduced</a:t>
              </a:r>
              <a:br>
                <a:rPr lang="en-US" sz="1399"/>
              </a:br>
              <a:r>
                <a:rPr lang="en-US" sz="1399"/>
                <a:t>operations costs </a:t>
              </a:r>
            </a:p>
          </p:txBody>
        </p:sp>
      </p:grpSp>
      <p:grpSp>
        <p:nvGrpSpPr>
          <p:cNvPr id="36" name="Group 35"/>
          <p:cNvGrpSpPr/>
          <p:nvPr/>
        </p:nvGrpSpPr>
        <p:grpSpPr>
          <a:xfrm>
            <a:off x="6635779" y="4594861"/>
            <a:ext cx="1124715" cy="1271779"/>
            <a:chOff x="6635837" y="4595017"/>
            <a:chExt cx="1124874" cy="127195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8" name="TextBox 127"/>
            <p:cNvSpPr txBox="1"/>
            <p:nvPr/>
          </p:nvSpPr>
          <p:spPr>
            <a:xfrm>
              <a:off x="6635837" y="5379331"/>
              <a:ext cx="112487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Backup and</a:t>
              </a:r>
              <a:br>
                <a:rPr lang="en-US" sz="1399"/>
              </a:br>
              <a:r>
                <a:rPr lang="en-US" sz="1399"/>
                <a:t>recovery </a:t>
              </a:r>
            </a:p>
          </p:txBody>
        </p:sp>
      </p:grpSp>
      <p:grpSp>
        <p:nvGrpSpPr>
          <p:cNvPr id="40" name="Group 39"/>
          <p:cNvGrpSpPr/>
          <p:nvPr/>
        </p:nvGrpSpPr>
        <p:grpSpPr>
          <a:xfrm>
            <a:off x="8673822" y="4690098"/>
            <a:ext cx="1077302" cy="1176542"/>
            <a:chOff x="8674171" y="4690267"/>
            <a:chExt cx="1077455" cy="1176709"/>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7" name="TextBox 136"/>
            <p:cNvSpPr txBox="1"/>
            <p:nvPr/>
          </p:nvSpPr>
          <p:spPr>
            <a:xfrm>
              <a:off x="8674171" y="5379331"/>
              <a:ext cx="1077455"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Testing in</a:t>
              </a:r>
              <a:br>
                <a:rPr lang="en-US" sz="1399"/>
              </a:br>
              <a:r>
                <a:rPr lang="en-US" sz="1399"/>
                <a:t>production</a:t>
              </a:r>
            </a:p>
          </p:txBody>
        </p:sp>
      </p:grpSp>
      <p:grpSp>
        <p:nvGrpSpPr>
          <p:cNvPr id="39" name="Group 38"/>
          <p:cNvGrpSpPr/>
          <p:nvPr/>
        </p:nvGrpSpPr>
        <p:grpSpPr>
          <a:xfrm>
            <a:off x="10590618" y="4649622"/>
            <a:ext cx="1175397" cy="1217016"/>
            <a:chOff x="10591235" y="4649786"/>
            <a:chExt cx="1175564" cy="121718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40" name="TextBox 139"/>
            <p:cNvSpPr txBox="1"/>
            <p:nvPr/>
          </p:nvSpPr>
          <p:spPr>
            <a:xfrm>
              <a:off x="10591235" y="5379330"/>
              <a:ext cx="117556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App gallery</a:t>
              </a:r>
              <a:br>
                <a:rPr lang="en-US" sz="1399"/>
              </a:br>
              <a:r>
                <a:rPr lang="en-US" sz="1399"/>
                <a:t>marketplace</a:t>
              </a:r>
            </a:p>
          </p:txBody>
        </p:sp>
      </p:grpSp>
      <p:grpSp>
        <p:nvGrpSpPr>
          <p:cNvPr id="29" name="Group 28"/>
          <p:cNvGrpSpPr/>
          <p:nvPr/>
        </p:nvGrpSpPr>
        <p:grpSpPr>
          <a:xfrm>
            <a:off x="502586" y="2670029"/>
            <a:ext cx="1508919" cy="1314809"/>
            <a:chOff x="501774" y="2669912"/>
            <a:chExt cx="1509134" cy="1314995"/>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07" name="TextBox 106"/>
            <p:cNvSpPr txBox="1"/>
            <p:nvPr/>
          </p:nvSpPr>
          <p:spPr>
            <a:xfrm>
              <a:off x="501774" y="3497262"/>
              <a:ext cx="1509134"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Global data</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91262" y="2756458"/>
            <a:ext cx="1456602" cy="1030752"/>
            <a:chOff x="2490732" y="2756352"/>
            <a:chExt cx="1456808" cy="1030898"/>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3" name="TextBox 112"/>
            <p:cNvSpPr txBox="1"/>
            <p:nvPr/>
          </p:nvSpPr>
          <p:spPr>
            <a:xfrm>
              <a:off x="2490732" y="3497262"/>
              <a:ext cx="1456808" cy="289988"/>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Hybrid support </a:t>
              </a:r>
            </a:p>
          </p:txBody>
        </p:sp>
      </p:grpSp>
      <p:grpSp>
        <p:nvGrpSpPr>
          <p:cNvPr id="33" name="Group 32"/>
          <p:cNvGrpSpPr/>
          <p:nvPr/>
        </p:nvGrpSpPr>
        <p:grpSpPr>
          <a:xfrm>
            <a:off x="4346267" y="2760505"/>
            <a:ext cx="1775410" cy="1224333"/>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9" name="TextBox 118"/>
            <p:cNvSpPr txBox="1"/>
            <p:nvPr/>
          </p:nvSpPr>
          <p:spPr>
            <a:xfrm>
              <a:off x="4346001" y="3497262"/>
              <a:ext cx="1775661"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Built-in auto scale</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311250" y="2675982"/>
            <a:ext cx="1773776" cy="1308855"/>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2" name="TextBox 121"/>
            <p:cNvSpPr txBox="1"/>
            <p:nvPr/>
          </p:nvSpPr>
          <p:spPr>
            <a:xfrm>
              <a:off x="6311261" y="3497262"/>
              <a:ext cx="1774027"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High availability</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364009" y="2678362"/>
            <a:ext cx="1696935" cy="1306475"/>
            <a:chOff x="8364311" y="2678247"/>
            <a:chExt cx="1697175" cy="130666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1" name="TextBox 130"/>
            <p:cNvSpPr txBox="1"/>
            <p:nvPr/>
          </p:nvSpPr>
          <p:spPr>
            <a:xfrm>
              <a:off x="8364311" y="3497262"/>
              <a:ext cx="1697175"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.NET, Java, PHP,</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600421" y="2691458"/>
            <a:ext cx="1155778" cy="1293379"/>
            <a:chOff x="10601045" y="2691344"/>
            <a:chExt cx="1155943" cy="1293563"/>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4" name="TextBox 133"/>
            <p:cNvSpPr txBox="1"/>
            <p:nvPr/>
          </p:nvSpPr>
          <p:spPr>
            <a:xfrm>
              <a:off x="10601045" y="3497262"/>
              <a:ext cx="1155943"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Staging and</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6282" y="5438408"/>
            <a:ext cx="5493183" cy="358175"/>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sp>
        <p:nvSpPr>
          <p:cNvPr id="68" name="Right Arrow 67"/>
          <p:cNvSpPr/>
          <p:nvPr/>
        </p:nvSpPr>
        <p:spPr>
          <a:xfrm>
            <a:off x="2830283" y="2167459"/>
            <a:ext cx="7056979" cy="630494"/>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grpSp>
        <p:nvGrpSpPr>
          <p:cNvPr id="14" name="Group 13"/>
          <p:cNvGrpSpPr/>
          <p:nvPr/>
        </p:nvGrpSpPr>
        <p:grpSpPr>
          <a:xfrm>
            <a:off x="951045" y="1297585"/>
            <a:ext cx="2038534" cy="1975130"/>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4" name="TextBox 12"/>
            <p:cNvSpPr txBox="1"/>
            <p:nvPr/>
          </p:nvSpPr>
          <p:spPr>
            <a:xfrm>
              <a:off x="930885"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5415" y="1298144"/>
            <a:ext cx="1646509" cy="1974572"/>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56" name="TextBox 55"/>
            <p:cNvSpPr txBox="1"/>
            <p:nvPr/>
          </p:nvSpPr>
          <p:spPr>
            <a:xfrm>
              <a:off x="3210208" y="1272500"/>
              <a:ext cx="1614600"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lum bright="-40000" contrast="-40000"/>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4350" y="1302799"/>
            <a:ext cx="2038534" cy="1971083"/>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3" name="Picture 22"/>
              <p:cNvPicPr>
                <a:picLocks noChangeAspect="1"/>
              </p:cNvPicPr>
              <p:nvPr/>
            </p:nvPicPr>
            <p:blipFill>
              <a:blip r:embed="rId5">
                <a:duotone>
                  <a:prstClr val="black"/>
                  <a:schemeClr val="tx2">
                    <a:tint val="45000"/>
                    <a:satMod val="400000"/>
                  </a:schemeClr>
                </a:duotone>
                <a:lum bright="-40000" contrast="-40000"/>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2656" y="4871963"/>
            <a:ext cx="2518190" cy="185556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grpSp>
      <p:grpSp>
        <p:nvGrpSpPr>
          <p:cNvPr id="10" name="Group 9"/>
          <p:cNvGrpSpPr/>
          <p:nvPr/>
        </p:nvGrpSpPr>
        <p:grpSpPr>
          <a:xfrm>
            <a:off x="1486629" y="3272713"/>
            <a:ext cx="1091379" cy="2849719"/>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3" name="Group 2"/>
          <p:cNvGrpSpPr/>
          <p:nvPr/>
        </p:nvGrpSpPr>
        <p:grpSpPr>
          <a:xfrm>
            <a:off x="659199" y="5017607"/>
            <a:ext cx="2750931" cy="1719926"/>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2" name="Picture 21"/>
            <p:cNvPicPr>
              <a:picLocks noChangeAspect="1"/>
            </p:cNvPicPr>
            <p:nvPr/>
          </p:nvPicPr>
          <p:blipFill>
            <a:blip r:embed="rId9">
              <a:grayscl/>
            </a:blip>
            <a:stretch>
              <a:fillRect/>
            </a:stretch>
          </p:blipFill>
          <p:spPr>
            <a:xfrm>
              <a:off x="724318" y="5282660"/>
              <a:ext cx="2538371" cy="891312"/>
            </a:xfrm>
            <a:prstGeom prst="rect">
              <a:avLst/>
            </a:prstGeom>
            <a:solidFill>
              <a:srgbClr val="00B0F0"/>
            </a:solidFill>
          </p:spPr>
        </p:pic>
        <p:pic>
          <p:nvPicPr>
            <p:cNvPr id="42" name="Picture 41"/>
            <p:cNvPicPr>
              <a:picLocks noChangeAspect="1"/>
            </p:cNvPicPr>
            <p:nvPr/>
          </p:nvPicPr>
          <p:blipFill>
            <a:blip r:embed="rId10"/>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1">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12">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0"/>
            <a:stretch>
              <a:fillRect/>
            </a:stretch>
          </p:blipFill>
          <p:spPr>
            <a:xfrm>
              <a:off x="1406715" y="4919881"/>
              <a:ext cx="497068" cy="485897"/>
            </a:xfrm>
            <a:prstGeom prst="rect">
              <a:avLst/>
            </a:prstGeom>
            <a:ln>
              <a:noFill/>
            </a:ln>
          </p:spPr>
        </p:pic>
      </p:grpSp>
      <p:grpSp>
        <p:nvGrpSpPr>
          <p:cNvPr id="29" name="Group 28"/>
          <p:cNvGrpSpPr/>
          <p:nvPr/>
        </p:nvGrpSpPr>
        <p:grpSpPr>
          <a:xfrm>
            <a:off x="8948280" y="3272715"/>
            <a:ext cx="2864783" cy="352352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sp>
          <p:nvSpPr>
            <p:cNvPr id="8" name="TextBox 32"/>
            <p:cNvSpPr txBox="1"/>
            <p:nvPr/>
          </p:nvSpPr>
          <p:spPr>
            <a:xfrm>
              <a:off x="9246040" y="6304954"/>
              <a:ext cx="1999028" cy="359087"/>
            </a:xfrm>
            <a:prstGeom prst="rect">
              <a:avLst/>
            </a:prstGeom>
          </p:spPr>
          <p:txBody>
            <a:bodyPr vert="horz" wrap="square" lIns="93234" tIns="93234" rIns="93234" bIns="93234" rtlCol="0" anchor="t">
              <a:noAutofit/>
            </a:bodyPr>
            <a:lstStyle/>
            <a:p>
              <a:pPr marL="237915" indent="-237915"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solidFill>
                      <a:schemeClr val="bg1">
                        <a:lumMod val="75000"/>
                      </a:schemeClr>
                    </a:solidFill>
                    <a:latin typeface="Segoe UI"/>
                  </a:endParaRPr>
                </a:p>
              </p:txBody>
            </p:sp>
            <p:sp>
              <p:nvSpPr>
                <p:cNvPr id="37" name="Rectangle 36"/>
                <p:cNvSpPr/>
                <p:nvPr/>
              </p:nvSpPr>
              <p:spPr>
                <a:xfrm rot="5400000">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pic>
            <p:nvPicPr>
              <p:cNvPr id="24" name="Picture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7784" y="3417773"/>
                <a:ext cx="1199630" cy="794246"/>
              </a:xfrm>
              <a:prstGeom prst="rect">
                <a:avLst/>
              </a:prstGeom>
              <a:noFill/>
            </p:spPr>
          </p:pic>
          <p:pic>
            <p:nvPicPr>
              <p:cNvPr id="35" name="Picture 34"/>
              <p:cNvPicPr>
                <a:picLocks noChangeAspect="1"/>
              </p:cNvPicPr>
              <p:nvPr/>
            </p:nvPicPr>
            <p:blipFill>
              <a:blip r:embed="rId15"/>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18" name="Group 17"/>
          <p:cNvGrpSpPr/>
          <p:nvPr/>
        </p:nvGrpSpPr>
        <p:grpSpPr>
          <a:xfrm>
            <a:off x="7455157" y="1297585"/>
            <a:ext cx="2038534" cy="1977951"/>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54" name="Picture 53"/>
            <p:cNvPicPr>
              <a:picLocks noChangeAspect="1"/>
            </p:cNvPicPr>
            <p:nvPr/>
          </p:nvPicPr>
          <p:blipFill>
            <a:blip r:embed="rId17"/>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4594" y="1129198"/>
            <a:ext cx="2038534" cy="2224152"/>
            <a:chOff x="5151032" y="1106827"/>
            <a:chExt cx="1999028" cy="2181050"/>
          </a:xfrm>
        </p:grpSpPr>
        <p:sp>
          <p:nvSpPr>
            <p:cNvPr id="6" name="TextBox 25"/>
            <p:cNvSpPr txBox="1"/>
            <p:nvPr/>
          </p:nvSpPr>
          <p:spPr>
            <a:xfrm>
              <a:off x="5151032" y="1106827"/>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4) Deploy to staging slot</a:t>
              </a:r>
            </a:p>
          </p:txBody>
        </p:sp>
        <p:sp>
          <p:nvSpPr>
            <p:cNvPr id="40" name="Rounded Rectangle 39"/>
            <p:cNvSpPr/>
            <p:nvPr/>
          </p:nvSpPr>
          <p:spPr>
            <a:xfrm>
              <a:off x="5379025"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16" name="Picture 15"/>
            <p:cNvPicPr>
              <a:picLocks noChangeAspect="1"/>
            </p:cNvPicPr>
            <p:nvPr/>
          </p:nvPicPr>
          <p:blipFill>
            <a:blip r:embed="rId18"/>
            <a:stretch>
              <a:fillRect/>
            </a:stretch>
          </p:blipFill>
          <p:spPr>
            <a:xfrm>
              <a:off x="5587445" y="2060479"/>
              <a:ext cx="984394" cy="966655"/>
            </a:xfrm>
            <a:prstGeom prst="rect">
              <a:avLst/>
            </a:prstGeom>
          </p:spPr>
        </p:pic>
        <p:pic>
          <p:nvPicPr>
            <p:cNvPr id="39" name="Picture 38"/>
            <p:cNvPicPr>
              <a:picLocks noChangeAspect="1"/>
            </p:cNvPicPr>
            <p:nvPr/>
          </p:nvPicPr>
          <p:blipFill>
            <a:blip r:embed="rId19"/>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pic>
        <p:nvPicPr>
          <p:cNvPr id="67" name="Picture 66"/>
          <p:cNvPicPr>
            <a:picLocks noChangeAspect="1"/>
          </p:cNvPicPr>
          <p:nvPr/>
        </p:nvPicPr>
        <p:blipFill>
          <a:blip r:embed="rId20"/>
          <a:stretch>
            <a:fillRect/>
          </a:stretch>
        </p:blipFill>
        <p:spPr>
          <a:xfrm>
            <a:off x="7101486" y="4108266"/>
            <a:ext cx="939886" cy="892210"/>
          </a:xfrm>
          <a:prstGeom prst="rect">
            <a:avLst/>
          </a:prstGeom>
        </p:spPr>
      </p:pic>
      <p:sp>
        <p:nvSpPr>
          <p:cNvPr id="77" name="TextBox 76"/>
          <p:cNvSpPr txBox="1"/>
          <p:nvPr/>
        </p:nvSpPr>
        <p:spPr>
          <a:xfrm>
            <a:off x="5851972" y="3997568"/>
            <a:ext cx="1833384" cy="769156"/>
          </a:xfrm>
          <a:prstGeom prst="rect">
            <a:avLst/>
          </a:prstGeom>
          <a:noFill/>
        </p:spPr>
        <p:txBody>
          <a:bodyPr wrap="square" lIns="182854" tIns="146283" rIns="182854" bIns="146283" rtlCol="0">
            <a:spAutoFit/>
          </a:bodyPr>
          <a:lstStyle/>
          <a:p>
            <a:pPr algn="ctr">
              <a:lnSpc>
                <a:spcPct val="90000"/>
              </a:lnSpc>
              <a:spcAft>
                <a:spcPts val="600"/>
              </a:spcAft>
            </a:pPr>
            <a:r>
              <a:rPr lang="en-GB" sz="1399">
                <a:gradFill>
                  <a:gsLst>
                    <a:gs pos="2917">
                      <a:schemeClr val="tx1"/>
                    </a:gs>
                    <a:gs pos="30000">
                      <a:schemeClr val="tx1"/>
                    </a:gs>
                  </a:gsLst>
                  <a:lin ang="5400000" scaled="0"/>
                </a:gradFill>
              </a:rPr>
              <a:t>Application </a:t>
            </a:r>
          </a:p>
          <a:p>
            <a:pPr algn="ctr">
              <a:lnSpc>
                <a:spcPct val="90000"/>
              </a:lnSpc>
              <a:spcAft>
                <a:spcPts val="600"/>
              </a:spcAft>
            </a:pPr>
            <a:r>
              <a:rPr lang="en-GB" sz="1399">
                <a:gradFill>
                  <a:gsLst>
                    <a:gs pos="2917">
                      <a:schemeClr val="tx1"/>
                    </a:gs>
                    <a:gs pos="30000">
                      <a:schemeClr val="tx1"/>
                    </a:gs>
                  </a:gsLst>
                  <a:lin ang="5400000" scaled="0"/>
                </a:gradFill>
              </a:rPr>
              <a:t>Insights</a:t>
            </a:r>
          </a:p>
        </p:txBody>
      </p:sp>
      <p:sp>
        <p:nvSpPr>
          <p:cNvPr id="2" name="Title 1"/>
          <p:cNvSpPr>
            <a:spLocks noGrp="1"/>
          </p:cNvSpPr>
          <p:nvPr>
            <p:ph type="title"/>
          </p:nvPr>
        </p:nvSpPr>
        <p:spPr/>
        <p:txBody>
          <a:bodyPr/>
          <a:lstStyle/>
          <a:p>
            <a:r>
              <a:rPr lang="en-GB"/>
              <a:t>DevOps Made Easy with Azure Web Apps </a:t>
            </a:r>
          </a:p>
        </p:txBody>
      </p:sp>
    </p:spTree>
    <p:extLst>
      <p:ext uri="{BB962C8B-B14F-4D97-AF65-F5344CB8AC3E}">
        <p14:creationId xmlns:p14="http://schemas.microsoft.com/office/powerpoint/2010/main" val="426358922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09124" y="3692227"/>
          <a:ext cx="4235659" cy="2844396"/>
        </p:xfrm>
        <a:graphic>
          <a:graphicData uri="http://schemas.openxmlformats.org/presentationml/2006/ole">
            <mc:AlternateContent xmlns:mc="http://schemas.openxmlformats.org/markup-compatibility/2006">
              <mc:Choice xmlns:v="urn:schemas-microsoft-com:vml" Requires="v">
                <p:oleObj spid="_x0000_s270337" name="Image" r:id="rId4" imgW="18196560" imgH="12126960" progId="Photoshop.Image.16">
                  <p:embed/>
                </p:oleObj>
              </mc:Choice>
              <mc:Fallback>
                <p:oleObj name="Image" r:id="rId4" imgW="18196560" imgH="12126960" progId="Photoshop.Image.16">
                  <p:embed/>
                  <p:pic>
                    <p:nvPicPr>
                      <p:cNvPr id="9" name="Object 8"/>
                      <p:cNvPicPr/>
                      <p:nvPr/>
                    </p:nvPicPr>
                    <p:blipFill>
                      <a:blip r:embed="rId5"/>
                      <a:stretch>
                        <a:fillRect/>
                      </a:stretch>
                    </p:blipFill>
                    <p:spPr>
                      <a:xfrm>
                        <a:off x="809124" y="3692227"/>
                        <a:ext cx="4235659" cy="2844396"/>
                      </a:xfrm>
                      <a:prstGeom prst="rect">
                        <a:avLst/>
                      </a:prstGeom>
                    </p:spPr>
                  </p:pic>
                </p:oleObj>
              </mc:Fallback>
            </mc:AlternateContent>
          </a:graphicData>
        </a:graphic>
      </p:graphicFrame>
      <p:sp>
        <p:nvSpPr>
          <p:cNvPr id="7" name="Title 4"/>
          <p:cNvSpPr txBox="1">
            <a:spLocks/>
          </p:cNvSpPr>
          <p:nvPr/>
        </p:nvSpPr>
        <p:spPr>
          <a:xfrm>
            <a:off x="6470803" y="911446"/>
            <a:ext cx="6673324" cy="1541934"/>
          </a:xfrm>
          <a:prstGeom prst="rect">
            <a:avLst/>
          </a:prstGeom>
          <a:noFill/>
        </p:spPr>
        <p:txBody>
          <a:bodyPr vert="horz" wrap="square" lIns="146283" tIns="91427" rIns="146283" bIns="91427"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defRPr/>
            </a:pPr>
            <a:r>
              <a:rPr sz="4400" b="1">
                <a:solidFill>
                  <a:srgbClr val="FFFFFF"/>
                </a:solidFill>
                <a:latin typeface="Segoe UI Semibold" panose="020B0702040204020203" pitchFamily="34" charset="0"/>
                <a:cs typeface="Segoe UI Semibold" panose="020B0702040204020203" pitchFamily="34" charset="0"/>
              </a:rPr>
              <a:t> </a:t>
            </a:r>
            <a:br>
              <a:rPr sz="5400" b="1">
                <a:solidFill>
                  <a:srgbClr val="FFFFFF"/>
                </a:solidFill>
                <a:latin typeface="Segoe UI Semibold" panose="020B0702040204020203" pitchFamily="34" charset="0"/>
                <a:cs typeface="Segoe UI Semibold" panose="020B0702040204020203" pitchFamily="34" charset="0"/>
              </a:rPr>
            </a:br>
            <a:r>
              <a:rPr sz="5400" b="1" spc="0">
                <a:solidFill>
                  <a:srgbClr val="FFFFFF"/>
                </a:solidFill>
                <a:cs typeface="Segoe UI Light" panose="020B0502040204020203" pitchFamily="34" charset="0"/>
              </a:rPr>
              <a:t>Azure Functions</a:t>
            </a:r>
          </a:p>
        </p:txBody>
      </p:sp>
      <p:sp>
        <p:nvSpPr>
          <p:cNvPr id="14" name="Text Placeholder 5"/>
          <p:cNvSpPr txBox="1">
            <a:spLocks/>
          </p:cNvSpPr>
          <p:nvPr/>
        </p:nvSpPr>
        <p:spPr>
          <a:xfrm>
            <a:off x="5886834" y="3202480"/>
            <a:ext cx="6526807" cy="3280856"/>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99"/>
              </a:spcAft>
              <a:defRPr/>
            </a:pPr>
            <a:r>
              <a:rPr lang="en-US" sz="2400" err="1">
                <a:solidFill>
                  <a:srgbClr val="FFFFFF"/>
                </a:solidFill>
              </a:rPr>
              <a:t>Serverless</a:t>
            </a:r>
            <a:r>
              <a:rPr lang="en-US" sz="2400">
                <a:solidFill>
                  <a:srgbClr val="FFFFFF"/>
                </a:solidFill>
              </a:rPr>
              <a:t> compute </a:t>
            </a:r>
          </a:p>
          <a:p>
            <a:pPr>
              <a:lnSpc>
                <a:spcPct val="100000"/>
              </a:lnSpc>
              <a:spcAft>
                <a:spcPts val="1199"/>
              </a:spcAft>
              <a:defRPr/>
            </a:pPr>
            <a:r>
              <a:rPr lang="en-US" sz="2400">
                <a:solidFill>
                  <a:srgbClr val="FFFFFF"/>
                </a:solidFill>
              </a:rPr>
              <a:t>  aka - </a:t>
            </a:r>
            <a:r>
              <a:rPr lang="en-GB" sz="2400">
                <a:solidFill>
                  <a:srgbClr val="FFFFFF"/>
                </a:solidFill>
              </a:rPr>
              <a:t>Function as a Service (</a:t>
            </a:r>
            <a:r>
              <a:rPr lang="en-GB" sz="2400" err="1">
                <a:solidFill>
                  <a:srgbClr val="FFFFFF"/>
                </a:solidFill>
              </a:rPr>
              <a:t>FaaS</a:t>
            </a:r>
            <a:r>
              <a:rPr lang="en-GB" sz="2400">
                <a:solidFill>
                  <a:srgbClr val="FFFFFF"/>
                </a:solidFill>
              </a:rPr>
              <a:t>)</a:t>
            </a:r>
            <a:endParaRPr lang="en-US" sz="2400">
              <a:solidFill>
                <a:srgbClr val="FFFFFF"/>
              </a:solidFill>
            </a:endParaRPr>
          </a:p>
          <a:p>
            <a:pPr>
              <a:lnSpc>
                <a:spcPct val="100000"/>
              </a:lnSpc>
              <a:spcAft>
                <a:spcPts val="1199"/>
              </a:spcAft>
              <a:defRPr/>
            </a:pPr>
            <a:r>
              <a:rPr lang="en-US" sz="2400">
                <a:solidFill>
                  <a:srgbClr val="FFFFFF"/>
                </a:solidFill>
              </a:rPr>
              <a:t>Trigger on events &amp; external services / feeds</a:t>
            </a:r>
          </a:p>
          <a:p>
            <a:pPr>
              <a:lnSpc>
                <a:spcPct val="100000"/>
              </a:lnSpc>
              <a:spcAft>
                <a:spcPts val="1199"/>
              </a:spcAft>
              <a:defRPr/>
            </a:pPr>
            <a:r>
              <a:rPr lang="en-US" sz="2400">
                <a:solidFill>
                  <a:srgbClr val="FFFFFF"/>
                </a:solidFill>
              </a:rPr>
              <a:t>Pay only per execution</a:t>
            </a:r>
          </a:p>
          <a:p>
            <a:pPr>
              <a:lnSpc>
                <a:spcPct val="100000"/>
              </a:lnSpc>
              <a:spcAft>
                <a:spcPts val="1199"/>
              </a:spcAft>
              <a:defRPr/>
            </a:pPr>
            <a:r>
              <a:rPr lang="en-GB" sz="2400">
                <a:solidFill>
                  <a:srgbClr val="FFFFFF"/>
                </a:solidFill>
              </a:rPr>
              <a:t>Choice of languages </a:t>
            </a:r>
          </a:p>
          <a:p>
            <a:pPr>
              <a:lnSpc>
                <a:spcPct val="100000"/>
              </a:lnSpc>
              <a:spcAft>
                <a:spcPts val="1199"/>
              </a:spcAft>
              <a:defRPr/>
            </a:pPr>
            <a:r>
              <a:rPr lang="en-US" sz="2400">
                <a:solidFill>
                  <a:srgbClr val="FFFFFF"/>
                </a:solidFill>
              </a:rPr>
              <a:t>Open source runtime runs anywhere </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705" y="3323422"/>
            <a:ext cx="5004499" cy="6993533"/>
          </a:xfrm>
          <a:prstGeom prst="rect">
            <a:avLst/>
          </a:prstGeom>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 y="582739"/>
            <a:ext cx="2612301" cy="2820998"/>
          </a:xfrm>
          <a:prstGeom prst="rect">
            <a:avLst/>
          </a:prstGeom>
        </p:spPr>
      </p:pic>
      <p:sp>
        <p:nvSpPr>
          <p:cNvPr id="10" name="Plus 5"/>
          <p:cNvSpPr/>
          <p:nvPr/>
        </p:nvSpPr>
        <p:spPr bwMode="auto">
          <a:xfrm>
            <a:off x="3058105" y="1682413"/>
            <a:ext cx="631360" cy="62164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12305" y="123437"/>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Code</a:t>
            </a:r>
          </a:p>
        </p:txBody>
      </p:sp>
      <p:sp>
        <p:nvSpPr>
          <p:cNvPr id="12" name="TextBox 11"/>
          <p:cNvSpPr txBox="1"/>
          <p:nvPr/>
        </p:nvSpPr>
        <p:spPr>
          <a:xfrm>
            <a:off x="3930790" y="144553"/>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Events + data</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0235" y="681949"/>
            <a:ext cx="2690568" cy="2690568"/>
          </a:xfrm>
          <a:prstGeom prst="rect">
            <a:avLst/>
          </a:prstGeom>
        </p:spPr>
      </p:pic>
      <p:pic>
        <p:nvPicPr>
          <p:cNvPr id="15" name="Picture 6"/>
          <p:cNvPicPr>
            <a:picLocks noChangeAspect="1"/>
          </p:cNvPicPr>
          <p:nvPr/>
        </p:nvPicPr>
        <p:blipFill>
          <a:blip r:embed="rId9"/>
          <a:stretch>
            <a:fillRect/>
          </a:stretch>
        </p:blipFill>
        <p:spPr>
          <a:xfrm>
            <a:off x="1623633" y="640767"/>
            <a:ext cx="2833342" cy="2833342"/>
          </a:xfrm>
          <a:prstGeom prst="rect">
            <a:avLst/>
          </a:prstGeom>
        </p:spPr>
      </p:pic>
      <p:pic>
        <p:nvPicPr>
          <p:cNvPr id="2" name="Picture 1">
            <a:extLst>
              <a:ext uri="{FF2B5EF4-FFF2-40B4-BE49-F238E27FC236}">
                <a16:creationId xmlns:a16="http://schemas.microsoft.com/office/drawing/2014/main" id="{D595D23E-0BDC-4387-8BD0-9DC84EEAC45A}"/>
              </a:ext>
            </a:extLst>
          </p:cNvPr>
          <p:cNvPicPr>
            <a:picLocks noChangeAspect="1"/>
          </p:cNvPicPr>
          <p:nvPr/>
        </p:nvPicPr>
        <p:blipFill>
          <a:blip r:embed="rId10"/>
          <a:stretch>
            <a:fillRect/>
          </a:stretch>
        </p:blipFill>
        <p:spPr>
          <a:xfrm>
            <a:off x="745628" y="3661008"/>
            <a:ext cx="4248473" cy="2822328"/>
          </a:xfrm>
          <a:prstGeom prst="rect">
            <a:avLst/>
          </a:prstGeom>
        </p:spPr>
      </p:pic>
    </p:spTree>
    <p:extLst>
      <p:ext uri="{BB962C8B-B14F-4D97-AF65-F5344CB8AC3E}">
        <p14:creationId xmlns:p14="http://schemas.microsoft.com/office/powerpoint/2010/main" val="1020503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4.88895E-6 1.14389E-6 L 0.14182 -0.00091 " pathEditMode="relative" rAng="0" ptsTypes="AA">
                                      <p:cBhvr>
                                        <p:cTn id="35" dur="2000" fill="hold"/>
                                        <p:tgtEl>
                                          <p:spTgt spid="6"/>
                                        </p:tgtEl>
                                        <p:attrNameLst>
                                          <p:attrName>ppt_x</p:attrName>
                                          <p:attrName>ppt_y</p:attrName>
                                        </p:attrNameLst>
                                      </p:cBhvr>
                                      <p:rCtr x="7085" y="-45"/>
                                    </p:animMotion>
                                  </p:childTnLst>
                                </p:cTn>
                              </p:par>
                              <p:par>
                                <p:cTn id="36" presetID="42" presetClass="path" presetSubtype="0" accel="50000" decel="50000" fill="hold" nodeType="withEffect">
                                  <p:stCondLst>
                                    <p:cond delay="0"/>
                                  </p:stCondLst>
                                  <p:childTnLst>
                                    <p:animMotion origin="layout" path="M -3.82946E-8 4.91602E-6 L -0.16007 -0.00091 " pathEditMode="relative" rAng="0" ptsTypes="AA">
                                      <p:cBhvr>
                                        <p:cTn id="37" dur="2000" fill="hold"/>
                                        <p:tgtEl>
                                          <p:spTgt spid="13"/>
                                        </p:tgtEl>
                                        <p:attrNameLst>
                                          <p:attrName>ppt_x</p:attrName>
                                          <p:attrName>ppt_y</p:attrName>
                                        </p:attrNameLst>
                                      </p:cBhvr>
                                      <p:rCtr x="-8004" y="-45"/>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497"/>
            <a:ext cx="5627337" cy="699353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Logic App</a:t>
            </a:r>
            <a:br>
              <a:rPr lang="en-GB" sz="3199">
                <a:gradFill>
                  <a:gsLst>
                    <a:gs pos="0">
                      <a:srgbClr val="FFFFFF"/>
                    </a:gs>
                    <a:gs pos="100000">
                      <a:srgbClr val="FFFFFF"/>
                    </a:gs>
                  </a:gsLst>
                  <a:lin ang="5400000" scaled="0"/>
                </a:gradFill>
                <a:ea typeface="Segoe UI" pitchFamily="34" charset="0"/>
                <a:cs typeface="Segoe UI" pitchFamily="34" charset="0"/>
              </a:rPr>
            </a:br>
            <a:r>
              <a:rPr lang="en-GB" sz="3199">
                <a:gradFill>
                  <a:gsLst>
                    <a:gs pos="0">
                      <a:srgbClr val="FFFFFF"/>
                    </a:gs>
                    <a:gs pos="100000">
                      <a:srgbClr val="FFFFFF"/>
                    </a:gs>
                  </a:gsLst>
                  <a:lin ang="5400000" scaled="0"/>
                </a:gradFill>
                <a:ea typeface="Segoe UI" pitchFamily="34" charset="0"/>
                <a:cs typeface="Segoe UI" pitchFamily="34" charset="0"/>
              </a:rPr>
              <a:t>API Connector Library</a:t>
            </a: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Growing list…</a:t>
            </a:r>
          </a:p>
        </p:txBody>
      </p:sp>
      <p:pic>
        <p:nvPicPr>
          <p:cNvPr id="10" name="Picture 9"/>
          <p:cNvPicPr>
            <a:picLocks noChangeAspect="1"/>
          </p:cNvPicPr>
          <p:nvPr/>
        </p:nvPicPr>
        <p:blipFill>
          <a:blip r:embed="rId2"/>
          <a:stretch>
            <a:fillRect/>
          </a:stretch>
        </p:blipFill>
        <p:spPr>
          <a:xfrm>
            <a:off x="80851" y="1482839"/>
            <a:ext cx="5467400" cy="4487337"/>
          </a:xfrm>
          <a:prstGeom prst="rect">
            <a:avLst/>
          </a:prstGeom>
        </p:spPr>
      </p:pic>
      <p:pic>
        <p:nvPicPr>
          <p:cNvPr id="15" name="Picture 14"/>
          <p:cNvPicPr>
            <a:picLocks noChangeAspect="1"/>
          </p:cNvPicPr>
          <p:nvPr/>
        </p:nvPicPr>
        <p:blipFill>
          <a:blip r:embed="rId3"/>
          <a:stretch>
            <a:fillRect/>
          </a:stretch>
        </p:blipFill>
        <p:spPr>
          <a:xfrm>
            <a:off x="4598224" y="318077"/>
            <a:ext cx="744763" cy="743929"/>
          </a:xfrm>
          <a:prstGeom prst="rect">
            <a:avLst/>
          </a:prstGeom>
        </p:spPr>
      </p:pic>
      <p:grpSp>
        <p:nvGrpSpPr>
          <p:cNvPr id="11" name="Group 10"/>
          <p:cNvGrpSpPr/>
          <p:nvPr/>
        </p:nvGrpSpPr>
        <p:grpSpPr>
          <a:xfrm>
            <a:off x="426871" y="2582131"/>
            <a:ext cx="4751854" cy="2393380"/>
            <a:chOff x="591149" y="2582001"/>
            <a:chExt cx="4752528" cy="2393720"/>
          </a:xfrm>
          <a:effectLst>
            <a:outerShdw blurRad="152400" sx="102000" sy="102000" algn="ctr" rotWithShape="0">
              <a:prstClr val="black">
                <a:alpha val="40000"/>
              </a:prstClr>
            </a:outerShdw>
          </a:effectLst>
        </p:grpSpPr>
        <p:sp>
          <p:nvSpPr>
            <p:cNvPr id="13" name="Rectangle 12"/>
            <p:cNvSpPr/>
            <p:nvPr/>
          </p:nvSpPr>
          <p:spPr bwMode="auto">
            <a:xfrm>
              <a:off x="591149" y="2582001"/>
              <a:ext cx="4752528" cy="239372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Native discovery &amp; integration of your own APIs</a:t>
              </a:r>
            </a:p>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480" y="3500306"/>
              <a:ext cx="720000" cy="72000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9788" y="3500306"/>
              <a:ext cx="720000" cy="7200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3095" y="3500306"/>
              <a:ext cx="720000" cy="720000"/>
            </a:xfrm>
            <a:prstGeom prst="rect">
              <a:avLst/>
            </a:prstGeom>
          </p:spPr>
        </p:pic>
        <p:sp>
          <p:nvSpPr>
            <p:cNvPr id="18" name="TextBox 17"/>
            <p:cNvSpPr txBox="1"/>
            <p:nvPr/>
          </p:nvSpPr>
          <p:spPr>
            <a:xfrm>
              <a:off x="821020" y="4117485"/>
              <a:ext cx="1252312"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Functions</a:t>
              </a:r>
            </a:p>
          </p:txBody>
        </p:sp>
        <p:sp>
          <p:nvSpPr>
            <p:cNvPr id="19" name="TextBox 18"/>
            <p:cNvSpPr txBox="1"/>
            <p:nvPr/>
          </p:nvSpPr>
          <p:spPr>
            <a:xfrm>
              <a:off x="2290188" y="4117485"/>
              <a:ext cx="1262646"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 API</a:t>
              </a:r>
            </a:p>
            <a:p>
              <a:pPr algn="ctr">
                <a:lnSpc>
                  <a:spcPct val="90000"/>
                </a:lnSpc>
                <a:spcAft>
                  <a:spcPts val="600"/>
                </a:spcAft>
              </a:pPr>
              <a:r>
                <a:rPr lang="en-GB" sz="1599">
                  <a:solidFill>
                    <a:schemeClr val="bg1">
                      <a:lumMod val="85000"/>
                    </a:schemeClr>
                  </a:solidFill>
                </a:rPr>
                <a:t>Apps</a:t>
              </a:r>
            </a:p>
          </p:txBody>
        </p:sp>
        <p:sp>
          <p:nvSpPr>
            <p:cNvPr id="20" name="TextBox 19"/>
            <p:cNvSpPr txBox="1"/>
            <p:nvPr/>
          </p:nvSpPr>
          <p:spPr>
            <a:xfrm>
              <a:off x="3765609" y="4117485"/>
              <a:ext cx="1296461"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API </a:t>
              </a:r>
              <a:r>
                <a:rPr lang="en-GB" sz="1599" err="1">
                  <a:solidFill>
                    <a:schemeClr val="bg1">
                      <a:lumMod val="85000"/>
                    </a:schemeClr>
                  </a:solidFill>
                </a:rPr>
                <a:t>Mgmt</a:t>
              </a:r>
              <a:endParaRPr lang="en-GB" sz="1599">
                <a:solidFill>
                  <a:schemeClr val="bg1">
                    <a:lumMod val="85000"/>
                  </a:schemeClr>
                </a:solidFill>
              </a:endParaRPr>
            </a:p>
          </p:txBody>
        </p:sp>
      </p:grpSp>
      <p:pic>
        <p:nvPicPr>
          <p:cNvPr id="8" name="Picture 7"/>
          <p:cNvPicPr>
            <a:picLocks noChangeAspect="1"/>
          </p:cNvPicPr>
          <p:nvPr/>
        </p:nvPicPr>
        <p:blipFill>
          <a:blip r:embed="rId7"/>
          <a:stretch>
            <a:fillRect/>
          </a:stretch>
        </p:blipFill>
        <p:spPr>
          <a:xfrm>
            <a:off x="5657134" y="45622"/>
            <a:ext cx="6719331" cy="6912261"/>
          </a:xfrm>
          <a:prstGeom prst="rect">
            <a:avLst/>
          </a:prstGeom>
        </p:spPr>
      </p:pic>
    </p:spTree>
    <p:extLst>
      <p:ext uri="{BB962C8B-B14F-4D97-AF65-F5344CB8AC3E}">
        <p14:creationId xmlns:p14="http://schemas.microsoft.com/office/powerpoint/2010/main" val="204744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907F-49E2-4189-92D3-40DE48A307E6}"/>
              </a:ext>
            </a:extLst>
          </p:cNvPr>
          <p:cNvSpPr>
            <a:spLocks noGrp="1"/>
          </p:cNvSpPr>
          <p:nvPr>
            <p:ph type="title"/>
          </p:nvPr>
        </p:nvSpPr>
        <p:spPr/>
        <p:txBody>
          <a:bodyPr/>
          <a:lstStyle/>
          <a:p>
            <a:r>
              <a:rPr lang="en-GB"/>
              <a:t>Complementary Services</a:t>
            </a:r>
          </a:p>
        </p:txBody>
      </p:sp>
      <p:grpSp>
        <p:nvGrpSpPr>
          <p:cNvPr id="50" name="Group 49">
            <a:extLst>
              <a:ext uri="{FF2B5EF4-FFF2-40B4-BE49-F238E27FC236}">
                <a16:creationId xmlns:a16="http://schemas.microsoft.com/office/drawing/2014/main" id="{CDC1412D-E255-469F-9372-DF2C2622FC2B}"/>
              </a:ext>
            </a:extLst>
          </p:cNvPr>
          <p:cNvGrpSpPr/>
          <p:nvPr/>
        </p:nvGrpSpPr>
        <p:grpSpPr>
          <a:xfrm>
            <a:off x="5176323" y="5439163"/>
            <a:ext cx="1617879" cy="1382478"/>
            <a:chOff x="2032718" y="1516619"/>
            <a:chExt cx="1617879" cy="1382478"/>
          </a:xfrm>
        </p:grpSpPr>
        <p:pic>
          <p:nvPicPr>
            <p:cNvPr id="7" name="Graphic 6">
              <a:extLst>
                <a:ext uri="{FF2B5EF4-FFF2-40B4-BE49-F238E27FC236}">
                  <a16:creationId xmlns:a16="http://schemas.microsoft.com/office/drawing/2014/main" id="{4CC67D2A-36CC-438F-B15D-BEFA399A82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657" y="1516619"/>
              <a:ext cx="1240628" cy="1240628"/>
            </a:xfrm>
            <a:prstGeom prst="rect">
              <a:avLst/>
            </a:prstGeom>
          </p:spPr>
        </p:pic>
        <p:sp>
          <p:nvSpPr>
            <p:cNvPr id="45" name="TextBox 44">
              <a:extLst>
                <a:ext uri="{FF2B5EF4-FFF2-40B4-BE49-F238E27FC236}">
                  <a16:creationId xmlns:a16="http://schemas.microsoft.com/office/drawing/2014/main" id="{4AAEBC19-4645-49C7-9F15-1CDD139D9314}"/>
                </a:ext>
              </a:extLst>
            </p:cNvPr>
            <p:cNvSpPr txBox="1"/>
            <p:nvPr/>
          </p:nvSpPr>
          <p:spPr>
            <a:xfrm>
              <a:off x="2032718" y="2326633"/>
              <a:ext cx="16178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CDN</a:t>
              </a:r>
            </a:p>
          </p:txBody>
        </p:sp>
      </p:grpSp>
      <p:grpSp>
        <p:nvGrpSpPr>
          <p:cNvPr id="49" name="Group 48">
            <a:extLst>
              <a:ext uri="{FF2B5EF4-FFF2-40B4-BE49-F238E27FC236}">
                <a16:creationId xmlns:a16="http://schemas.microsoft.com/office/drawing/2014/main" id="{BC7D16A3-8D6F-4B28-8C5D-7C7939909DFA}"/>
              </a:ext>
            </a:extLst>
          </p:cNvPr>
          <p:cNvGrpSpPr/>
          <p:nvPr/>
        </p:nvGrpSpPr>
        <p:grpSpPr>
          <a:xfrm>
            <a:off x="9437234" y="2961831"/>
            <a:ext cx="1731179" cy="1354696"/>
            <a:chOff x="1658138" y="3383310"/>
            <a:chExt cx="1731179" cy="1354696"/>
          </a:xfrm>
        </p:grpSpPr>
        <p:pic>
          <p:nvPicPr>
            <p:cNvPr id="11" name="Graphic 10">
              <a:extLst>
                <a:ext uri="{FF2B5EF4-FFF2-40B4-BE49-F238E27FC236}">
                  <a16:creationId xmlns:a16="http://schemas.microsoft.com/office/drawing/2014/main" id="{5C3379BB-4BE1-42B0-BD46-D3A40C3132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9579" y="3383310"/>
              <a:ext cx="908298" cy="908298"/>
            </a:xfrm>
            <a:prstGeom prst="rect">
              <a:avLst/>
            </a:prstGeom>
          </p:spPr>
        </p:pic>
        <p:sp>
          <p:nvSpPr>
            <p:cNvPr id="46" name="TextBox 45">
              <a:extLst>
                <a:ext uri="{FF2B5EF4-FFF2-40B4-BE49-F238E27FC236}">
                  <a16:creationId xmlns:a16="http://schemas.microsoft.com/office/drawing/2014/main" id="{164A1D97-022D-42A7-BE58-53EFF329E985}"/>
                </a:ext>
              </a:extLst>
            </p:cNvPr>
            <p:cNvSpPr txBox="1"/>
            <p:nvPr/>
          </p:nvSpPr>
          <p:spPr>
            <a:xfrm>
              <a:off x="1658138" y="4165542"/>
              <a:ext cx="17311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err="1">
                  <a:gradFill>
                    <a:gsLst>
                      <a:gs pos="2917">
                        <a:schemeClr val="tx1"/>
                      </a:gs>
                      <a:gs pos="30000">
                        <a:schemeClr val="tx1"/>
                      </a:gs>
                    </a:gsLst>
                    <a:lin ang="5400000" scaled="0"/>
                  </a:gradFill>
                </a:rPr>
                <a:t>Redis</a:t>
              </a:r>
              <a:r>
                <a:rPr lang="en-GB" sz="2000">
                  <a:gradFill>
                    <a:gsLst>
                      <a:gs pos="2917">
                        <a:schemeClr val="tx1"/>
                      </a:gs>
                      <a:gs pos="30000">
                        <a:schemeClr val="tx1"/>
                      </a:gs>
                    </a:gsLst>
                    <a:lin ang="5400000" scaled="0"/>
                  </a:gradFill>
                </a:rPr>
                <a:t> Cache</a:t>
              </a:r>
            </a:p>
          </p:txBody>
        </p:sp>
      </p:grpSp>
      <p:grpSp>
        <p:nvGrpSpPr>
          <p:cNvPr id="48" name="Group 47">
            <a:extLst>
              <a:ext uri="{FF2B5EF4-FFF2-40B4-BE49-F238E27FC236}">
                <a16:creationId xmlns:a16="http://schemas.microsoft.com/office/drawing/2014/main" id="{5ED7B30F-DF04-43D8-883F-E5B0C05E1379}"/>
              </a:ext>
            </a:extLst>
          </p:cNvPr>
          <p:cNvGrpSpPr/>
          <p:nvPr/>
        </p:nvGrpSpPr>
        <p:grpSpPr>
          <a:xfrm>
            <a:off x="941064" y="2957298"/>
            <a:ext cx="1838901" cy="1617926"/>
            <a:chOff x="2339520" y="4720421"/>
            <a:chExt cx="1838901" cy="1617926"/>
          </a:xfrm>
        </p:grpSpPr>
        <p:pic>
          <p:nvPicPr>
            <p:cNvPr id="13" name="Graphic 12">
              <a:extLst>
                <a:ext uri="{FF2B5EF4-FFF2-40B4-BE49-F238E27FC236}">
                  <a16:creationId xmlns:a16="http://schemas.microsoft.com/office/drawing/2014/main" id="{E168D5B3-8FCD-43AC-A36D-8A936A9176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8971" y="4720421"/>
              <a:ext cx="1080000" cy="1080000"/>
            </a:xfrm>
            <a:prstGeom prst="rect">
              <a:avLst/>
            </a:prstGeom>
          </p:spPr>
        </p:pic>
        <p:sp>
          <p:nvSpPr>
            <p:cNvPr id="47" name="TextBox 46">
              <a:extLst>
                <a:ext uri="{FF2B5EF4-FFF2-40B4-BE49-F238E27FC236}">
                  <a16:creationId xmlns:a16="http://schemas.microsoft.com/office/drawing/2014/main" id="{988E7EC2-EEED-4042-B54D-D4D01AD64252}"/>
                </a:ext>
              </a:extLst>
            </p:cNvPr>
            <p:cNvSpPr txBox="1"/>
            <p:nvPr/>
          </p:nvSpPr>
          <p:spPr>
            <a:xfrm>
              <a:off x="2339520" y="5765883"/>
              <a:ext cx="1838901"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Search</a:t>
              </a:r>
            </a:p>
          </p:txBody>
        </p:sp>
      </p:grpSp>
      <p:grpSp>
        <p:nvGrpSpPr>
          <p:cNvPr id="57" name="Group 56">
            <a:extLst>
              <a:ext uri="{FF2B5EF4-FFF2-40B4-BE49-F238E27FC236}">
                <a16:creationId xmlns:a16="http://schemas.microsoft.com/office/drawing/2014/main" id="{99EB13F4-350B-461C-95FD-80DD221CCD6A}"/>
              </a:ext>
            </a:extLst>
          </p:cNvPr>
          <p:cNvGrpSpPr/>
          <p:nvPr/>
        </p:nvGrpSpPr>
        <p:grpSpPr>
          <a:xfrm>
            <a:off x="7859397" y="4670995"/>
            <a:ext cx="2124749" cy="1377767"/>
            <a:chOff x="5828749" y="5219380"/>
            <a:chExt cx="2124749" cy="1377767"/>
          </a:xfrm>
        </p:grpSpPr>
        <p:pic>
          <p:nvPicPr>
            <p:cNvPr id="17" name="Graphic 16">
              <a:extLst>
                <a:ext uri="{FF2B5EF4-FFF2-40B4-BE49-F238E27FC236}">
                  <a16:creationId xmlns:a16="http://schemas.microsoft.com/office/drawing/2014/main" id="{BBE9CD19-9A84-45F0-93EC-36199D346B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0316" y="5219380"/>
              <a:ext cx="901614" cy="901614"/>
            </a:xfrm>
            <a:prstGeom prst="rect">
              <a:avLst/>
            </a:prstGeom>
          </p:spPr>
        </p:pic>
        <p:sp>
          <p:nvSpPr>
            <p:cNvPr id="51" name="TextBox 50">
              <a:extLst>
                <a:ext uri="{FF2B5EF4-FFF2-40B4-BE49-F238E27FC236}">
                  <a16:creationId xmlns:a16="http://schemas.microsoft.com/office/drawing/2014/main" id="{C4E374F9-1F01-49FE-B5B6-4661B9C38E79}"/>
                </a:ext>
              </a:extLst>
            </p:cNvPr>
            <p:cNvSpPr txBox="1"/>
            <p:nvPr/>
          </p:nvSpPr>
          <p:spPr>
            <a:xfrm>
              <a:off x="5828749" y="6024683"/>
              <a:ext cx="212474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Traffic Manager</a:t>
              </a:r>
            </a:p>
          </p:txBody>
        </p:sp>
      </p:grpSp>
      <p:grpSp>
        <p:nvGrpSpPr>
          <p:cNvPr id="56" name="Group 55">
            <a:extLst>
              <a:ext uri="{FF2B5EF4-FFF2-40B4-BE49-F238E27FC236}">
                <a16:creationId xmlns:a16="http://schemas.microsoft.com/office/drawing/2014/main" id="{9296E991-5FB0-4C59-8CB1-7BDA33F5E652}"/>
              </a:ext>
            </a:extLst>
          </p:cNvPr>
          <p:cNvGrpSpPr/>
          <p:nvPr/>
        </p:nvGrpSpPr>
        <p:grpSpPr>
          <a:xfrm>
            <a:off x="2456189" y="4670995"/>
            <a:ext cx="1654940" cy="1922611"/>
            <a:chOff x="8739078" y="3564656"/>
            <a:chExt cx="1654940" cy="1922611"/>
          </a:xfrm>
        </p:grpSpPr>
        <p:pic>
          <p:nvPicPr>
            <p:cNvPr id="15" name="Graphic 14">
              <a:extLst>
                <a:ext uri="{FF2B5EF4-FFF2-40B4-BE49-F238E27FC236}">
                  <a16:creationId xmlns:a16="http://schemas.microsoft.com/office/drawing/2014/main" id="{97CAB6A1-231F-4BBC-83C9-5861AFCFCD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6549" y="3564656"/>
              <a:ext cx="1080000" cy="1080000"/>
            </a:xfrm>
            <a:prstGeom prst="rect">
              <a:avLst/>
            </a:prstGeom>
          </p:spPr>
        </p:pic>
        <p:sp>
          <p:nvSpPr>
            <p:cNvPr id="52" name="TextBox 51">
              <a:extLst>
                <a:ext uri="{FF2B5EF4-FFF2-40B4-BE49-F238E27FC236}">
                  <a16:creationId xmlns:a16="http://schemas.microsoft.com/office/drawing/2014/main" id="{EDB8391F-F86F-44F1-A86D-6176EB76B8B3}"/>
                </a:ext>
              </a:extLst>
            </p:cNvPr>
            <p:cNvSpPr txBox="1"/>
            <p:nvPr/>
          </p:nvSpPr>
          <p:spPr>
            <a:xfrm>
              <a:off x="8739078" y="4560860"/>
              <a:ext cx="1654940"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Application</a:t>
              </a:r>
            </a:p>
            <a:p>
              <a:pPr algn="ctr">
                <a:lnSpc>
                  <a:spcPct val="90000"/>
                </a:lnSpc>
                <a:spcAft>
                  <a:spcPts val="600"/>
                </a:spcAft>
              </a:pPr>
              <a:r>
                <a:rPr lang="en-GB" sz="2000">
                  <a:gradFill>
                    <a:gsLst>
                      <a:gs pos="2917">
                        <a:schemeClr val="tx1"/>
                      </a:gs>
                      <a:gs pos="30000">
                        <a:schemeClr val="tx1"/>
                      </a:gs>
                    </a:gsLst>
                    <a:lin ang="5400000" scaled="0"/>
                  </a:gradFill>
                </a:rPr>
                <a:t>Insights</a:t>
              </a:r>
            </a:p>
          </p:txBody>
        </p:sp>
      </p:grpSp>
      <p:grpSp>
        <p:nvGrpSpPr>
          <p:cNvPr id="58" name="Group 57">
            <a:extLst>
              <a:ext uri="{FF2B5EF4-FFF2-40B4-BE49-F238E27FC236}">
                <a16:creationId xmlns:a16="http://schemas.microsoft.com/office/drawing/2014/main" id="{77D707DA-BEF4-4058-B4F5-B0B793EA702B}"/>
              </a:ext>
            </a:extLst>
          </p:cNvPr>
          <p:cNvGrpSpPr/>
          <p:nvPr/>
        </p:nvGrpSpPr>
        <p:grpSpPr>
          <a:xfrm>
            <a:off x="2984460" y="1258524"/>
            <a:ext cx="1299074" cy="1489005"/>
            <a:chOff x="9819539" y="672849"/>
            <a:chExt cx="1299074" cy="1489005"/>
          </a:xfrm>
        </p:grpSpPr>
        <p:pic>
          <p:nvPicPr>
            <p:cNvPr id="38" name="Graphic 37">
              <a:extLst>
                <a:ext uri="{FF2B5EF4-FFF2-40B4-BE49-F238E27FC236}">
                  <a16:creationId xmlns:a16="http://schemas.microsoft.com/office/drawing/2014/main" id="{FE626D03-EA45-4095-8705-9F6813F5FC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29076" y="672849"/>
              <a:ext cx="1080000" cy="1080000"/>
            </a:xfrm>
            <a:prstGeom prst="rect">
              <a:avLst/>
            </a:prstGeom>
          </p:spPr>
        </p:pic>
        <p:sp>
          <p:nvSpPr>
            <p:cNvPr id="53" name="TextBox 52">
              <a:extLst>
                <a:ext uri="{FF2B5EF4-FFF2-40B4-BE49-F238E27FC236}">
                  <a16:creationId xmlns:a16="http://schemas.microsoft.com/office/drawing/2014/main" id="{E0A26028-12EF-4127-807F-6C6A48806294}"/>
                </a:ext>
              </a:extLst>
            </p:cNvPr>
            <p:cNvSpPr txBox="1"/>
            <p:nvPr/>
          </p:nvSpPr>
          <p:spPr>
            <a:xfrm>
              <a:off x="9819539" y="1589390"/>
              <a:ext cx="1299074"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Xamarin</a:t>
              </a:r>
            </a:p>
          </p:txBody>
        </p:sp>
      </p:grpSp>
      <p:grpSp>
        <p:nvGrpSpPr>
          <p:cNvPr id="59" name="Group 58">
            <a:extLst>
              <a:ext uri="{FF2B5EF4-FFF2-40B4-BE49-F238E27FC236}">
                <a16:creationId xmlns:a16="http://schemas.microsoft.com/office/drawing/2014/main" id="{85F8EEF0-0806-4770-BBE2-AFDAAEBE2953}"/>
              </a:ext>
            </a:extLst>
          </p:cNvPr>
          <p:cNvGrpSpPr/>
          <p:nvPr/>
        </p:nvGrpSpPr>
        <p:grpSpPr>
          <a:xfrm>
            <a:off x="7484266" y="1258524"/>
            <a:ext cx="1952971" cy="1783462"/>
            <a:chOff x="7293922" y="1688394"/>
            <a:chExt cx="1952971" cy="1783462"/>
          </a:xfrm>
        </p:grpSpPr>
        <p:pic>
          <p:nvPicPr>
            <p:cNvPr id="19" name="Picture 18">
              <a:extLst>
                <a:ext uri="{FF2B5EF4-FFF2-40B4-BE49-F238E27FC236}">
                  <a16:creationId xmlns:a16="http://schemas.microsoft.com/office/drawing/2014/main" id="{6CD3B045-7ED0-48E8-BC44-5462653BEDC7}"/>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Lst>
            </a:blip>
            <a:stretch>
              <a:fillRect/>
            </a:stretch>
          </p:blipFill>
          <p:spPr>
            <a:xfrm>
              <a:off x="7730405" y="1688394"/>
              <a:ext cx="1080000" cy="1080000"/>
            </a:xfrm>
            <a:prstGeom prst="rect">
              <a:avLst/>
            </a:prstGeom>
          </p:spPr>
        </p:pic>
        <p:sp>
          <p:nvSpPr>
            <p:cNvPr id="54" name="TextBox 53">
              <a:extLst>
                <a:ext uri="{FF2B5EF4-FFF2-40B4-BE49-F238E27FC236}">
                  <a16:creationId xmlns:a16="http://schemas.microsoft.com/office/drawing/2014/main" id="{5E4AECC1-09A9-405F-AEB8-278996DE59A6}"/>
                </a:ext>
              </a:extLst>
            </p:cNvPr>
            <p:cNvSpPr txBox="1"/>
            <p:nvPr/>
          </p:nvSpPr>
          <p:spPr>
            <a:xfrm>
              <a:off x="7293922" y="2622393"/>
              <a:ext cx="1952971" cy="849463"/>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Visual Studio</a:t>
              </a:r>
              <a:br>
                <a:rPr lang="en-GB" sz="2000">
                  <a:gradFill>
                    <a:gsLst>
                      <a:gs pos="2917">
                        <a:schemeClr val="tx1"/>
                      </a:gs>
                      <a:gs pos="30000">
                        <a:schemeClr val="tx1"/>
                      </a:gs>
                    </a:gsLst>
                    <a:lin ang="5400000" scaled="0"/>
                  </a:gradFill>
                </a:rPr>
              </a:br>
              <a:r>
                <a:rPr lang="en-GB" sz="2000">
                  <a:gradFill>
                    <a:gsLst>
                      <a:gs pos="2917">
                        <a:schemeClr val="tx1"/>
                      </a:gs>
                      <a:gs pos="30000">
                        <a:schemeClr val="tx1"/>
                      </a:gs>
                    </a:gsLst>
                    <a:lin ang="5400000" scaled="0"/>
                  </a:gradFill>
                </a:rPr>
                <a:t>Team Services</a:t>
              </a:r>
            </a:p>
          </p:txBody>
        </p:sp>
      </p:grpSp>
      <p:sp>
        <p:nvSpPr>
          <p:cNvPr id="55" name="Oval 54">
            <a:extLst>
              <a:ext uri="{FF2B5EF4-FFF2-40B4-BE49-F238E27FC236}">
                <a16:creationId xmlns:a16="http://schemas.microsoft.com/office/drawing/2014/main" id="{8008144B-7A46-47C8-844A-08FEA36D7809}"/>
              </a:ext>
            </a:extLst>
          </p:cNvPr>
          <p:cNvSpPr/>
          <p:nvPr/>
        </p:nvSpPr>
        <p:spPr bwMode="auto">
          <a:xfrm>
            <a:off x="4487048" y="2430456"/>
            <a:ext cx="2690819" cy="269081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301B86C-1168-4B7E-B50D-9120308F4A3E}"/>
              </a:ext>
            </a:extLst>
          </p:cNvPr>
          <p:cNvSpPr txBox="1"/>
          <p:nvPr/>
        </p:nvSpPr>
        <p:spPr>
          <a:xfrm>
            <a:off x="4842880" y="3932996"/>
            <a:ext cx="1881028"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solidFill>
                  <a:schemeClr val="bg1">
                    <a:lumMod val="75000"/>
                  </a:schemeClr>
                </a:solidFill>
              </a:rPr>
              <a:t>Azure Web &amp;</a:t>
            </a:r>
          </a:p>
          <a:p>
            <a:pPr algn="ctr">
              <a:lnSpc>
                <a:spcPct val="90000"/>
              </a:lnSpc>
              <a:spcAft>
                <a:spcPts val="600"/>
              </a:spcAft>
            </a:pPr>
            <a:r>
              <a:rPr lang="en-GB" sz="2000">
                <a:solidFill>
                  <a:schemeClr val="bg1">
                    <a:lumMod val="75000"/>
                  </a:schemeClr>
                </a:solidFill>
              </a:rPr>
              <a:t>Mobile Apps</a:t>
            </a:r>
          </a:p>
        </p:txBody>
      </p:sp>
      <p:pic>
        <p:nvPicPr>
          <p:cNvPr id="36" name="Graphic 35">
            <a:extLst>
              <a:ext uri="{FF2B5EF4-FFF2-40B4-BE49-F238E27FC236}">
                <a16:creationId xmlns:a16="http://schemas.microsoft.com/office/drawing/2014/main" id="{0040D9B4-95FC-4ED0-863D-69235E5F2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52889" y="2676636"/>
            <a:ext cx="832357" cy="832357"/>
          </a:xfrm>
          <a:prstGeom prst="rect">
            <a:avLst/>
          </a:prstGeom>
        </p:spPr>
      </p:pic>
      <p:pic>
        <p:nvPicPr>
          <p:cNvPr id="44" name="Graphic 43">
            <a:extLst>
              <a:ext uri="{FF2B5EF4-FFF2-40B4-BE49-F238E27FC236}">
                <a16:creationId xmlns:a16="http://schemas.microsoft.com/office/drawing/2014/main" id="{2DC4E01E-C5C1-42CD-9FAA-9B222651A56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60274" y="3259137"/>
            <a:ext cx="760085" cy="760085"/>
          </a:xfrm>
          <a:prstGeom prst="rect">
            <a:avLst/>
          </a:prstGeom>
        </p:spPr>
      </p:pic>
      <p:pic>
        <p:nvPicPr>
          <p:cNvPr id="24" name="Graphic 23">
            <a:extLst>
              <a:ext uri="{FF2B5EF4-FFF2-40B4-BE49-F238E27FC236}">
                <a16:creationId xmlns:a16="http://schemas.microsoft.com/office/drawing/2014/main" id="{C2FDB102-5D5B-44F7-8DA9-570573CC5B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73787" y="3061017"/>
            <a:ext cx="958205" cy="958205"/>
          </a:xfrm>
          <a:prstGeom prst="rect">
            <a:avLst/>
          </a:prstGeom>
        </p:spPr>
      </p:pic>
    </p:spTree>
    <p:extLst>
      <p:ext uri="{BB962C8B-B14F-4D97-AF65-F5344CB8AC3E}">
        <p14:creationId xmlns:p14="http://schemas.microsoft.com/office/powerpoint/2010/main" val="2014699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anim calcmode="lin" valueType="num">
                                      <p:cBhvr>
                                        <p:cTn id="10" dur="500" fill="hold"/>
                                        <p:tgtEl>
                                          <p:spTgt spid="58"/>
                                        </p:tgtEl>
                                        <p:attrNameLst>
                                          <p:attrName>ppt_x</p:attrName>
                                        </p:attrNameLst>
                                      </p:cBhvr>
                                      <p:tavLst>
                                        <p:tav tm="0">
                                          <p:val>
                                            <p:fltVal val="0.5"/>
                                          </p:val>
                                        </p:tav>
                                        <p:tav tm="100000">
                                          <p:val>
                                            <p:strVal val="#ppt_x"/>
                                          </p:val>
                                        </p:tav>
                                      </p:tavLst>
                                    </p:anim>
                                    <p:anim calcmode="lin" valueType="num">
                                      <p:cBhvr>
                                        <p:cTn id="11" dur="500" fill="hold"/>
                                        <p:tgtEl>
                                          <p:spTgt spid="5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anim calcmode="lin" valueType="num">
                                      <p:cBhvr>
                                        <p:cTn id="18" dur="500" fill="hold"/>
                                        <p:tgtEl>
                                          <p:spTgt spid="48"/>
                                        </p:tgtEl>
                                        <p:attrNameLst>
                                          <p:attrName>ppt_x</p:attrName>
                                        </p:attrNameLst>
                                      </p:cBhvr>
                                      <p:tavLst>
                                        <p:tav tm="0">
                                          <p:val>
                                            <p:fltVal val="0.5"/>
                                          </p:val>
                                        </p:tav>
                                        <p:tav tm="100000">
                                          <p:val>
                                            <p:strVal val="#ppt_x"/>
                                          </p:val>
                                        </p:tav>
                                      </p:tavLst>
                                    </p:anim>
                                    <p:anim calcmode="lin" valueType="num">
                                      <p:cBhvr>
                                        <p:cTn id="19" dur="500" fill="hold"/>
                                        <p:tgtEl>
                                          <p:spTgt spid="4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anim calcmode="lin" valueType="num">
                                      <p:cBhvr>
                                        <p:cTn id="26" dur="500" fill="hold"/>
                                        <p:tgtEl>
                                          <p:spTgt spid="56"/>
                                        </p:tgtEl>
                                        <p:attrNameLst>
                                          <p:attrName>ppt_x</p:attrName>
                                        </p:attrNameLst>
                                      </p:cBhvr>
                                      <p:tavLst>
                                        <p:tav tm="0">
                                          <p:val>
                                            <p:fltVal val="0.5"/>
                                          </p:val>
                                        </p:tav>
                                        <p:tav tm="100000">
                                          <p:val>
                                            <p:strVal val="#ppt_x"/>
                                          </p:val>
                                        </p:tav>
                                      </p:tavLst>
                                    </p:anim>
                                    <p:anim calcmode="lin" valueType="num">
                                      <p:cBhvr>
                                        <p:cTn id="27" dur="500" fill="hold"/>
                                        <p:tgtEl>
                                          <p:spTgt spid="56"/>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anim calcmode="lin" valueType="num">
                                      <p:cBhvr>
                                        <p:cTn id="34" dur="500" fill="hold"/>
                                        <p:tgtEl>
                                          <p:spTgt spid="50"/>
                                        </p:tgtEl>
                                        <p:attrNameLst>
                                          <p:attrName>ppt_x</p:attrName>
                                        </p:attrNameLst>
                                      </p:cBhvr>
                                      <p:tavLst>
                                        <p:tav tm="0">
                                          <p:val>
                                            <p:fltVal val="0.5"/>
                                          </p:val>
                                        </p:tav>
                                        <p:tav tm="100000">
                                          <p:val>
                                            <p:strVal val="#ppt_x"/>
                                          </p:val>
                                        </p:tav>
                                      </p:tavLst>
                                    </p:anim>
                                    <p:anim calcmode="lin" valueType="num">
                                      <p:cBhvr>
                                        <p:cTn id="35" dur="500" fill="hold"/>
                                        <p:tgtEl>
                                          <p:spTgt spid="50"/>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anim calcmode="lin" valueType="num">
                                      <p:cBhvr>
                                        <p:cTn id="42" dur="500" fill="hold"/>
                                        <p:tgtEl>
                                          <p:spTgt spid="57"/>
                                        </p:tgtEl>
                                        <p:attrNameLst>
                                          <p:attrName>ppt_x</p:attrName>
                                        </p:attrNameLst>
                                      </p:cBhvr>
                                      <p:tavLst>
                                        <p:tav tm="0">
                                          <p:val>
                                            <p:fltVal val="0.5"/>
                                          </p:val>
                                        </p:tav>
                                        <p:tav tm="100000">
                                          <p:val>
                                            <p:strVal val="#ppt_x"/>
                                          </p:val>
                                        </p:tav>
                                      </p:tavLst>
                                    </p:anim>
                                    <p:anim calcmode="lin" valueType="num">
                                      <p:cBhvr>
                                        <p:cTn id="43" dur="500" fill="hold"/>
                                        <p:tgtEl>
                                          <p:spTgt spid="57"/>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anim calcmode="lin" valueType="num">
                                      <p:cBhvr>
                                        <p:cTn id="50" dur="500" fill="hold"/>
                                        <p:tgtEl>
                                          <p:spTgt spid="49"/>
                                        </p:tgtEl>
                                        <p:attrNameLst>
                                          <p:attrName>ppt_x</p:attrName>
                                        </p:attrNameLst>
                                      </p:cBhvr>
                                      <p:tavLst>
                                        <p:tav tm="0">
                                          <p:val>
                                            <p:fltVal val="0.5"/>
                                          </p:val>
                                        </p:tav>
                                        <p:tav tm="100000">
                                          <p:val>
                                            <p:strVal val="#ppt_x"/>
                                          </p:val>
                                        </p:tav>
                                      </p:tavLst>
                                    </p:anim>
                                    <p:anim calcmode="lin" valueType="num">
                                      <p:cBhvr>
                                        <p:cTn id="51" dur="500" fill="hold"/>
                                        <p:tgtEl>
                                          <p:spTgt spid="4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fltVal val="0.5"/>
                                          </p:val>
                                        </p:tav>
                                        <p:tav tm="100000">
                                          <p:val>
                                            <p:strVal val="#ppt_x"/>
                                          </p:val>
                                        </p:tav>
                                      </p:tavLst>
                                    </p:anim>
                                    <p:anim calcmode="lin" valueType="num">
                                      <p:cBhvr>
                                        <p:cTn id="59" dur="500" fill="hold"/>
                                        <p:tgtEl>
                                          <p:spTgt spid="5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DevOps, Management &amp; Automation</a:t>
            </a:r>
          </a:p>
        </p:txBody>
      </p:sp>
      <p:pic>
        <p:nvPicPr>
          <p:cNvPr id="11" name="Picture Placeholder 10" descr="A picture containing metalware, thing, gear&#10;&#10;Description generated with very high confidence">
            <a:extLst>
              <a:ext uri="{FF2B5EF4-FFF2-40B4-BE49-F238E27FC236}">
                <a16:creationId xmlns:a16="http://schemas.microsoft.com/office/drawing/2014/main" id="{CFF40ACB-5E32-4103-B958-8AE9F9D11496}"/>
              </a:ext>
            </a:extLst>
          </p:cNvPr>
          <p:cNvPicPr>
            <a:picLocks noGrp="1" noChangeAspect="1"/>
          </p:cNvPicPr>
          <p:nvPr>
            <p:ph type="pic" sz="quarter" idx="10"/>
          </p:nvPr>
        </p:nvPicPr>
        <p:blipFill>
          <a:blip r:embed="rId2"/>
          <a:srcRect l="14488" r="14488"/>
          <a:stretch>
            <a:fillRect/>
          </a:stretch>
        </p:blipFill>
        <p:spPr/>
      </p:pic>
    </p:spTree>
    <p:extLst>
      <p:ext uri="{BB962C8B-B14F-4D97-AF65-F5344CB8AC3E}">
        <p14:creationId xmlns:p14="http://schemas.microsoft.com/office/powerpoint/2010/main" val="11675293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a:t>
            </a:r>
          </a:p>
        </p:txBody>
      </p:sp>
      <p:grpSp>
        <p:nvGrpSpPr>
          <p:cNvPr id="4" name="Group 3"/>
          <p:cNvGrpSpPr/>
          <p:nvPr/>
        </p:nvGrpSpPr>
        <p:grpSpPr>
          <a:xfrm>
            <a:off x="1825116" y="1573626"/>
            <a:ext cx="8786242" cy="5249744"/>
            <a:chOff x="1825116" y="1573626"/>
            <a:chExt cx="8786242" cy="5249744"/>
          </a:xfrm>
        </p:grpSpPr>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sp>
          <p:nvSpPr>
            <p:cNvPr id="62" name="TextBox 61"/>
            <p:cNvSpPr txBox="1"/>
            <p:nvPr/>
          </p:nvSpPr>
          <p:spPr>
            <a:xfrm>
              <a:off x="9517649" y="370159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ALERTS</a:t>
              </a:r>
            </a:p>
          </p:txBody>
        </p:sp>
        <p:sp>
          <p:nvSpPr>
            <p:cNvPr id="125" name="TextBox 124"/>
            <p:cNvSpPr txBox="1"/>
            <p:nvPr/>
          </p:nvSpPr>
          <p:spPr>
            <a:xfrm>
              <a:off x="9012382" y="4587124"/>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DISCOVERY</a:t>
              </a:r>
            </a:p>
          </p:txBody>
        </p:sp>
        <p:sp>
          <p:nvSpPr>
            <p:cNvPr id="133" name="TextBox 132"/>
            <p:cNvSpPr txBox="1"/>
            <p:nvPr/>
          </p:nvSpPr>
          <p:spPr>
            <a:xfrm>
              <a:off x="8383681" y="3704111"/>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ANALYTICS</a:t>
              </a:r>
            </a:p>
          </p:txBody>
        </p:sp>
        <p:sp>
          <p:nvSpPr>
            <p:cNvPr id="54" name="TextBox 53"/>
            <p:cNvSpPr txBox="1"/>
            <p:nvPr/>
          </p:nvSpPr>
          <p:spPr>
            <a:xfrm>
              <a:off x="8111232" y="59809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BACKUP</a:t>
              </a:r>
            </a:p>
          </p:txBody>
        </p:sp>
        <p:sp>
          <p:nvSpPr>
            <p:cNvPr id="55" name="TextBox 54"/>
            <p:cNvSpPr txBox="1"/>
            <p:nvPr/>
          </p:nvSpPr>
          <p:spPr>
            <a:xfrm>
              <a:off x="9135890" y="598978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RECOVERY</a:t>
              </a:r>
            </a:p>
          </p:txBody>
        </p:sp>
        <p:sp>
          <p:nvSpPr>
            <p:cNvPr id="110" name="Rectangle 109"/>
            <p:cNvSpPr/>
            <p:nvPr/>
          </p:nvSpPr>
          <p:spPr>
            <a:xfrm flipH="1">
              <a:off x="8506188" y="5278073"/>
              <a:ext cx="276315" cy="595371"/>
            </a:xfrm>
            <a:prstGeom prst="rect">
              <a:avLst/>
            </a:prstGeom>
            <a:no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charset="0"/>
                <a:ea typeface="Segoe UI" charset="0"/>
                <a:cs typeface="Segoe UI" charset="0"/>
              </a:endParaRPr>
            </a:p>
          </p:txBody>
        </p:sp>
        <p:cxnSp>
          <p:nvCxnSpPr>
            <p:cNvPr id="111" name="Straight Connector 110"/>
            <p:cNvCxnSpPr/>
            <p:nvPr/>
          </p:nvCxnSpPr>
          <p:spPr>
            <a:xfrm flipH="1">
              <a:off x="8560015" y="5398707"/>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8560015" y="5720325"/>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560137" y="5785564"/>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8550524" y="5554216"/>
              <a:ext cx="349863" cy="349863"/>
              <a:chOff x="13663613" y="1489075"/>
              <a:chExt cx="6210301" cy="6210301"/>
            </a:xfrm>
            <a:solidFill>
              <a:schemeClr val="accent2"/>
            </a:solidFill>
          </p:grpSpPr>
          <p:sp>
            <p:nvSpPr>
              <p:cNvPr id="144" name="Freeform 43"/>
              <p:cNvSpPr>
                <a:spLocks/>
              </p:cNvSpPr>
              <p:nvPr/>
            </p:nvSpPr>
            <p:spPr bwMode="auto">
              <a:xfrm>
                <a:off x="13663613" y="2503488"/>
                <a:ext cx="1633538" cy="2012950"/>
              </a:xfrm>
              <a:custGeom>
                <a:avLst/>
                <a:gdLst>
                  <a:gd name="T0" fmla="*/ 435 w 435"/>
                  <a:gd name="T1" fmla="*/ 219 h 536"/>
                  <a:gd name="T2" fmla="*/ 216 w 435"/>
                  <a:gd name="T3" fmla="*/ 0 h 536"/>
                  <a:gd name="T4" fmla="*/ 0 w 435"/>
                  <a:gd name="T5" fmla="*/ 536 h 536"/>
                  <a:gd name="T6" fmla="*/ 310 w 435"/>
                  <a:gd name="T7" fmla="*/ 536 h 536"/>
                  <a:gd name="T8" fmla="*/ 435 w 435"/>
                  <a:gd name="T9" fmla="*/ 219 h 536"/>
                </a:gdLst>
                <a:ahLst/>
                <a:cxnLst>
                  <a:cxn ang="0">
                    <a:pos x="T0" y="T1"/>
                  </a:cxn>
                  <a:cxn ang="0">
                    <a:pos x="T2" y="T3"/>
                  </a:cxn>
                  <a:cxn ang="0">
                    <a:pos x="T4" y="T5"/>
                  </a:cxn>
                  <a:cxn ang="0">
                    <a:pos x="T6" y="T7"/>
                  </a:cxn>
                  <a:cxn ang="0">
                    <a:pos x="T8" y="T9"/>
                  </a:cxn>
                </a:cxnLst>
                <a:rect l="0" t="0" r="r" b="b"/>
                <a:pathLst>
                  <a:path w="435" h="536">
                    <a:moveTo>
                      <a:pt x="435" y="219"/>
                    </a:moveTo>
                    <a:cubicBezTo>
                      <a:pt x="216" y="0"/>
                      <a:pt x="216" y="0"/>
                      <a:pt x="216" y="0"/>
                    </a:cubicBezTo>
                    <a:cubicBezTo>
                      <a:pt x="86" y="142"/>
                      <a:pt x="5" y="330"/>
                      <a:pt x="0" y="536"/>
                    </a:cubicBezTo>
                    <a:cubicBezTo>
                      <a:pt x="310" y="536"/>
                      <a:pt x="310" y="536"/>
                      <a:pt x="310" y="536"/>
                    </a:cubicBezTo>
                    <a:cubicBezTo>
                      <a:pt x="315" y="415"/>
                      <a:pt x="361" y="305"/>
                      <a:pt x="435"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5" name="Freeform 44"/>
              <p:cNvSpPr>
                <a:spLocks/>
              </p:cNvSpPr>
              <p:nvPr/>
            </p:nvSpPr>
            <p:spPr bwMode="auto">
              <a:xfrm>
                <a:off x="14636751" y="1489075"/>
                <a:ext cx="2017713" cy="1671638"/>
              </a:xfrm>
              <a:custGeom>
                <a:avLst/>
                <a:gdLst>
                  <a:gd name="T0" fmla="*/ 219 w 537"/>
                  <a:gd name="T1" fmla="*/ 445 h 445"/>
                  <a:gd name="T2" fmla="*/ 537 w 537"/>
                  <a:gd name="T3" fmla="*/ 310 h 445"/>
                  <a:gd name="T4" fmla="*/ 537 w 537"/>
                  <a:gd name="T5" fmla="*/ 0 h 445"/>
                  <a:gd name="T6" fmla="*/ 0 w 537"/>
                  <a:gd name="T7" fmla="*/ 226 h 445"/>
                  <a:gd name="T8" fmla="*/ 219 w 537"/>
                  <a:gd name="T9" fmla="*/ 445 h 445"/>
                </a:gdLst>
                <a:ahLst/>
                <a:cxnLst>
                  <a:cxn ang="0">
                    <a:pos x="T0" y="T1"/>
                  </a:cxn>
                  <a:cxn ang="0">
                    <a:pos x="T2" y="T3"/>
                  </a:cxn>
                  <a:cxn ang="0">
                    <a:pos x="T4" y="T5"/>
                  </a:cxn>
                  <a:cxn ang="0">
                    <a:pos x="T6" y="T7"/>
                  </a:cxn>
                  <a:cxn ang="0">
                    <a:pos x="T8" y="T9"/>
                  </a:cxn>
                </a:cxnLst>
                <a:rect l="0" t="0" r="r" b="b"/>
                <a:pathLst>
                  <a:path w="537" h="445">
                    <a:moveTo>
                      <a:pt x="219" y="445"/>
                    </a:moveTo>
                    <a:cubicBezTo>
                      <a:pt x="304" y="367"/>
                      <a:pt x="415" y="317"/>
                      <a:pt x="537" y="310"/>
                    </a:cubicBezTo>
                    <a:cubicBezTo>
                      <a:pt x="537" y="0"/>
                      <a:pt x="537" y="0"/>
                      <a:pt x="537" y="0"/>
                    </a:cubicBezTo>
                    <a:cubicBezTo>
                      <a:pt x="329" y="8"/>
                      <a:pt x="141" y="92"/>
                      <a:pt x="0" y="226"/>
                    </a:cubicBezTo>
                    <a:lnTo>
                      <a:pt x="219"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6" name="Freeform 45"/>
              <p:cNvSpPr>
                <a:spLocks/>
              </p:cNvSpPr>
              <p:nvPr/>
            </p:nvSpPr>
            <p:spPr bwMode="auto">
              <a:xfrm>
                <a:off x="13666788" y="4752975"/>
                <a:ext cx="1668463" cy="1973263"/>
              </a:xfrm>
              <a:custGeom>
                <a:avLst/>
                <a:gdLst>
                  <a:gd name="T0" fmla="*/ 311 w 444"/>
                  <a:gd name="T1" fmla="*/ 0 h 525"/>
                  <a:gd name="T2" fmla="*/ 0 w 444"/>
                  <a:gd name="T3" fmla="*/ 0 h 525"/>
                  <a:gd name="T4" fmla="*/ 225 w 444"/>
                  <a:gd name="T5" fmla="*/ 525 h 525"/>
                  <a:gd name="T6" fmla="*/ 444 w 444"/>
                  <a:gd name="T7" fmla="*/ 306 h 525"/>
                  <a:gd name="T8" fmla="*/ 311 w 444"/>
                  <a:gd name="T9" fmla="*/ 0 h 525"/>
                </a:gdLst>
                <a:ahLst/>
                <a:cxnLst>
                  <a:cxn ang="0">
                    <a:pos x="T0" y="T1"/>
                  </a:cxn>
                  <a:cxn ang="0">
                    <a:pos x="T2" y="T3"/>
                  </a:cxn>
                  <a:cxn ang="0">
                    <a:pos x="T4" y="T5"/>
                  </a:cxn>
                  <a:cxn ang="0">
                    <a:pos x="T6" y="T7"/>
                  </a:cxn>
                  <a:cxn ang="0">
                    <a:pos x="T8" y="T9"/>
                  </a:cxn>
                </a:cxnLst>
                <a:rect l="0" t="0" r="r" b="b"/>
                <a:pathLst>
                  <a:path w="444" h="525">
                    <a:moveTo>
                      <a:pt x="311" y="0"/>
                    </a:moveTo>
                    <a:cubicBezTo>
                      <a:pt x="0" y="0"/>
                      <a:pt x="0" y="0"/>
                      <a:pt x="0" y="0"/>
                    </a:cubicBezTo>
                    <a:cubicBezTo>
                      <a:pt x="10" y="203"/>
                      <a:pt x="94" y="387"/>
                      <a:pt x="225" y="525"/>
                    </a:cubicBezTo>
                    <a:cubicBezTo>
                      <a:pt x="444" y="306"/>
                      <a:pt x="444" y="306"/>
                      <a:pt x="444" y="306"/>
                    </a:cubicBezTo>
                    <a:cubicBezTo>
                      <a:pt x="369" y="224"/>
                      <a:pt x="320" y="117"/>
                      <a:pt x="3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7" name="Freeform 46"/>
              <p:cNvSpPr>
                <a:spLocks/>
              </p:cNvSpPr>
              <p:nvPr/>
            </p:nvSpPr>
            <p:spPr bwMode="auto">
              <a:xfrm>
                <a:off x="14678026" y="6069013"/>
                <a:ext cx="1976438" cy="1630363"/>
              </a:xfrm>
              <a:custGeom>
                <a:avLst/>
                <a:gdLst>
                  <a:gd name="T0" fmla="*/ 0 w 526"/>
                  <a:gd name="T1" fmla="*/ 219 h 434"/>
                  <a:gd name="T2" fmla="*/ 526 w 526"/>
                  <a:gd name="T3" fmla="*/ 434 h 434"/>
                  <a:gd name="T4" fmla="*/ 526 w 526"/>
                  <a:gd name="T5" fmla="*/ 124 h 434"/>
                  <a:gd name="T6" fmla="*/ 220 w 526"/>
                  <a:gd name="T7" fmla="*/ 0 h 434"/>
                  <a:gd name="T8" fmla="*/ 0 w 526"/>
                  <a:gd name="T9" fmla="*/ 219 h 434"/>
                </a:gdLst>
                <a:ahLst/>
                <a:cxnLst>
                  <a:cxn ang="0">
                    <a:pos x="T0" y="T1"/>
                  </a:cxn>
                  <a:cxn ang="0">
                    <a:pos x="T2" y="T3"/>
                  </a:cxn>
                  <a:cxn ang="0">
                    <a:pos x="T4" y="T5"/>
                  </a:cxn>
                  <a:cxn ang="0">
                    <a:pos x="T6" y="T7"/>
                  </a:cxn>
                  <a:cxn ang="0">
                    <a:pos x="T8" y="T9"/>
                  </a:cxn>
                </a:cxnLst>
                <a:rect l="0" t="0" r="r" b="b"/>
                <a:pathLst>
                  <a:path w="526" h="434">
                    <a:moveTo>
                      <a:pt x="0" y="219"/>
                    </a:moveTo>
                    <a:cubicBezTo>
                      <a:pt x="140" y="346"/>
                      <a:pt x="324" y="426"/>
                      <a:pt x="526" y="434"/>
                    </a:cubicBezTo>
                    <a:cubicBezTo>
                      <a:pt x="526" y="124"/>
                      <a:pt x="526" y="124"/>
                      <a:pt x="526" y="124"/>
                    </a:cubicBezTo>
                    <a:cubicBezTo>
                      <a:pt x="409" y="117"/>
                      <a:pt x="303" y="71"/>
                      <a:pt x="220" y="0"/>
                    </a:cubicBezTo>
                    <a:lnTo>
                      <a:pt x="0"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8" name="Freeform 47"/>
              <p:cNvSpPr>
                <a:spLocks/>
              </p:cNvSpPr>
              <p:nvPr/>
            </p:nvSpPr>
            <p:spPr bwMode="auto">
              <a:xfrm>
                <a:off x="16887826" y="6069013"/>
                <a:ext cx="1974850" cy="1630363"/>
              </a:xfrm>
              <a:custGeom>
                <a:avLst/>
                <a:gdLst>
                  <a:gd name="T0" fmla="*/ 0 w 526"/>
                  <a:gd name="T1" fmla="*/ 124 h 434"/>
                  <a:gd name="T2" fmla="*/ 0 w 526"/>
                  <a:gd name="T3" fmla="*/ 434 h 434"/>
                  <a:gd name="T4" fmla="*/ 526 w 526"/>
                  <a:gd name="T5" fmla="*/ 219 h 434"/>
                  <a:gd name="T6" fmla="*/ 306 w 526"/>
                  <a:gd name="T7" fmla="*/ 0 h 434"/>
                  <a:gd name="T8" fmla="*/ 0 w 526"/>
                  <a:gd name="T9" fmla="*/ 124 h 434"/>
                </a:gdLst>
                <a:ahLst/>
                <a:cxnLst>
                  <a:cxn ang="0">
                    <a:pos x="T0" y="T1"/>
                  </a:cxn>
                  <a:cxn ang="0">
                    <a:pos x="T2" y="T3"/>
                  </a:cxn>
                  <a:cxn ang="0">
                    <a:pos x="T4" y="T5"/>
                  </a:cxn>
                  <a:cxn ang="0">
                    <a:pos x="T6" y="T7"/>
                  </a:cxn>
                  <a:cxn ang="0">
                    <a:pos x="T8" y="T9"/>
                  </a:cxn>
                </a:cxnLst>
                <a:rect l="0" t="0" r="r" b="b"/>
                <a:pathLst>
                  <a:path w="526" h="434">
                    <a:moveTo>
                      <a:pt x="0" y="124"/>
                    </a:moveTo>
                    <a:cubicBezTo>
                      <a:pt x="0" y="434"/>
                      <a:pt x="0" y="434"/>
                      <a:pt x="0" y="434"/>
                    </a:cubicBezTo>
                    <a:cubicBezTo>
                      <a:pt x="202" y="426"/>
                      <a:pt x="386" y="346"/>
                      <a:pt x="526" y="219"/>
                    </a:cubicBezTo>
                    <a:cubicBezTo>
                      <a:pt x="306" y="0"/>
                      <a:pt x="306" y="0"/>
                      <a:pt x="306" y="0"/>
                    </a:cubicBezTo>
                    <a:cubicBezTo>
                      <a:pt x="223" y="71"/>
                      <a:pt x="117" y="117"/>
                      <a:pt x="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9" name="Freeform 48"/>
              <p:cNvSpPr>
                <a:spLocks/>
              </p:cNvSpPr>
              <p:nvPr/>
            </p:nvSpPr>
            <p:spPr bwMode="auto">
              <a:xfrm>
                <a:off x="18205451" y="4752975"/>
                <a:ext cx="1668463" cy="1973263"/>
              </a:xfrm>
              <a:custGeom>
                <a:avLst/>
                <a:gdLst>
                  <a:gd name="T0" fmla="*/ 134 w 444"/>
                  <a:gd name="T1" fmla="*/ 0 h 525"/>
                  <a:gd name="T2" fmla="*/ 0 w 444"/>
                  <a:gd name="T3" fmla="*/ 306 h 525"/>
                  <a:gd name="T4" fmla="*/ 219 w 444"/>
                  <a:gd name="T5" fmla="*/ 525 h 525"/>
                  <a:gd name="T6" fmla="*/ 444 w 444"/>
                  <a:gd name="T7" fmla="*/ 0 h 525"/>
                  <a:gd name="T8" fmla="*/ 134 w 444"/>
                  <a:gd name="T9" fmla="*/ 0 h 525"/>
                </a:gdLst>
                <a:ahLst/>
                <a:cxnLst>
                  <a:cxn ang="0">
                    <a:pos x="T0" y="T1"/>
                  </a:cxn>
                  <a:cxn ang="0">
                    <a:pos x="T2" y="T3"/>
                  </a:cxn>
                  <a:cxn ang="0">
                    <a:pos x="T4" y="T5"/>
                  </a:cxn>
                  <a:cxn ang="0">
                    <a:pos x="T6" y="T7"/>
                  </a:cxn>
                  <a:cxn ang="0">
                    <a:pos x="T8" y="T9"/>
                  </a:cxn>
                </a:cxnLst>
                <a:rect l="0" t="0" r="r" b="b"/>
                <a:pathLst>
                  <a:path w="444" h="525">
                    <a:moveTo>
                      <a:pt x="134" y="0"/>
                    </a:moveTo>
                    <a:cubicBezTo>
                      <a:pt x="124" y="117"/>
                      <a:pt x="75" y="224"/>
                      <a:pt x="0" y="306"/>
                    </a:cubicBezTo>
                    <a:cubicBezTo>
                      <a:pt x="219" y="525"/>
                      <a:pt x="219" y="525"/>
                      <a:pt x="219" y="525"/>
                    </a:cubicBezTo>
                    <a:cubicBezTo>
                      <a:pt x="350" y="387"/>
                      <a:pt x="434" y="203"/>
                      <a:pt x="444"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0" name="Freeform 49"/>
              <p:cNvSpPr>
                <a:spLocks/>
              </p:cNvSpPr>
              <p:nvPr/>
            </p:nvSpPr>
            <p:spPr bwMode="auto">
              <a:xfrm>
                <a:off x="16887826" y="1489075"/>
                <a:ext cx="2016125" cy="1671638"/>
              </a:xfrm>
              <a:custGeom>
                <a:avLst/>
                <a:gdLst>
                  <a:gd name="T0" fmla="*/ 537 w 537"/>
                  <a:gd name="T1" fmla="*/ 226 h 445"/>
                  <a:gd name="T2" fmla="*/ 0 w 537"/>
                  <a:gd name="T3" fmla="*/ 0 h 445"/>
                  <a:gd name="T4" fmla="*/ 0 w 537"/>
                  <a:gd name="T5" fmla="*/ 310 h 445"/>
                  <a:gd name="T6" fmla="*/ 318 w 537"/>
                  <a:gd name="T7" fmla="*/ 445 h 445"/>
                  <a:gd name="T8" fmla="*/ 537 w 537"/>
                  <a:gd name="T9" fmla="*/ 226 h 445"/>
                </a:gdLst>
                <a:ahLst/>
                <a:cxnLst>
                  <a:cxn ang="0">
                    <a:pos x="T0" y="T1"/>
                  </a:cxn>
                  <a:cxn ang="0">
                    <a:pos x="T2" y="T3"/>
                  </a:cxn>
                  <a:cxn ang="0">
                    <a:pos x="T4" y="T5"/>
                  </a:cxn>
                  <a:cxn ang="0">
                    <a:pos x="T6" y="T7"/>
                  </a:cxn>
                  <a:cxn ang="0">
                    <a:pos x="T8" y="T9"/>
                  </a:cxn>
                </a:cxnLst>
                <a:rect l="0" t="0" r="r" b="b"/>
                <a:pathLst>
                  <a:path w="537" h="445">
                    <a:moveTo>
                      <a:pt x="537" y="226"/>
                    </a:moveTo>
                    <a:cubicBezTo>
                      <a:pt x="396" y="92"/>
                      <a:pt x="208" y="8"/>
                      <a:pt x="0" y="0"/>
                    </a:cubicBezTo>
                    <a:cubicBezTo>
                      <a:pt x="0" y="310"/>
                      <a:pt x="0" y="310"/>
                      <a:pt x="0" y="310"/>
                    </a:cubicBezTo>
                    <a:cubicBezTo>
                      <a:pt x="122" y="317"/>
                      <a:pt x="233" y="367"/>
                      <a:pt x="318" y="445"/>
                    </a:cubicBezTo>
                    <a:lnTo>
                      <a:pt x="537"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1" name="Freeform 50"/>
              <p:cNvSpPr>
                <a:spLocks/>
              </p:cNvSpPr>
              <p:nvPr/>
            </p:nvSpPr>
            <p:spPr bwMode="auto">
              <a:xfrm>
                <a:off x="18243551" y="2503488"/>
                <a:ext cx="827088" cy="822325"/>
              </a:xfrm>
              <a:custGeom>
                <a:avLst/>
                <a:gdLst>
                  <a:gd name="T0" fmla="*/ 220 w 220"/>
                  <a:gd name="T1" fmla="*/ 219 h 219"/>
                  <a:gd name="T2" fmla="*/ 220 w 220"/>
                  <a:gd name="T3" fmla="*/ 0 h 219"/>
                  <a:gd name="T4" fmla="*/ 0 w 220"/>
                  <a:gd name="T5" fmla="*/ 219 h 219"/>
                  <a:gd name="T6" fmla="*/ 220 w 220"/>
                  <a:gd name="T7" fmla="*/ 219 h 219"/>
                </a:gdLst>
                <a:ahLst/>
                <a:cxnLst>
                  <a:cxn ang="0">
                    <a:pos x="T0" y="T1"/>
                  </a:cxn>
                  <a:cxn ang="0">
                    <a:pos x="T2" y="T3"/>
                  </a:cxn>
                  <a:cxn ang="0">
                    <a:pos x="T4" y="T5"/>
                  </a:cxn>
                  <a:cxn ang="0">
                    <a:pos x="T6" y="T7"/>
                  </a:cxn>
                </a:cxnLst>
                <a:rect l="0" t="0" r="r" b="b"/>
                <a:pathLst>
                  <a:path w="220" h="219">
                    <a:moveTo>
                      <a:pt x="220" y="219"/>
                    </a:moveTo>
                    <a:cubicBezTo>
                      <a:pt x="220" y="0"/>
                      <a:pt x="220" y="0"/>
                      <a:pt x="220" y="0"/>
                    </a:cubicBezTo>
                    <a:cubicBezTo>
                      <a:pt x="0" y="219"/>
                      <a:pt x="0" y="219"/>
                      <a:pt x="0" y="219"/>
                    </a:cubicBezTo>
                    <a:cubicBezTo>
                      <a:pt x="36" y="219"/>
                      <a:pt x="186" y="219"/>
                      <a:pt x="220" y="219"/>
                    </a:cubicBezTo>
                    <a:close/>
                  </a:path>
                </a:pathLst>
              </a:custGeom>
              <a:grpFill/>
              <a:ln w="9525">
                <a:no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153" name="TextBox 152"/>
            <p:cNvSpPr txBox="1"/>
            <p:nvPr/>
          </p:nvSpPr>
          <p:spPr>
            <a:xfrm>
              <a:off x="2548303" y="59230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DETECT</a:t>
              </a:r>
            </a:p>
          </p:txBody>
        </p:sp>
        <p:sp>
          <p:nvSpPr>
            <p:cNvPr id="154" name="TextBox 153"/>
            <p:cNvSpPr txBox="1"/>
            <p:nvPr/>
          </p:nvSpPr>
          <p:spPr>
            <a:xfrm>
              <a:off x="3416977" y="5928277"/>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PREVENT</a:t>
              </a:r>
            </a:p>
          </p:txBody>
        </p:sp>
        <p:grpSp>
          <p:nvGrpSpPr>
            <p:cNvPr id="16" name="Group 15"/>
            <p:cNvGrpSpPr/>
            <p:nvPr/>
          </p:nvGrpSpPr>
          <p:grpSpPr>
            <a:xfrm>
              <a:off x="2948491" y="5455688"/>
              <a:ext cx="386406" cy="385401"/>
              <a:chOff x="1678426" y="2924010"/>
              <a:chExt cx="361967" cy="361967"/>
            </a:xfrm>
            <a:solidFill>
              <a:srgbClr val="F8F8F8"/>
            </a:solidFill>
          </p:grpSpPr>
          <p:sp>
            <p:nvSpPr>
              <p:cNvPr id="6" name="Oval 5"/>
              <p:cNvSpPr/>
              <p:nvPr/>
            </p:nvSpPr>
            <p:spPr>
              <a:xfrm>
                <a:off x="1678426" y="2924010"/>
                <a:ext cx="361967" cy="361967"/>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1724734" y="2970318"/>
                <a:ext cx="269350" cy="269350"/>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4" name="Oval 103"/>
              <p:cNvSpPr/>
              <p:nvPr/>
            </p:nvSpPr>
            <p:spPr>
              <a:xfrm>
                <a:off x="1775031" y="3020613"/>
                <a:ext cx="168756" cy="168756"/>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1841121" y="3086705"/>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cxnSp>
            <p:nvCxnSpPr>
              <p:cNvPr id="10" name="Straight Connector 9"/>
              <p:cNvCxnSpPr>
                <a:stCxn id="6" idx="7"/>
                <a:endCxn id="106" idx="7"/>
              </p:cNvCxnSpPr>
              <p:nvPr/>
            </p:nvCxnSpPr>
            <p:spPr>
              <a:xfrm flipH="1">
                <a:off x="1872341" y="2977019"/>
                <a:ext cx="115043" cy="115042"/>
              </a:xfrm>
              <a:prstGeom prst="line">
                <a:avLst/>
              </a:prstGeom>
              <a:grpFill/>
              <a:ln w="19050">
                <a:solidFill>
                  <a:srgbClr val="005494"/>
                </a:solidFill>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835765" y="3213600"/>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a:off x="1729802" y="3001106"/>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1911153" y="3133383"/>
                <a:ext cx="36576" cy="36576"/>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59" name="TextBox 58"/>
            <p:cNvSpPr txBox="1"/>
            <p:nvPr/>
          </p:nvSpPr>
          <p:spPr>
            <a:xfrm>
              <a:off x="2781067" y="3625992"/>
              <a:ext cx="1466423"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SUBSCRIPTION</a:t>
              </a:r>
            </a:p>
          </p:txBody>
        </p:sp>
        <p:sp>
          <p:nvSpPr>
            <p:cNvPr id="60" name="TextBox 59"/>
            <p:cNvSpPr txBox="1"/>
            <p:nvPr/>
          </p:nvSpPr>
          <p:spPr>
            <a:xfrm>
              <a:off x="1993301" y="3620081"/>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OPTIMIZE</a:t>
              </a:r>
            </a:p>
          </p:txBody>
        </p:sp>
        <p:sp>
          <p:nvSpPr>
            <p:cNvPr id="57" name="TextBox 56"/>
            <p:cNvSpPr txBox="1"/>
            <p:nvPr/>
          </p:nvSpPr>
          <p:spPr>
            <a:xfrm>
              <a:off x="9058819" y="2039548"/>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PATCHING</a:t>
              </a:r>
            </a:p>
          </p:txBody>
        </p:sp>
        <p:sp>
          <p:nvSpPr>
            <p:cNvPr id="58" name="TextBox 57"/>
            <p:cNvSpPr txBox="1"/>
            <p:nvPr/>
          </p:nvSpPr>
          <p:spPr>
            <a:xfrm>
              <a:off x="8226936" y="2518813"/>
              <a:ext cx="2183669" cy="329598"/>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CONFIG MONITORING</a:t>
              </a:r>
            </a:p>
          </p:txBody>
        </p:sp>
        <p:sp>
          <p:nvSpPr>
            <p:cNvPr id="77" name="TextBox 76"/>
            <p:cNvSpPr txBox="1"/>
            <p:nvPr/>
          </p:nvSpPr>
          <p:spPr>
            <a:xfrm>
              <a:off x="7552371" y="2026489"/>
              <a:ext cx="143257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ORCHESTRATION</a:t>
              </a:r>
            </a:p>
          </p:txBody>
        </p:sp>
        <p:sp>
          <p:nvSpPr>
            <p:cNvPr id="109" name="TextBox 108"/>
            <p:cNvSpPr txBox="1"/>
            <p:nvPr/>
          </p:nvSpPr>
          <p:spPr>
            <a:xfrm>
              <a:off x="3492852" y="2151646"/>
              <a:ext cx="122582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PACKAGING</a:t>
              </a:r>
            </a:p>
          </p:txBody>
        </p:sp>
        <p:sp>
          <p:nvSpPr>
            <p:cNvPr id="118" name="TextBox 117"/>
            <p:cNvSpPr txBox="1"/>
            <p:nvPr/>
          </p:nvSpPr>
          <p:spPr>
            <a:xfrm>
              <a:off x="1825116" y="2134646"/>
              <a:ext cx="1954713" cy="329599"/>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DEVOPS TOOLING</a:t>
              </a:r>
            </a:p>
          </p:txBody>
        </p:sp>
        <p:sp>
          <p:nvSpPr>
            <p:cNvPr id="121" name="TextBox 120"/>
            <p:cNvSpPr txBox="1"/>
            <p:nvPr/>
          </p:nvSpPr>
          <p:spPr>
            <a:xfrm>
              <a:off x="2397654" y="4412449"/>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POLICY</a:t>
              </a:r>
            </a:p>
          </p:txBody>
        </p:sp>
        <p:grpSp>
          <p:nvGrpSpPr>
            <p:cNvPr id="123" name="Group 122"/>
            <p:cNvGrpSpPr/>
            <p:nvPr/>
          </p:nvGrpSpPr>
          <p:grpSpPr>
            <a:xfrm>
              <a:off x="2273682" y="3140323"/>
              <a:ext cx="444500" cy="422275"/>
              <a:chOff x="9228138" y="422275"/>
              <a:chExt cx="444500" cy="422275"/>
            </a:xfrm>
          </p:grpSpPr>
          <p:sp>
            <p:nvSpPr>
              <p:cNvPr id="124" name="Line 124"/>
              <p:cNvSpPr>
                <a:spLocks noChangeShapeType="1"/>
              </p:cNvSpPr>
              <p:nvPr/>
            </p:nvSpPr>
            <p:spPr bwMode="auto">
              <a:xfrm>
                <a:off x="9461501" y="531813"/>
                <a:ext cx="0" cy="204788"/>
              </a:xfrm>
              <a:prstGeom prst="line">
                <a:avLst/>
              </a:prstGeom>
              <a:noFill/>
              <a:ln w="25400" cap="flat">
                <a:solidFill>
                  <a:srgbClr val="003C6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5"/>
              <p:cNvSpPr>
                <a:spLocks/>
              </p:cNvSpPr>
              <p:nvPr/>
            </p:nvSpPr>
            <p:spPr bwMode="auto">
              <a:xfrm>
                <a:off x="9250363" y="422275"/>
                <a:ext cx="422275" cy="422275"/>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40" y="130"/>
                      <a:pt x="53" y="134"/>
                      <a:pt x="67" y="134"/>
                    </a:cubicBezTo>
                    <a:cubicBezTo>
                      <a:pt x="104" y="134"/>
                      <a:pt x="134" y="104"/>
                      <a:pt x="134" y="67"/>
                    </a:cubicBezTo>
                    <a:cubicBezTo>
                      <a:pt x="134" y="30"/>
                      <a:pt x="104" y="0"/>
                      <a:pt x="67" y="0"/>
                    </a:cubicBezTo>
                    <a:cubicBezTo>
                      <a:pt x="30" y="0"/>
                      <a:pt x="0" y="30"/>
                      <a:pt x="0" y="67"/>
                    </a:cubicBezTo>
                    <a:cubicBezTo>
                      <a:pt x="0" y="80"/>
                      <a:pt x="3" y="92"/>
                      <a:pt x="9" y="102"/>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Freeform 126"/>
              <p:cNvSpPr>
                <a:spLocks/>
              </p:cNvSpPr>
              <p:nvPr/>
            </p:nvSpPr>
            <p:spPr bwMode="auto">
              <a:xfrm>
                <a:off x="9228138" y="695325"/>
                <a:ext cx="76200" cy="57150"/>
              </a:xfrm>
              <a:custGeom>
                <a:avLst/>
                <a:gdLst>
                  <a:gd name="T0" fmla="*/ 48 w 48"/>
                  <a:gd name="T1" fmla="*/ 0 h 36"/>
                  <a:gd name="T2" fmla="*/ 36 w 48"/>
                  <a:gd name="T3" fmla="*/ 36 h 36"/>
                  <a:gd name="T4" fmla="*/ 0 w 48"/>
                  <a:gd name="T5" fmla="*/ 24 h 36"/>
                </a:gdLst>
                <a:ahLst/>
                <a:cxnLst>
                  <a:cxn ang="0">
                    <a:pos x="T0" y="T1"/>
                  </a:cxn>
                  <a:cxn ang="0">
                    <a:pos x="T2" y="T3"/>
                  </a:cxn>
                  <a:cxn ang="0">
                    <a:pos x="T4" y="T5"/>
                  </a:cxn>
                </a:cxnLst>
                <a:rect l="0" t="0" r="r" b="b"/>
                <a:pathLst>
                  <a:path w="48" h="36">
                    <a:moveTo>
                      <a:pt x="48" y="0"/>
                    </a:moveTo>
                    <a:lnTo>
                      <a:pt x="36" y="36"/>
                    </a:lnTo>
                    <a:lnTo>
                      <a:pt x="0" y="24"/>
                    </a:ln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127"/>
              <p:cNvSpPr>
                <a:spLocks/>
              </p:cNvSpPr>
              <p:nvPr/>
            </p:nvSpPr>
            <p:spPr bwMode="auto">
              <a:xfrm>
                <a:off x="9404351" y="569913"/>
                <a:ext cx="114300" cy="128588"/>
              </a:xfrm>
              <a:custGeom>
                <a:avLst/>
                <a:gdLst>
                  <a:gd name="T0" fmla="*/ 0 w 36"/>
                  <a:gd name="T1" fmla="*/ 41 h 41"/>
                  <a:gd name="T2" fmla="*/ 26 w 36"/>
                  <a:gd name="T3" fmla="*/ 41 h 41"/>
                  <a:gd name="T4" fmla="*/ 36 w 36"/>
                  <a:gd name="T5" fmla="*/ 31 h 41"/>
                  <a:gd name="T6" fmla="*/ 26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6" y="41"/>
                      <a:pt x="26" y="41"/>
                      <a:pt x="26" y="41"/>
                    </a:cubicBezTo>
                    <a:cubicBezTo>
                      <a:pt x="31" y="41"/>
                      <a:pt x="36" y="37"/>
                      <a:pt x="36" y="31"/>
                    </a:cubicBezTo>
                    <a:cubicBezTo>
                      <a:pt x="36" y="25"/>
                      <a:pt x="31" y="20"/>
                      <a:pt x="26"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Freeform 57"/>
            <p:cNvSpPr>
              <a:spLocks noEditPoints="1"/>
            </p:cNvSpPr>
            <p:nvPr/>
          </p:nvSpPr>
          <p:spPr bwMode="auto">
            <a:xfrm>
              <a:off x="3397059" y="3192712"/>
              <a:ext cx="368300" cy="368300"/>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96 w 117"/>
                <a:gd name="T15" fmla="*/ 27 h 117"/>
                <a:gd name="T16" fmla="*/ 22 w 117"/>
                <a:gd name="T17" fmla="*/ 101 h 117"/>
                <a:gd name="T18" fmla="*/ 16 w 117"/>
                <a:gd name="T19" fmla="*/ 96 h 117"/>
                <a:gd name="T20" fmla="*/ 90 w 117"/>
                <a:gd name="T21" fmla="*/ 22 h 117"/>
                <a:gd name="T22" fmla="*/ 96 w 117"/>
                <a:gd name="T23" fmla="*/ 27 h 117"/>
                <a:gd name="T24" fmla="*/ 8 w 117"/>
                <a:gd name="T25" fmla="*/ 109 h 117"/>
                <a:gd name="T26" fmla="*/ 8 w 117"/>
                <a:gd name="T27" fmla="*/ 104 h 117"/>
                <a:gd name="T28" fmla="*/ 10 w 117"/>
                <a:gd name="T29" fmla="*/ 102 h 117"/>
                <a:gd name="T30" fmla="*/ 16 w 117"/>
                <a:gd name="T31" fmla="*/ 107 h 117"/>
                <a:gd name="T32" fmla="*/ 13 w 117"/>
                <a:gd name="T33" fmla="*/ 109 h 117"/>
                <a:gd name="T34" fmla="*/ 8 w 117"/>
                <a:gd name="T35" fmla="*/ 109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96" y="27"/>
                  </a:moveTo>
                  <a:cubicBezTo>
                    <a:pt x="22" y="101"/>
                    <a:pt x="22" y="101"/>
                    <a:pt x="22" y="101"/>
                  </a:cubicBezTo>
                  <a:cubicBezTo>
                    <a:pt x="20" y="99"/>
                    <a:pt x="18" y="97"/>
                    <a:pt x="16" y="96"/>
                  </a:cubicBezTo>
                  <a:cubicBezTo>
                    <a:pt x="90" y="22"/>
                    <a:pt x="90" y="22"/>
                    <a:pt x="90" y="22"/>
                  </a:cubicBezTo>
                  <a:cubicBezTo>
                    <a:pt x="93" y="22"/>
                    <a:pt x="95" y="25"/>
                    <a:pt x="96" y="27"/>
                  </a:cubicBezTo>
                  <a:close/>
                  <a:moveTo>
                    <a:pt x="8" y="109"/>
                  </a:moveTo>
                  <a:cubicBezTo>
                    <a:pt x="8" y="104"/>
                    <a:pt x="8" y="104"/>
                    <a:pt x="8" y="104"/>
                  </a:cubicBezTo>
                  <a:cubicBezTo>
                    <a:pt x="10" y="102"/>
                    <a:pt x="10" y="102"/>
                    <a:pt x="10" y="102"/>
                  </a:cubicBezTo>
                  <a:cubicBezTo>
                    <a:pt x="13" y="102"/>
                    <a:pt x="15" y="105"/>
                    <a:pt x="16" y="107"/>
                  </a:cubicBezTo>
                  <a:cubicBezTo>
                    <a:pt x="13" y="109"/>
                    <a:pt x="13" y="109"/>
                    <a:pt x="13" y="109"/>
                  </a:cubicBezTo>
                  <a:lnTo>
                    <a:pt x="8" y="109"/>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rgbClr val="003C6C"/>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35" name="Group 134"/>
            <p:cNvGrpSpPr/>
            <p:nvPr/>
          </p:nvGrpSpPr>
          <p:grpSpPr>
            <a:xfrm>
              <a:off x="2755853" y="4045563"/>
              <a:ext cx="309563" cy="360363"/>
              <a:chOff x="708026" y="5732463"/>
              <a:chExt cx="309563" cy="360363"/>
            </a:xfrm>
            <a:solidFill>
              <a:srgbClr val="003C6C"/>
            </a:solidFill>
          </p:grpSpPr>
          <p:sp>
            <p:nvSpPr>
              <p:cNvPr id="136" name="Freeform 61"/>
              <p:cNvSpPr>
                <a:spLocks noEditPoints="1"/>
              </p:cNvSpPr>
              <p:nvPr/>
            </p:nvSpPr>
            <p:spPr bwMode="auto">
              <a:xfrm>
                <a:off x="708026" y="5732463"/>
                <a:ext cx="309563" cy="360363"/>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Rectangle 62"/>
              <p:cNvSpPr>
                <a:spLocks noChangeArrowheads="1"/>
              </p:cNvSpPr>
              <p:nvPr/>
            </p:nvSpPr>
            <p:spPr bwMode="auto">
              <a:xfrm>
                <a:off x="760414" y="5964238"/>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Rectangle 63"/>
              <p:cNvSpPr>
                <a:spLocks noChangeArrowheads="1"/>
              </p:cNvSpPr>
              <p:nvPr/>
            </p:nvSpPr>
            <p:spPr bwMode="auto">
              <a:xfrm>
                <a:off x="811214" y="5964238"/>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Rectangle 64"/>
              <p:cNvSpPr>
                <a:spLocks noChangeArrowheads="1"/>
              </p:cNvSpPr>
              <p:nvPr/>
            </p:nvSpPr>
            <p:spPr bwMode="auto">
              <a:xfrm>
                <a:off x="760414" y="5886451"/>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Rectangle 65"/>
              <p:cNvSpPr>
                <a:spLocks noChangeArrowheads="1"/>
              </p:cNvSpPr>
              <p:nvPr/>
            </p:nvSpPr>
            <p:spPr bwMode="auto">
              <a:xfrm>
                <a:off x="811214" y="5886451"/>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Rectangle 66"/>
              <p:cNvSpPr>
                <a:spLocks noChangeArrowheads="1"/>
              </p:cNvSpPr>
              <p:nvPr/>
            </p:nvSpPr>
            <p:spPr bwMode="auto">
              <a:xfrm>
                <a:off x="760414" y="5808663"/>
                <a:ext cx="254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67"/>
              <p:cNvSpPr>
                <a:spLocks noChangeArrowheads="1"/>
              </p:cNvSpPr>
              <p:nvPr/>
            </p:nvSpPr>
            <p:spPr bwMode="auto">
              <a:xfrm>
                <a:off x="811214" y="5808663"/>
                <a:ext cx="1285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816873" y="5517841"/>
              <a:ext cx="285750" cy="300038"/>
              <a:chOff x="5291152" y="5364009"/>
              <a:chExt cx="285750" cy="300038"/>
            </a:xfrm>
          </p:grpSpPr>
          <p:sp>
            <p:nvSpPr>
              <p:cNvPr id="156" name="Freeform 36"/>
              <p:cNvSpPr>
                <a:spLocks/>
              </p:cNvSpPr>
              <p:nvPr/>
            </p:nvSpPr>
            <p:spPr bwMode="auto">
              <a:xfrm>
                <a:off x="5291152" y="5364009"/>
                <a:ext cx="285750" cy="300038"/>
              </a:xfrm>
              <a:custGeom>
                <a:avLst/>
                <a:gdLst>
                  <a:gd name="T0" fmla="*/ 89 w 89"/>
                  <a:gd name="T1" fmla="*/ 37 h 93"/>
                  <a:gd name="T2" fmla="*/ 44 w 89"/>
                  <a:gd name="T3" fmla="*/ 93 h 93"/>
                  <a:gd name="T4" fmla="*/ 0 w 89"/>
                  <a:gd name="T5" fmla="*/ 37 h 93"/>
                  <a:gd name="T6" fmla="*/ 0 w 89"/>
                  <a:gd name="T7" fmla="*/ 0 h 93"/>
                  <a:gd name="T8" fmla="*/ 21 w 89"/>
                  <a:gd name="T9" fmla="*/ 6 h 93"/>
                  <a:gd name="T10" fmla="*/ 44 w 89"/>
                  <a:gd name="T11" fmla="*/ 0 h 93"/>
                  <a:gd name="T12" fmla="*/ 67 w 89"/>
                  <a:gd name="T13" fmla="*/ 6 h 93"/>
                  <a:gd name="T14" fmla="*/ 89 w 89"/>
                  <a:gd name="T15" fmla="*/ 0 h 93"/>
                  <a:gd name="T16" fmla="*/ 89 w 89"/>
                  <a:gd name="T17" fmla="*/ 3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3">
                    <a:moveTo>
                      <a:pt x="89" y="37"/>
                    </a:moveTo>
                    <a:cubicBezTo>
                      <a:pt x="89" y="76"/>
                      <a:pt x="44" y="93"/>
                      <a:pt x="44" y="93"/>
                    </a:cubicBezTo>
                    <a:cubicBezTo>
                      <a:pt x="44" y="93"/>
                      <a:pt x="0" y="76"/>
                      <a:pt x="0" y="37"/>
                    </a:cubicBezTo>
                    <a:cubicBezTo>
                      <a:pt x="0" y="28"/>
                      <a:pt x="0" y="0"/>
                      <a:pt x="0" y="0"/>
                    </a:cubicBezTo>
                    <a:cubicBezTo>
                      <a:pt x="0" y="0"/>
                      <a:pt x="10" y="6"/>
                      <a:pt x="21" y="6"/>
                    </a:cubicBezTo>
                    <a:cubicBezTo>
                      <a:pt x="32" y="6"/>
                      <a:pt x="44" y="0"/>
                      <a:pt x="44" y="0"/>
                    </a:cubicBezTo>
                    <a:cubicBezTo>
                      <a:pt x="44" y="0"/>
                      <a:pt x="55" y="6"/>
                      <a:pt x="67" y="6"/>
                    </a:cubicBezTo>
                    <a:cubicBezTo>
                      <a:pt x="79" y="6"/>
                      <a:pt x="89" y="0"/>
                      <a:pt x="89" y="0"/>
                    </a:cubicBezTo>
                    <a:cubicBezTo>
                      <a:pt x="89" y="0"/>
                      <a:pt x="89" y="27"/>
                      <a:pt x="89" y="37"/>
                    </a:cubicBezTo>
                    <a:close/>
                  </a:path>
                </a:pathLst>
              </a:custGeom>
              <a:solidFill>
                <a:srgbClr val="FFFFFF"/>
              </a:solidFill>
              <a:ln w="26988" cap="flat">
                <a:solidFill>
                  <a:srgbClr val="005AA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63"/>
              <p:cNvSpPr>
                <a:spLocks/>
              </p:cNvSpPr>
              <p:nvPr/>
            </p:nvSpPr>
            <p:spPr bwMode="auto">
              <a:xfrm>
                <a:off x="5407833" y="5451432"/>
                <a:ext cx="52388" cy="90488"/>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3"/>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3"/>
                      <a:pt x="13" y="0"/>
                      <a:pt x="8" y="0"/>
                    </a:cubicBezTo>
                    <a:close/>
                  </a:path>
                </a:pathLst>
              </a:custGeom>
              <a:solidFill>
                <a:srgbClr val="005AA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9" name="Group 28"/>
            <p:cNvGrpSpPr/>
            <p:nvPr/>
          </p:nvGrpSpPr>
          <p:grpSpPr>
            <a:xfrm>
              <a:off x="2670710" y="1683029"/>
              <a:ext cx="285751" cy="412751"/>
              <a:chOff x="1304925" y="3287713"/>
              <a:chExt cx="285751" cy="412751"/>
            </a:xfrm>
            <a:solidFill>
              <a:srgbClr val="A22C01"/>
            </a:solidFill>
          </p:grpSpPr>
          <p:sp>
            <p:nvSpPr>
              <p:cNvPr id="20" name="Rectangle 14"/>
              <p:cNvSpPr>
                <a:spLocks noChangeArrowheads="1"/>
              </p:cNvSpPr>
              <p:nvPr/>
            </p:nvSpPr>
            <p:spPr bwMode="auto">
              <a:xfrm>
                <a:off x="1304925" y="3495676"/>
                <a:ext cx="1317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15"/>
              <p:cNvSpPr>
                <a:spLocks noEditPoints="1"/>
              </p:cNvSpPr>
              <p:nvPr/>
            </p:nvSpPr>
            <p:spPr bwMode="auto">
              <a:xfrm>
                <a:off x="1338263" y="3287713"/>
                <a:ext cx="68263" cy="96838"/>
              </a:xfrm>
              <a:custGeom>
                <a:avLst/>
                <a:gdLst>
                  <a:gd name="T0" fmla="*/ 20 w 43"/>
                  <a:gd name="T1" fmla="*/ 61 h 61"/>
                  <a:gd name="T2" fmla="*/ 0 w 43"/>
                  <a:gd name="T3" fmla="*/ 39 h 61"/>
                  <a:gd name="T4" fmla="*/ 0 w 43"/>
                  <a:gd name="T5" fmla="*/ 0 h 61"/>
                  <a:gd name="T6" fmla="*/ 43 w 43"/>
                  <a:gd name="T7" fmla="*/ 0 h 61"/>
                  <a:gd name="T8" fmla="*/ 43 w 43"/>
                  <a:gd name="T9" fmla="*/ 39 h 61"/>
                  <a:gd name="T10" fmla="*/ 20 w 43"/>
                  <a:gd name="T11" fmla="*/ 61 h 61"/>
                  <a:gd name="T12" fmla="*/ 12 w 43"/>
                  <a:gd name="T13" fmla="*/ 35 h 61"/>
                  <a:gd name="T14" fmla="*/ 20 w 43"/>
                  <a:gd name="T15" fmla="*/ 43 h 61"/>
                  <a:gd name="T16" fmla="*/ 31 w 43"/>
                  <a:gd name="T17" fmla="*/ 33 h 61"/>
                  <a:gd name="T18" fmla="*/ 31 w 43"/>
                  <a:gd name="T19" fmla="*/ 12 h 61"/>
                  <a:gd name="T20" fmla="*/ 12 w 43"/>
                  <a:gd name="T21" fmla="*/ 12 h 61"/>
                  <a:gd name="T22" fmla="*/ 12 w 43"/>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1">
                    <a:moveTo>
                      <a:pt x="20" y="61"/>
                    </a:moveTo>
                    <a:lnTo>
                      <a:pt x="0" y="39"/>
                    </a:lnTo>
                    <a:lnTo>
                      <a:pt x="0" y="0"/>
                    </a:lnTo>
                    <a:lnTo>
                      <a:pt x="43" y="0"/>
                    </a:lnTo>
                    <a:lnTo>
                      <a:pt x="43" y="39"/>
                    </a:lnTo>
                    <a:lnTo>
                      <a:pt x="20" y="61"/>
                    </a:lnTo>
                    <a:close/>
                    <a:moveTo>
                      <a:pt x="12" y="35"/>
                    </a:moveTo>
                    <a:lnTo>
                      <a:pt x="20" y="43"/>
                    </a:lnTo>
                    <a:lnTo>
                      <a:pt x="31" y="33"/>
                    </a:lnTo>
                    <a:lnTo>
                      <a:pt x="31" y="12"/>
                    </a:lnTo>
                    <a:lnTo>
                      <a:pt x="12" y="12"/>
                    </a:lnTo>
                    <a:lnTo>
                      <a:pt x="12"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6"/>
              <p:cNvSpPr>
                <a:spLocks noChangeArrowheads="1"/>
              </p:cNvSpPr>
              <p:nvPr/>
            </p:nvSpPr>
            <p:spPr bwMode="auto">
              <a:xfrm>
                <a:off x="1360488" y="3371851"/>
                <a:ext cx="2063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17"/>
              <p:cNvSpPr>
                <a:spLocks/>
              </p:cNvSpPr>
              <p:nvPr/>
            </p:nvSpPr>
            <p:spPr bwMode="auto">
              <a:xfrm>
                <a:off x="1335088" y="3505201"/>
                <a:ext cx="74613" cy="195263"/>
              </a:xfrm>
              <a:custGeom>
                <a:avLst/>
                <a:gdLst>
                  <a:gd name="T0" fmla="*/ 11 w 23"/>
                  <a:gd name="T1" fmla="*/ 60 h 60"/>
                  <a:gd name="T2" fmla="*/ 0 w 23"/>
                  <a:gd name="T3" fmla="*/ 48 h 60"/>
                  <a:gd name="T4" fmla="*/ 0 w 23"/>
                  <a:gd name="T5" fmla="*/ 0 h 60"/>
                  <a:gd name="T6" fmla="*/ 6 w 23"/>
                  <a:gd name="T7" fmla="*/ 0 h 60"/>
                  <a:gd name="T8" fmla="*/ 6 w 23"/>
                  <a:gd name="T9" fmla="*/ 48 h 60"/>
                  <a:gd name="T10" fmla="*/ 11 w 23"/>
                  <a:gd name="T11" fmla="*/ 54 h 60"/>
                  <a:gd name="T12" fmla="*/ 17 w 23"/>
                  <a:gd name="T13" fmla="*/ 48 h 60"/>
                  <a:gd name="T14" fmla="*/ 17 w 23"/>
                  <a:gd name="T15" fmla="*/ 0 h 60"/>
                  <a:gd name="T16" fmla="*/ 23 w 23"/>
                  <a:gd name="T17" fmla="*/ 0 h 60"/>
                  <a:gd name="T18" fmla="*/ 23 w 23"/>
                  <a:gd name="T19" fmla="*/ 48 h 60"/>
                  <a:gd name="T20" fmla="*/ 11 w 2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60">
                    <a:moveTo>
                      <a:pt x="11" y="60"/>
                    </a:moveTo>
                    <a:cubicBezTo>
                      <a:pt x="5" y="60"/>
                      <a:pt x="0" y="55"/>
                      <a:pt x="0" y="48"/>
                    </a:cubicBezTo>
                    <a:cubicBezTo>
                      <a:pt x="0" y="0"/>
                      <a:pt x="0" y="0"/>
                      <a:pt x="0" y="0"/>
                    </a:cubicBezTo>
                    <a:cubicBezTo>
                      <a:pt x="6" y="0"/>
                      <a:pt x="6" y="0"/>
                      <a:pt x="6" y="0"/>
                    </a:cubicBezTo>
                    <a:cubicBezTo>
                      <a:pt x="6" y="48"/>
                      <a:pt x="6" y="48"/>
                      <a:pt x="6" y="48"/>
                    </a:cubicBezTo>
                    <a:cubicBezTo>
                      <a:pt x="6" y="51"/>
                      <a:pt x="8" y="54"/>
                      <a:pt x="11" y="54"/>
                    </a:cubicBezTo>
                    <a:cubicBezTo>
                      <a:pt x="14" y="54"/>
                      <a:pt x="17" y="51"/>
                      <a:pt x="17" y="48"/>
                    </a:cubicBezTo>
                    <a:cubicBezTo>
                      <a:pt x="17" y="0"/>
                      <a:pt x="17" y="0"/>
                      <a:pt x="17" y="0"/>
                    </a:cubicBezTo>
                    <a:cubicBezTo>
                      <a:pt x="23" y="0"/>
                      <a:pt x="23" y="0"/>
                      <a:pt x="23" y="0"/>
                    </a:cubicBezTo>
                    <a:cubicBezTo>
                      <a:pt x="23" y="48"/>
                      <a:pt x="23" y="48"/>
                      <a:pt x="23" y="48"/>
                    </a:cubicBezTo>
                    <a:cubicBezTo>
                      <a:pt x="23" y="55"/>
                      <a:pt x="18" y="60"/>
                      <a:pt x="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18"/>
              <p:cNvSpPr>
                <a:spLocks noEditPoints="1"/>
              </p:cNvSpPr>
              <p:nvPr/>
            </p:nvSpPr>
            <p:spPr bwMode="auto">
              <a:xfrm>
                <a:off x="1443038" y="3287713"/>
                <a:ext cx="147638" cy="412750"/>
              </a:xfrm>
              <a:custGeom>
                <a:avLst/>
                <a:gdLst>
                  <a:gd name="T0" fmla="*/ 22 w 45"/>
                  <a:gd name="T1" fmla="*/ 127 h 127"/>
                  <a:gd name="T2" fmla="*/ 11 w 45"/>
                  <a:gd name="T3" fmla="*/ 115 h 127"/>
                  <a:gd name="T4" fmla="*/ 11 w 45"/>
                  <a:gd name="T5" fmla="*/ 42 h 127"/>
                  <a:gd name="T6" fmla="*/ 0 w 45"/>
                  <a:gd name="T7" fmla="*/ 22 h 127"/>
                  <a:gd name="T8" fmla="*/ 22 w 45"/>
                  <a:gd name="T9" fmla="*/ 0 h 127"/>
                  <a:gd name="T10" fmla="*/ 45 w 45"/>
                  <a:gd name="T11" fmla="*/ 22 h 127"/>
                  <a:gd name="T12" fmla="*/ 34 w 45"/>
                  <a:gd name="T13" fmla="*/ 42 h 127"/>
                  <a:gd name="T14" fmla="*/ 34 w 45"/>
                  <a:gd name="T15" fmla="*/ 115 h 127"/>
                  <a:gd name="T16" fmla="*/ 22 w 45"/>
                  <a:gd name="T17" fmla="*/ 127 h 127"/>
                  <a:gd name="T18" fmla="*/ 22 w 45"/>
                  <a:gd name="T19" fmla="*/ 6 h 127"/>
                  <a:gd name="T20" fmla="*/ 6 w 45"/>
                  <a:gd name="T21" fmla="*/ 22 h 127"/>
                  <a:gd name="T22" fmla="*/ 15 w 45"/>
                  <a:gd name="T23" fmla="*/ 37 h 127"/>
                  <a:gd name="T24" fmla="*/ 17 w 45"/>
                  <a:gd name="T25" fmla="*/ 38 h 127"/>
                  <a:gd name="T26" fmla="*/ 17 w 45"/>
                  <a:gd name="T27" fmla="*/ 115 h 127"/>
                  <a:gd name="T28" fmla="*/ 22 w 45"/>
                  <a:gd name="T29" fmla="*/ 121 h 127"/>
                  <a:gd name="T30" fmla="*/ 28 w 45"/>
                  <a:gd name="T31" fmla="*/ 115 h 127"/>
                  <a:gd name="T32" fmla="*/ 28 w 45"/>
                  <a:gd name="T33" fmla="*/ 38 h 127"/>
                  <a:gd name="T34" fmla="*/ 29 w 45"/>
                  <a:gd name="T35" fmla="*/ 37 h 127"/>
                  <a:gd name="T36" fmla="*/ 39 w 45"/>
                  <a:gd name="T37" fmla="*/ 22 h 127"/>
                  <a:gd name="T38" fmla="*/ 22 w 45"/>
                  <a:gd name="T39"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127">
                    <a:moveTo>
                      <a:pt x="22" y="127"/>
                    </a:moveTo>
                    <a:cubicBezTo>
                      <a:pt x="16" y="127"/>
                      <a:pt x="11" y="122"/>
                      <a:pt x="11" y="115"/>
                    </a:cubicBezTo>
                    <a:cubicBezTo>
                      <a:pt x="11" y="42"/>
                      <a:pt x="11" y="42"/>
                      <a:pt x="11" y="42"/>
                    </a:cubicBezTo>
                    <a:cubicBezTo>
                      <a:pt x="4" y="38"/>
                      <a:pt x="0" y="30"/>
                      <a:pt x="0" y="22"/>
                    </a:cubicBezTo>
                    <a:cubicBezTo>
                      <a:pt x="0" y="10"/>
                      <a:pt x="10" y="0"/>
                      <a:pt x="22" y="0"/>
                    </a:cubicBezTo>
                    <a:cubicBezTo>
                      <a:pt x="35" y="0"/>
                      <a:pt x="45" y="10"/>
                      <a:pt x="45" y="22"/>
                    </a:cubicBezTo>
                    <a:cubicBezTo>
                      <a:pt x="45" y="30"/>
                      <a:pt x="40" y="38"/>
                      <a:pt x="34" y="42"/>
                    </a:cubicBezTo>
                    <a:cubicBezTo>
                      <a:pt x="34" y="115"/>
                      <a:pt x="34" y="115"/>
                      <a:pt x="34" y="115"/>
                    </a:cubicBezTo>
                    <a:cubicBezTo>
                      <a:pt x="34" y="122"/>
                      <a:pt x="29" y="127"/>
                      <a:pt x="22" y="127"/>
                    </a:cubicBezTo>
                    <a:close/>
                    <a:moveTo>
                      <a:pt x="22" y="6"/>
                    </a:moveTo>
                    <a:cubicBezTo>
                      <a:pt x="13" y="6"/>
                      <a:pt x="6" y="13"/>
                      <a:pt x="6" y="22"/>
                    </a:cubicBezTo>
                    <a:cubicBezTo>
                      <a:pt x="6" y="29"/>
                      <a:pt x="10" y="34"/>
                      <a:pt x="15" y="37"/>
                    </a:cubicBezTo>
                    <a:cubicBezTo>
                      <a:pt x="17" y="38"/>
                      <a:pt x="17" y="38"/>
                      <a:pt x="17" y="38"/>
                    </a:cubicBezTo>
                    <a:cubicBezTo>
                      <a:pt x="17" y="115"/>
                      <a:pt x="17" y="115"/>
                      <a:pt x="17" y="115"/>
                    </a:cubicBezTo>
                    <a:cubicBezTo>
                      <a:pt x="17" y="118"/>
                      <a:pt x="19" y="121"/>
                      <a:pt x="22" y="121"/>
                    </a:cubicBezTo>
                    <a:cubicBezTo>
                      <a:pt x="25" y="121"/>
                      <a:pt x="28" y="118"/>
                      <a:pt x="28" y="115"/>
                    </a:cubicBezTo>
                    <a:cubicBezTo>
                      <a:pt x="28" y="38"/>
                      <a:pt x="28" y="38"/>
                      <a:pt x="28" y="38"/>
                    </a:cubicBezTo>
                    <a:cubicBezTo>
                      <a:pt x="29" y="37"/>
                      <a:pt x="29" y="37"/>
                      <a:pt x="29" y="37"/>
                    </a:cubicBezTo>
                    <a:cubicBezTo>
                      <a:pt x="35" y="34"/>
                      <a:pt x="39" y="29"/>
                      <a:pt x="39" y="22"/>
                    </a:cubicBezTo>
                    <a:cubicBezTo>
                      <a:pt x="39" y="13"/>
                      <a:pt x="31" y="6"/>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19"/>
              <p:cNvSpPr>
                <a:spLocks/>
              </p:cNvSpPr>
              <p:nvPr/>
            </p:nvSpPr>
            <p:spPr bwMode="auto">
              <a:xfrm>
                <a:off x="1504950" y="3297238"/>
                <a:ext cx="20638" cy="68263"/>
              </a:xfrm>
              <a:custGeom>
                <a:avLst/>
                <a:gdLst>
                  <a:gd name="T0" fmla="*/ 3 w 6"/>
                  <a:gd name="T1" fmla="*/ 21 h 21"/>
                  <a:gd name="T2" fmla="*/ 0 w 6"/>
                  <a:gd name="T3" fmla="*/ 18 h 21"/>
                  <a:gd name="T4" fmla="*/ 0 w 6"/>
                  <a:gd name="T5" fmla="*/ 3 h 21"/>
                  <a:gd name="T6" fmla="*/ 3 w 6"/>
                  <a:gd name="T7" fmla="*/ 0 h 21"/>
                  <a:gd name="T8" fmla="*/ 6 w 6"/>
                  <a:gd name="T9" fmla="*/ 3 h 21"/>
                  <a:gd name="T10" fmla="*/ 6 w 6"/>
                  <a:gd name="T11" fmla="*/ 18 h 21"/>
                  <a:gd name="T12" fmla="*/ 3 w 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1"/>
                    </a:moveTo>
                    <a:cubicBezTo>
                      <a:pt x="2" y="21"/>
                      <a:pt x="0" y="19"/>
                      <a:pt x="0" y="18"/>
                    </a:cubicBezTo>
                    <a:cubicBezTo>
                      <a:pt x="0" y="3"/>
                      <a:pt x="0" y="3"/>
                      <a:pt x="0" y="3"/>
                    </a:cubicBezTo>
                    <a:cubicBezTo>
                      <a:pt x="0" y="1"/>
                      <a:pt x="2" y="0"/>
                      <a:pt x="3" y="0"/>
                    </a:cubicBezTo>
                    <a:cubicBezTo>
                      <a:pt x="5" y="0"/>
                      <a:pt x="6" y="1"/>
                      <a:pt x="6" y="3"/>
                    </a:cubicBezTo>
                    <a:cubicBezTo>
                      <a:pt x="6" y="18"/>
                      <a:pt x="6" y="18"/>
                      <a:pt x="6" y="18"/>
                    </a:cubicBezTo>
                    <a:cubicBezTo>
                      <a:pt x="6" y="19"/>
                      <a:pt x="5"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0" name="Freeform 89"/>
            <p:cNvSpPr>
              <a:spLocks noEditPoints="1"/>
            </p:cNvSpPr>
            <p:nvPr/>
          </p:nvSpPr>
          <p:spPr bwMode="auto">
            <a:xfrm>
              <a:off x="3913041" y="1710823"/>
              <a:ext cx="375729" cy="375729"/>
            </a:xfrm>
            <a:custGeom>
              <a:avLst/>
              <a:gdLst>
                <a:gd name="T0" fmla="*/ 180 w 270"/>
                <a:gd name="T1" fmla="*/ 0 h 270"/>
                <a:gd name="T2" fmla="*/ 0 w 270"/>
                <a:gd name="T3" fmla="*/ 0 h 270"/>
                <a:gd name="T4" fmla="*/ 0 w 270"/>
                <a:gd name="T5" fmla="*/ 182 h 270"/>
                <a:gd name="T6" fmla="*/ 89 w 270"/>
                <a:gd name="T7" fmla="*/ 270 h 270"/>
                <a:gd name="T8" fmla="*/ 270 w 270"/>
                <a:gd name="T9" fmla="*/ 270 h 270"/>
                <a:gd name="T10" fmla="*/ 270 w 270"/>
                <a:gd name="T11" fmla="*/ 89 h 270"/>
                <a:gd name="T12" fmla="*/ 180 w 270"/>
                <a:gd name="T13" fmla="*/ 0 h 270"/>
                <a:gd name="T14" fmla="*/ 242 w 270"/>
                <a:gd name="T15" fmla="*/ 85 h 270"/>
                <a:gd name="T16" fmla="*/ 180 w 270"/>
                <a:gd name="T17" fmla="*/ 85 h 270"/>
                <a:gd name="T18" fmla="*/ 155 w 270"/>
                <a:gd name="T19" fmla="*/ 59 h 270"/>
                <a:gd name="T20" fmla="*/ 216 w 270"/>
                <a:gd name="T21" fmla="*/ 59 h 270"/>
                <a:gd name="T22" fmla="*/ 242 w 270"/>
                <a:gd name="T23" fmla="*/ 85 h 270"/>
                <a:gd name="T24" fmla="*/ 174 w 270"/>
                <a:gd name="T25" fmla="*/ 16 h 270"/>
                <a:gd name="T26" fmla="*/ 200 w 270"/>
                <a:gd name="T27" fmla="*/ 44 h 270"/>
                <a:gd name="T28" fmla="*/ 139 w 270"/>
                <a:gd name="T29" fmla="*/ 44 h 270"/>
                <a:gd name="T30" fmla="*/ 113 w 270"/>
                <a:gd name="T31" fmla="*/ 16 h 270"/>
                <a:gd name="T32" fmla="*/ 174 w 270"/>
                <a:gd name="T33" fmla="*/ 16 h 270"/>
                <a:gd name="T34" fmla="*/ 85 w 270"/>
                <a:gd name="T35" fmla="*/ 244 h 270"/>
                <a:gd name="T36" fmla="*/ 16 w 270"/>
                <a:gd name="T37" fmla="*/ 175 h 270"/>
                <a:gd name="T38" fmla="*/ 16 w 270"/>
                <a:gd name="T39" fmla="*/ 28 h 270"/>
                <a:gd name="T40" fmla="*/ 85 w 270"/>
                <a:gd name="T41" fmla="*/ 97 h 270"/>
                <a:gd name="T42" fmla="*/ 85 w 270"/>
                <a:gd name="T43" fmla="*/ 244 h 270"/>
                <a:gd name="T44" fmla="*/ 28 w 270"/>
                <a:gd name="T45" fmla="*/ 16 h 270"/>
                <a:gd name="T46" fmla="*/ 89 w 270"/>
                <a:gd name="T47" fmla="*/ 16 h 270"/>
                <a:gd name="T48" fmla="*/ 159 w 270"/>
                <a:gd name="T49" fmla="*/ 85 h 270"/>
                <a:gd name="T50" fmla="*/ 95 w 270"/>
                <a:gd name="T51" fmla="*/ 85 h 270"/>
                <a:gd name="T52" fmla="*/ 28 w 270"/>
                <a:gd name="T53" fmla="*/ 16 h 270"/>
                <a:gd name="T54" fmla="*/ 254 w 270"/>
                <a:gd name="T55" fmla="*/ 254 h 270"/>
                <a:gd name="T56" fmla="*/ 101 w 270"/>
                <a:gd name="T57" fmla="*/ 254 h 270"/>
                <a:gd name="T58" fmla="*/ 101 w 270"/>
                <a:gd name="T59" fmla="*/ 101 h 270"/>
                <a:gd name="T60" fmla="*/ 254 w 270"/>
                <a:gd name="T61" fmla="*/ 101 h 270"/>
                <a:gd name="T62" fmla="*/ 254 w 270"/>
                <a:gd name="T63" fmla="*/ 25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0">
                  <a:moveTo>
                    <a:pt x="180" y="0"/>
                  </a:moveTo>
                  <a:lnTo>
                    <a:pt x="0" y="0"/>
                  </a:lnTo>
                  <a:lnTo>
                    <a:pt x="0" y="182"/>
                  </a:lnTo>
                  <a:lnTo>
                    <a:pt x="89" y="270"/>
                  </a:lnTo>
                  <a:lnTo>
                    <a:pt x="270" y="270"/>
                  </a:lnTo>
                  <a:lnTo>
                    <a:pt x="270" y="89"/>
                  </a:lnTo>
                  <a:lnTo>
                    <a:pt x="180" y="0"/>
                  </a:lnTo>
                  <a:close/>
                  <a:moveTo>
                    <a:pt x="242" y="85"/>
                  </a:moveTo>
                  <a:lnTo>
                    <a:pt x="180" y="85"/>
                  </a:lnTo>
                  <a:lnTo>
                    <a:pt x="155" y="59"/>
                  </a:lnTo>
                  <a:lnTo>
                    <a:pt x="216" y="59"/>
                  </a:lnTo>
                  <a:lnTo>
                    <a:pt x="242" y="85"/>
                  </a:lnTo>
                  <a:close/>
                  <a:moveTo>
                    <a:pt x="174" y="16"/>
                  </a:moveTo>
                  <a:lnTo>
                    <a:pt x="200" y="44"/>
                  </a:lnTo>
                  <a:lnTo>
                    <a:pt x="139" y="44"/>
                  </a:lnTo>
                  <a:lnTo>
                    <a:pt x="113" y="16"/>
                  </a:lnTo>
                  <a:lnTo>
                    <a:pt x="174" y="16"/>
                  </a:lnTo>
                  <a:close/>
                  <a:moveTo>
                    <a:pt x="85" y="244"/>
                  </a:moveTo>
                  <a:lnTo>
                    <a:pt x="16" y="175"/>
                  </a:lnTo>
                  <a:lnTo>
                    <a:pt x="16" y="28"/>
                  </a:lnTo>
                  <a:lnTo>
                    <a:pt x="85" y="97"/>
                  </a:lnTo>
                  <a:lnTo>
                    <a:pt x="85" y="244"/>
                  </a:lnTo>
                  <a:close/>
                  <a:moveTo>
                    <a:pt x="28" y="16"/>
                  </a:moveTo>
                  <a:lnTo>
                    <a:pt x="89" y="16"/>
                  </a:lnTo>
                  <a:lnTo>
                    <a:pt x="159" y="85"/>
                  </a:lnTo>
                  <a:lnTo>
                    <a:pt x="95" y="85"/>
                  </a:lnTo>
                  <a:lnTo>
                    <a:pt x="28" y="16"/>
                  </a:lnTo>
                  <a:close/>
                  <a:moveTo>
                    <a:pt x="254" y="254"/>
                  </a:moveTo>
                  <a:lnTo>
                    <a:pt x="101" y="254"/>
                  </a:lnTo>
                  <a:lnTo>
                    <a:pt x="101" y="101"/>
                  </a:lnTo>
                  <a:lnTo>
                    <a:pt x="254" y="101"/>
                  </a:lnTo>
                  <a:lnTo>
                    <a:pt x="254" y="254"/>
                  </a:lnTo>
                  <a:close/>
                </a:path>
              </a:pathLst>
            </a:custGeom>
            <a:solidFill>
              <a:srgbClr val="A22C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1" name="Group 160"/>
            <p:cNvGrpSpPr/>
            <p:nvPr/>
          </p:nvGrpSpPr>
          <p:grpSpPr>
            <a:xfrm>
              <a:off x="8123371" y="1573626"/>
              <a:ext cx="309563" cy="388938"/>
              <a:chOff x="11798301" y="284163"/>
              <a:chExt cx="309563" cy="388938"/>
            </a:xfrm>
          </p:grpSpPr>
          <p:sp>
            <p:nvSpPr>
              <p:cNvPr id="162" name="Freeform 7"/>
              <p:cNvSpPr>
                <a:spLocks/>
              </p:cNvSpPr>
              <p:nvPr/>
            </p:nvSpPr>
            <p:spPr bwMode="auto">
              <a:xfrm>
                <a:off x="11952289" y="336551"/>
                <a:ext cx="155575" cy="298450"/>
              </a:xfrm>
              <a:custGeom>
                <a:avLst/>
                <a:gdLst>
                  <a:gd name="T0" fmla="*/ 17 w 48"/>
                  <a:gd name="T1" fmla="*/ 0 h 93"/>
                  <a:gd name="T2" fmla="*/ 48 w 48"/>
                  <a:gd name="T3" fmla="*/ 45 h 93"/>
                  <a:gd name="T4" fmla="*/ 0 w 48"/>
                  <a:gd name="T5" fmla="*/ 93 h 93"/>
                </a:gdLst>
                <a:ahLst/>
                <a:cxnLst>
                  <a:cxn ang="0">
                    <a:pos x="T0" y="T1"/>
                  </a:cxn>
                  <a:cxn ang="0">
                    <a:pos x="T2" y="T3"/>
                  </a:cxn>
                  <a:cxn ang="0">
                    <a:pos x="T4" y="T5"/>
                  </a:cxn>
                </a:cxnLst>
                <a:rect l="0" t="0" r="r" b="b"/>
                <a:pathLst>
                  <a:path w="48" h="93">
                    <a:moveTo>
                      <a:pt x="17" y="0"/>
                    </a:moveTo>
                    <a:cubicBezTo>
                      <a:pt x="35" y="6"/>
                      <a:pt x="48" y="24"/>
                      <a:pt x="48" y="45"/>
                    </a:cubicBezTo>
                    <a:cubicBezTo>
                      <a:pt x="48" y="71"/>
                      <a:pt x="27" y="93"/>
                      <a:pt x="0" y="93"/>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8"/>
              <p:cNvSpPr>
                <a:spLocks/>
              </p:cNvSpPr>
              <p:nvPr/>
            </p:nvSpPr>
            <p:spPr bwMode="auto">
              <a:xfrm>
                <a:off x="11798301" y="323851"/>
                <a:ext cx="153988" cy="301625"/>
              </a:xfrm>
              <a:custGeom>
                <a:avLst/>
                <a:gdLst>
                  <a:gd name="T0" fmla="*/ 31 w 48"/>
                  <a:gd name="T1" fmla="*/ 94 h 94"/>
                  <a:gd name="T2" fmla="*/ 0 w 48"/>
                  <a:gd name="T3" fmla="*/ 49 h 94"/>
                  <a:gd name="T4" fmla="*/ 48 w 48"/>
                  <a:gd name="T5" fmla="*/ 0 h 94"/>
                </a:gdLst>
                <a:ahLst/>
                <a:cxnLst>
                  <a:cxn ang="0">
                    <a:pos x="T0" y="T1"/>
                  </a:cxn>
                  <a:cxn ang="0">
                    <a:pos x="T2" y="T3"/>
                  </a:cxn>
                  <a:cxn ang="0">
                    <a:pos x="T4" y="T5"/>
                  </a:cxn>
                </a:cxnLst>
                <a:rect l="0" t="0" r="r" b="b"/>
                <a:pathLst>
                  <a:path w="48" h="94">
                    <a:moveTo>
                      <a:pt x="31" y="94"/>
                    </a:moveTo>
                    <a:cubicBezTo>
                      <a:pt x="13" y="87"/>
                      <a:pt x="0" y="69"/>
                      <a:pt x="0" y="49"/>
                    </a:cubicBezTo>
                    <a:cubicBezTo>
                      <a:pt x="0" y="22"/>
                      <a:pt x="21" y="0"/>
                      <a:pt x="48" y="0"/>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Line 9"/>
              <p:cNvSpPr>
                <a:spLocks noChangeShapeType="1"/>
              </p:cNvSpPr>
              <p:nvPr/>
            </p:nvSpPr>
            <p:spPr bwMode="auto">
              <a:xfrm>
                <a:off x="11952289" y="452438"/>
                <a:ext cx="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10"/>
              <p:cNvSpPr>
                <a:spLocks/>
              </p:cNvSpPr>
              <p:nvPr/>
            </p:nvSpPr>
            <p:spPr bwMode="auto">
              <a:xfrm>
                <a:off x="11933239" y="284163"/>
                <a:ext cx="39688" cy="80963"/>
              </a:xfrm>
              <a:custGeom>
                <a:avLst/>
                <a:gdLst>
                  <a:gd name="T0" fmla="*/ 0 w 25"/>
                  <a:gd name="T1" fmla="*/ 51 h 51"/>
                  <a:gd name="T2" fmla="*/ 25 w 25"/>
                  <a:gd name="T3" fmla="*/ 25 h 51"/>
                  <a:gd name="T4" fmla="*/ 0 w 25"/>
                  <a:gd name="T5" fmla="*/ 0 h 51"/>
                </a:gdLst>
                <a:ahLst/>
                <a:cxnLst>
                  <a:cxn ang="0">
                    <a:pos x="T0" y="T1"/>
                  </a:cxn>
                  <a:cxn ang="0">
                    <a:pos x="T2" y="T3"/>
                  </a:cxn>
                  <a:cxn ang="0">
                    <a:pos x="T4" y="T5"/>
                  </a:cxn>
                </a:cxnLst>
                <a:rect l="0" t="0" r="r" b="b"/>
                <a:pathLst>
                  <a:path w="25" h="51">
                    <a:moveTo>
                      <a:pt x="0" y="51"/>
                    </a:moveTo>
                    <a:lnTo>
                      <a:pt x="25" y="25"/>
                    </a:lnTo>
                    <a:lnTo>
                      <a:pt x="0" y="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Line 11"/>
              <p:cNvSpPr>
                <a:spLocks noChangeShapeType="1"/>
              </p:cNvSpPr>
              <p:nvPr/>
            </p:nvSpPr>
            <p:spPr bwMode="auto">
              <a:xfrm>
                <a:off x="11952289" y="323851"/>
                <a:ext cx="20638"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2"/>
              <p:cNvSpPr>
                <a:spLocks/>
              </p:cNvSpPr>
              <p:nvPr/>
            </p:nvSpPr>
            <p:spPr bwMode="auto">
              <a:xfrm>
                <a:off x="11933239" y="593726"/>
                <a:ext cx="39688" cy="79375"/>
              </a:xfrm>
              <a:custGeom>
                <a:avLst/>
                <a:gdLst>
                  <a:gd name="T0" fmla="*/ 25 w 25"/>
                  <a:gd name="T1" fmla="*/ 0 h 50"/>
                  <a:gd name="T2" fmla="*/ 0 w 25"/>
                  <a:gd name="T3" fmla="*/ 26 h 50"/>
                  <a:gd name="T4" fmla="*/ 25 w 25"/>
                  <a:gd name="T5" fmla="*/ 50 h 50"/>
                </a:gdLst>
                <a:ahLst/>
                <a:cxnLst>
                  <a:cxn ang="0">
                    <a:pos x="T0" y="T1"/>
                  </a:cxn>
                  <a:cxn ang="0">
                    <a:pos x="T2" y="T3"/>
                  </a:cxn>
                  <a:cxn ang="0">
                    <a:pos x="T4" y="T5"/>
                  </a:cxn>
                </a:cxnLst>
                <a:rect l="0" t="0" r="r" b="b"/>
                <a:pathLst>
                  <a:path w="25" h="50">
                    <a:moveTo>
                      <a:pt x="25" y="0"/>
                    </a:moveTo>
                    <a:lnTo>
                      <a:pt x="0" y="26"/>
                    </a:lnTo>
                    <a:lnTo>
                      <a:pt x="25" y="5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Line 13"/>
              <p:cNvSpPr>
                <a:spLocks noChangeShapeType="1"/>
              </p:cNvSpPr>
              <p:nvPr/>
            </p:nvSpPr>
            <p:spPr bwMode="auto">
              <a:xfrm flipH="1">
                <a:off x="11933239" y="635001"/>
                <a:ext cx="1905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 name="Group 39"/>
            <p:cNvGrpSpPr/>
            <p:nvPr/>
          </p:nvGrpSpPr>
          <p:grpSpPr>
            <a:xfrm>
              <a:off x="9357182" y="1678826"/>
              <a:ext cx="336550" cy="347663"/>
              <a:chOff x="1933575" y="3711575"/>
              <a:chExt cx="336550" cy="347663"/>
            </a:xfrm>
            <a:solidFill>
              <a:srgbClr val="D83B01"/>
            </a:solidFill>
          </p:grpSpPr>
          <p:sp>
            <p:nvSpPr>
              <p:cNvPr id="34" name="Freeform 24"/>
              <p:cNvSpPr>
                <a:spLocks/>
              </p:cNvSpPr>
              <p:nvPr/>
            </p:nvSpPr>
            <p:spPr bwMode="auto">
              <a:xfrm>
                <a:off x="2032000" y="3852863"/>
                <a:ext cx="107950" cy="104775"/>
              </a:xfrm>
              <a:custGeom>
                <a:avLst/>
                <a:gdLst>
                  <a:gd name="T0" fmla="*/ 59 w 68"/>
                  <a:gd name="T1" fmla="*/ 66 h 66"/>
                  <a:gd name="T2" fmla="*/ 0 w 68"/>
                  <a:gd name="T3" fmla="*/ 8 h 66"/>
                  <a:gd name="T4" fmla="*/ 10 w 68"/>
                  <a:gd name="T5" fmla="*/ 0 h 66"/>
                  <a:gd name="T6" fmla="*/ 68 w 68"/>
                  <a:gd name="T7" fmla="*/ 58 h 66"/>
                  <a:gd name="T8" fmla="*/ 59 w 68"/>
                  <a:gd name="T9" fmla="*/ 66 h 66"/>
                </a:gdLst>
                <a:ahLst/>
                <a:cxnLst>
                  <a:cxn ang="0">
                    <a:pos x="T0" y="T1"/>
                  </a:cxn>
                  <a:cxn ang="0">
                    <a:pos x="T2" y="T3"/>
                  </a:cxn>
                  <a:cxn ang="0">
                    <a:pos x="T4" y="T5"/>
                  </a:cxn>
                  <a:cxn ang="0">
                    <a:pos x="T6" y="T7"/>
                  </a:cxn>
                  <a:cxn ang="0">
                    <a:pos x="T8" y="T9"/>
                  </a:cxn>
                </a:cxnLst>
                <a:rect l="0" t="0" r="r" b="b"/>
                <a:pathLst>
                  <a:path w="68" h="66">
                    <a:moveTo>
                      <a:pt x="59" y="66"/>
                    </a:moveTo>
                    <a:lnTo>
                      <a:pt x="0" y="8"/>
                    </a:lnTo>
                    <a:lnTo>
                      <a:pt x="10" y="0"/>
                    </a:lnTo>
                    <a:lnTo>
                      <a:pt x="68" y="58"/>
                    </a:lnTo>
                    <a:lnTo>
                      <a:pt x="5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25"/>
              <p:cNvSpPr>
                <a:spLocks noEditPoints="1"/>
              </p:cNvSpPr>
              <p:nvPr/>
            </p:nvSpPr>
            <p:spPr bwMode="auto">
              <a:xfrm>
                <a:off x="2171700" y="3724275"/>
                <a:ext cx="95250" cy="95250"/>
              </a:xfrm>
              <a:custGeom>
                <a:avLst/>
                <a:gdLst>
                  <a:gd name="T0" fmla="*/ 0 w 60"/>
                  <a:gd name="T1" fmla="*/ 60 h 60"/>
                  <a:gd name="T2" fmla="*/ 0 w 60"/>
                  <a:gd name="T3" fmla="*/ 29 h 60"/>
                  <a:gd name="T4" fmla="*/ 29 w 60"/>
                  <a:gd name="T5" fmla="*/ 0 h 60"/>
                  <a:gd name="T6" fmla="*/ 60 w 60"/>
                  <a:gd name="T7" fmla="*/ 31 h 60"/>
                  <a:gd name="T8" fmla="*/ 31 w 60"/>
                  <a:gd name="T9" fmla="*/ 60 h 60"/>
                  <a:gd name="T10" fmla="*/ 0 w 60"/>
                  <a:gd name="T11" fmla="*/ 60 h 60"/>
                  <a:gd name="T12" fmla="*/ 13 w 60"/>
                  <a:gd name="T13" fmla="*/ 33 h 60"/>
                  <a:gd name="T14" fmla="*/ 13 w 60"/>
                  <a:gd name="T15" fmla="*/ 48 h 60"/>
                  <a:gd name="T16" fmla="*/ 27 w 60"/>
                  <a:gd name="T17" fmla="*/ 48 h 60"/>
                  <a:gd name="T18" fmla="*/ 41 w 60"/>
                  <a:gd name="T19" fmla="*/ 31 h 60"/>
                  <a:gd name="T20" fmla="*/ 29 w 60"/>
                  <a:gd name="T21" fmla="*/ 19 h 60"/>
                  <a:gd name="T22" fmla="*/ 13 w 60"/>
                  <a:gd name="T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0" y="60"/>
                    </a:moveTo>
                    <a:lnTo>
                      <a:pt x="0" y="29"/>
                    </a:lnTo>
                    <a:lnTo>
                      <a:pt x="29" y="0"/>
                    </a:lnTo>
                    <a:lnTo>
                      <a:pt x="60" y="31"/>
                    </a:lnTo>
                    <a:lnTo>
                      <a:pt x="31" y="60"/>
                    </a:lnTo>
                    <a:lnTo>
                      <a:pt x="0" y="60"/>
                    </a:lnTo>
                    <a:close/>
                    <a:moveTo>
                      <a:pt x="13" y="33"/>
                    </a:moveTo>
                    <a:lnTo>
                      <a:pt x="13" y="48"/>
                    </a:lnTo>
                    <a:lnTo>
                      <a:pt x="27" y="48"/>
                    </a:lnTo>
                    <a:lnTo>
                      <a:pt x="41" y="31"/>
                    </a:lnTo>
                    <a:lnTo>
                      <a:pt x="29" y="19"/>
                    </a:lnTo>
                    <a:lnTo>
                      <a:pt x="1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26"/>
              <p:cNvSpPr>
                <a:spLocks/>
              </p:cNvSpPr>
              <p:nvPr/>
            </p:nvSpPr>
            <p:spPr bwMode="auto">
              <a:xfrm>
                <a:off x="2112963" y="3803650"/>
                <a:ext cx="76200" cy="74613"/>
              </a:xfrm>
              <a:custGeom>
                <a:avLst/>
                <a:gdLst>
                  <a:gd name="T0" fmla="*/ 8 w 48"/>
                  <a:gd name="T1" fmla="*/ 47 h 47"/>
                  <a:gd name="T2" fmla="*/ 0 w 48"/>
                  <a:gd name="T3" fmla="*/ 39 h 47"/>
                  <a:gd name="T4" fmla="*/ 39 w 48"/>
                  <a:gd name="T5" fmla="*/ 0 h 47"/>
                  <a:gd name="T6" fmla="*/ 48 w 48"/>
                  <a:gd name="T7" fmla="*/ 8 h 47"/>
                  <a:gd name="T8" fmla="*/ 8 w 48"/>
                  <a:gd name="T9" fmla="*/ 47 h 47"/>
                </a:gdLst>
                <a:ahLst/>
                <a:cxnLst>
                  <a:cxn ang="0">
                    <a:pos x="T0" y="T1"/>
                  </a:cxn>
                  <a:cxn ang="0">
                    <a:pos x="T2" y="T3"/>
                  </a:cxn>
                  <a:cxn ang="0">
                    <a:pos x="T4" y="T5"/>
                  </a:cxn>
                  <a:cxn ang="0">
                    <a:pos x="T6" y="T7"/>
                  </a:cxn>
                  <a:cxn ang="0">
                    <a:pos x="T8" y="T9"/>
                  </a:cxn>
                </a:cxnLst>
                <a:rect l="0" t="0" r="r" b="b"/>
                <a:pathLst>
                  <a:path w="48" h="47">
                    <a:moveTo>
                      <a:pt x="8" y="47"/>
                    </a:moveTo>
                    <a:lnTo>
                      <a:pt x="0" y="39"/>
                    </a:lnTo>
                    <a:lnTo>
                      <a:pt x="39" y="0"/>
                    </a:lnTo>
                    <a:lnTo>
                      <a:pt x="48" y="8"/>
                    </a:lnTo>
                    <a:lnTo>
                      <a:pt x="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27"/>
              <p:cNvSpPr>
                <a:spLocks/>
              </p:cNvSpPr>
              <p:nvPr/>
            </p:nvSpPr>
            <p:spPr bwMode="auto">
              <a:xfrm>
                <a:off x="1933575" y="3878263"/>
                <a:ext cx="179388" cy="180975"/>
              </a:xfrm>
              <a:custGeom>
                <a:avLst/>
                <a:gdLst>
                  <a:gd name="T0" fmla="*/ 4 w 55"/>
                  <a:gd name="T1" fmla="*/ 50 h 55"/>
                  <a:gd name="T2" fmla="*/ 4 w 55"/>
                  <a:gd name="T3" fmla="*/ 34 h 55"/>
                  <a:gd name="T4" fmla="*/ 39 w 55"/>
                  <a:gd name="T5" fmla="*/ 0 h 55"/>
                  <a:gd name="T6" fmla="*/ 43 w 55"/>
                  <a:gd name="T7" fmla="*/ 4 h 55"/>
                  <a:gd name="T8" fmla="*/ 9 w 55"/>
                  <a:gd name="T9" fmla="*/ 38 h 55"/>
                  <a:gd name="T10" fmla="*/ 9 w 55"/>
                  <a:gd name="T11" fmla="*/ 46 h 55"/>
                  <a:gd name="T12" fmla="*/ 16 w 55"/>
                  <a:gd name="T13" fmla="*/ 46 h 55"/>
                  <a:gd name="T14" fmla="*/ 51 w 55"/>
                  <a:gd name="T15" fmla="*/ 12 h 55"/>
                  <a:gd name="T16" fmla="*/ 55 w 55"/>
                  <a:gd name="T17" fmla="*/ 16 h 55"/>
                  <a:gd name="T18" fmla="*/ 21 w 55"/>
                  <a:gd name="T19" fmla="*/ 50 h 55"/>
                  <a:gd name="T20" fmla="*/ 4 w 55"/>
                  <a:gd name="T21"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5">
                    <a:moveTo>
                      <a:pt x="4" y="50"/>
                    </a:moveTo>
                    <a:cubicBezTo>
                      <a:pt x="0" y="46"/>
                      <a:pt x="0" y="39"/>
                      <a:pt x="4" y="34"/>
                    </a:cubicBezTo>
                    <a:cubicBezTo>
                      <a:pt x="39" y="0"/>
                      <a:pt x="39" y="0"/>
                      <a:pt x="39" y="0"/>
                    </a:cubicBezTo>
                    <a:cubicBezTo>
                      <a:pt x="43" y="4"/>
                      <a:pt x="43" y="4"/>
                      <a:pt x="43" y="4"/>
                    </a:cubicBezTo>
                    <a:cubicBezTo>
                      <a:pt x="9" y="38"/>
                      <a:pt x="9" y="38"/>
                      <a:pt x="9" y="38"/>
                    </a:cubicBezTo>
                    <a:cubicBezTo>
                      <a:pt x="7" y="40"/>
                      <a:pt x="7" y="44"/>
                      <a:pt x="9" y="46"/>
                    </a:cubicBezTo>
                    <a:cubicBezTo>
                      <a:pt x="11" y="48"/>
                      <a:pt x="14" y="48"/>
                      <a:pt x="16" y="46"/>
                    </a:cubicBezTo>
                    <a:cubicBezTo>
                      <a:pt x="51" y="12"/>
                      <a:pt x="51" y="12"/>
                      <a:pt x="51" y="12"/>
                    </a:cubicBezTo>
                    <a:cubicBezTo>
                      <a:pt x="55" y="16"/>
                      <a:pt x="55" y="16"/>
                      <a:pt x="55" y="16"/>
                    </a:cubicBezTo>
                    <a:cubicBezTo>
                      <a:pt x="21" y="50"/>
                      <a:pt x="21" y="50"/>
                      <a:pt x="21" y="50"/>
                    </a:cubicBezTo>
                    <a:cubicBezTo>
                      <a:pt x="16" y="55"/>
                      <a:pt x="9" y="55"/>
                      <a:pt x="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28"/>
              <p:cNvSpPr>
                <a:spLocks noEditPoints="1"/>
              </p:cNvSpPr>
              <p:nvPr/>
            </p:nvSpPr>
            <p:spPr bwMode="auto">
              <a:xfrm>
                <a:off x="1933575" y="3711575"/>
                <a:ext cx="336550" cy="338138"/>
              </a:xfrm>
              <a:custGeom>
                <a:avLst/>
                <a:gdLst>
                  <a:gd name="T0" fmla="*/ 98 w 103"/>
                  <a:gd name="T1" fmla="*/ 98 h 103"/>
                  <a:gd name="T2" fmla="*/ 82 w 103"/>
                  <a:gd name="T3" fmla="*/ 98 h 103"/>
                  <a:gd name="T4" fmla="*/ 30 w 103"/>
                  <a:gd name="T5" fmla="*/ 46 h 103"/>
                  <a:gd name="T6" fmla="*/ 9 w 103"/>
                  <a:gd name="T7" fmla="*/ 40 h 103"/>
                  <a:gd name="T8" fmla="*/ 9 w 103"/>
                  <a:gd name="T9" fmla="*/ 9 h 103"/>
                  <a:gd name="T10" fmla="*/ 40 w 103"/>
                  <a:gd name="T11" fmla="*/ 9 h 103"/>
                  <a:gd name="T12" fmla="*/ 46 w 103"/>
                  <a:gd name="T13" fmla="*/ 30 h 103"/>
                  <a:gd name="T14" fmla="*/ 98 w 103"/>
                  <a:gd name="T15" fmla="*/ 82 h 103"/>
                  <a:gd name="T16" fmla="*/ 98 w 103"/>
                  <a:gd name="T17" fmla="*/ 98 h 103"/>
                  <a:gd name="T18" fmla="*/ 13 w 103"/>
                  <a:gd name="T19" fmla="*/ 13 h 103"/>
                  <a:gd name="T20" fmla="*/ 13 w 103"/>
                  <a:gd name="T21" fmla="*/ 36 h 103"/>
                  <a:gd name="T22" fmla="*/ 30 w 103"/>
                  <a:gd name="T23" fmla="*/ 40 h 103"/>
                  <a:gd name="T24" fmla="*/ 32 w 103"/>
                  <a:gd name="T25" fmla="*/ 39 h 103"/>
                  <a:gd name="T26" fmla="*/ 86 w 103"/>
                  <a:gd name="T27" fmla="*/ 94 h 103"/>
                  <a:gd name="T28" fmla="*/ 94 w 103"/>
                  <a:gd name="T29" fmla="*/ 94 h 103"/>
                  <a:gd name="T30" fmla="*/ 94 w 103"/>
                  <a:gd name="T31" fmla="*/ 86 h 103"/>
                  <a:gd name="T32" fmla="*/ 39 w 103"/>
                  <a:gd name="T33" fmla="*/ 32 h 103"/>
                  <a:gd name="T34" fmla="*/ 40 w 103"/>
                  <a:gd name="T35" fmla="*/ 30 h 103"/>
                  <a:gd name="T36" fmla="*/ 36 w 103"/>
                  <a:gd name="T37" fmla="*/ 13 h 103"/>
                  <a:gd name="T38" fmla="*/ 13 w 103"/>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8" y="98"/>
                    </a:moveTo>
                    <a:cubicBezTo>
                      <a:pt x="94" y="103"/>
                      <a:pt x="87" y="103"/>
                      <a:pt x="82" y="98"/>
                    </a:cubicBezTo>
                    <a:cubicBezTo>
                      <a:pt x="30" y="46"/>
                      <a:pt x="30" y="46"/>
                      <a:pt x="30" y="46"/>
                    </a:cubicBezTo>
                    <a:cubicBezTo>
                      <a:pt x="22" y="48"/>
                      <a:pt x="14" y="46"/>
                      <a:pt x="9" y="40"/>
                    </a:cubicBezTo>
                    <a:cubicBezTo>
                      <a:pt x="0" y="31"/>
                      <a:pt x="0" y="17"/>
                      <a:pt x="9" y="9"/>
                    </a:cubicBezTo>
                    <a:cubicBezTo>
                      <a:pt x="17" y="0"/>
                      <a:pt x="32" y="0"/>
                      <a:pt x="40" y="9"/>
                    </a:cubicBezTo>
                    <a:cubicBezTo>
                      <a:pt x="46" y="14"/>
                      <a:pt x="48" y="22"/>
                      <a:pt x="46" y="30"/>
                    </a:cubicBezTo>
                    <a:cubicBezTo>
                      <a:pt x="98" y="82"/>
                      <a:pt x="98" y="82"/>
                      <a:pt x="98" y="82"/>
                    </a:cubicBezTo>
                    <a:cubicBezTo>
                      <a:pt x="103" y="86"/>
                      <a:pt x="103" y="94"/>
                      <a:pt x="98" y="98"/>
                    </a:cubicBezTo>
                    <a:close/>
                    <a:moveTo>
                      <a:pt x="13" y="13"/>
                    </a:moveTo>
                    <a:cubicBezTo>
                      <a:pt x="7" y="19"/>
                      <a:pt x="7" y="30"/>
                      <a:pt x="13" y="36"/>
                    </a:cubicBezTo>
                    <a:cubicBezTo>
                      <a:pt x="17" y="40"/>
                      <a:pt x="24" y="42"/>
                      <a:pt x="30" y="40"/>
                    </a:cubicBezTo>
                    <a:cubicBezTo>
                      <a:pt x="32" y="39"/>
                      <a:pt x="32" y="39"/>
                      <a:pt x="32" y="39"/>
                    </a:cubicBezTo>
                    <a:cubicBezTo>
                      <a:pt x="86" y="94"/>
                      <a:pt x="86" y="94"/>
                      <a:pt x="86" y="94"/>
                    </a:cubicBezTo>
                    <a:cubicBezTo>
                      <a:pt x="89" y="96"/>
                      <a:pt x="92" y="96"/>
                      <a:pt x="94" y="94"/>
                    </a:cubicBezTo>
                    <a:cubicBezTo>
                      <a:pt x="96" y="92"/>
                      <a:pt x="96" y="88"/>
                      <a:pt x="94" y="86"/>
                    </a:cubicBezTo>
                    <a:cubicBezTo>
                      <a:pt x="39" y="32"/>
                      <a:pt x="39" y="32"/>
                      <a:pt x="39" y="32"/>
                    </a:cubicBezTo>
                    <a:cubicBezTo>
                      <a:pt x="40" y="30"/>
                      <a:pt x="40" y="30"/>
                      <a:pt x="40" y="30"/>
                    </a:cubicBezTo>
                    <a:cubicBezTo>
                      <a:pt x="42" y="24"/>
                      <a:pt x="40" y="17"/>
                      <a:pt x="36" y="13"/>
                    </a:cubicBezTo>
                    <a:cubicBezTo>
                      <a:pt x="30" y="6"/>
                      <a:pt x="19" y="6"/>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9"/>
              <p:cNvSpPr>
                <a:spLocks/>
              </p:cNvSpPr>
              <p:nvPr/>
            </p:nvSpPr>
            <p:spPr bwMode="auto">
              <a:xfrm>
                <a:off x="1963738" y="3740150"/>
                <a:ext cx="58738" cy="57150"/>
              </a:xfrm>
              <a:custGeom>
                <a:avLst/>
                <a:gdLst>
                  <a:gd name="T0" fmla="*/ 16 w 18"/>
                  <a:gd name="T1" fmla="*/ 16 h 17"/>
                  <a:gd name="T2" fmla="*/ 12 w 18"/>
                  <a:gd name="T3" fmla="*/ 16 h 17"/>
                  <a:gd name="T4" fmla="*/ 2 w 18"/>
                  <a:gd name="T5" fmla="*/ 6 h 17"/>
                  <a:gd name="T6" fmla="*/ 2 w 18"/>
                  <a:gd name="T7" fmla="*/ 1 h 17"/>
                  <a:gd name="T8" fmla="*/ 6 w 18"/>
                  <a:gd name="T9" fmla="*/ 1 h 17"/>
                  <a:gd name="T10" fmla="*/ 16 w 18"/>
                  <a:gd name="T11" fmla="*/ 12 h 17"/>
                  <a:gd name="T12" fmla="*/ 16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6" y="16"/>
                    </a:moveTo>
                    <a:cubicBezTo>
                      <a:pt x="15" y="17"/>
                      <a:pt x="13" y="17"/>
                      <a:pt x="12" y="16"/>
                    </a:cubicBezTo>
                    <a:cubicBezTo>
                      <a:pt x="2" y="6"/>
                      <a:pt x="2" y="6"/>
                      <a:pt x="2" y="6"/>
                    </a:cubicBezTo>
                    <a:cubicBezTo>
                      <a:pt x="0" y="5"/>
                      <a:pt x="0" y="3"/>
                      <a:pt x="2" y="1"/>
                    </a:cubicBezTo>
                    <a:cubicBezTo>
                      <a:pt x="3" y="0"/>
                      <a:pt x="5" y="0"/>
                      <a:pt x="6" y="1"/>
                    </a:cubicBezTo>
                    <a:cubicBezTo>
                      <a:pt x="16" y="12"/>
                      <a:pt x="16" y="12"/>
                      <a:pt x="16" y="12"/>
                    </a:cubicBezTo>
                    <a:cubicBezTo>
                      <a:pt x="18" y="13"/>
                      <a:pt x="18" y="15"/>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9" name="Group 168"/>
            <p:cNvGrpSpPr/>
            <p:nvPr/>
          </p:nvGrpSpPr>
          <p:grpSpPr>
            <a:xfrm>
              <a:off x="8129919" y="2491798"/>
              <a:ext cx="325571" cy="321763"/>
              <a:chOff x="10259435" y="4371397"/>
              <a:chExt cx="320819" cy="317067"/>
            </a:xfrm>
            <a:solidFill>
              <a:srgbClr val="D83B01"/>
            </a:solidFill>
          </p:grpSpPr>
          <p:sp>
            <p:nvSpPr>
              <p:cNvPr id="170" name="Freeform 760"/>
              <p:cNvSpPr>
                <a:spLocks noEditPoints="1"/>
              </p:cNvSpPr>
              <p:nvPr/>
            </p:nvSpPr>
            <p:spPr bwMode="auto">
              <a:xfrm>
                <a:off x="10259435" y="4371397"/>
                <a:ext cx="320819" cy="317067"/>
              </a:xfrm>
              <a:custGeom>
                <a:avLst/>
                <a:gdLst>
                  <a:gd name="T0" fmla="*/ 73 w 171"/>
                  <a:gd name="T1" fmla="*/ 27 h 169"/>
                  <a:gd name="T2" fmla="*/ 58 w 171"/>
                  <a:gd name="T3" fmla="*/ 35 h 169"/>
                  <a:gd name="T4" fmla="*/ 42 w 171"/>
                  <a:gd name="T5" fmla="*/ 44 h 169"/>
                  <a:gd name="T6" fmla="*/ 18 w 171"/>
                  <a:gd name="T7" fmla="*/ 60 h 169"/>
                  <a:gd name="T8" fmla="*/ 29 w 171"/>
                  <a:gd name="T9" fmla="*/ 73 h 169"/>
                  <a:gd name="T10" fmla="*/ 29 w 171"/>
                  <a:gd name="T11" fmla="*/ 98 h 169"/>
                  <a:gd name="T12" fmla="*/ 18 w 171"/>
                  <a:gd name="T13" fmla="*/ 110 h 169"/>
                  <a:gd name="T14" fmla="*/ 42 w 171"/>
                  <a:gd name="T15" fmla="*/ 125 h 169"/>
                  <a:gd name="T16" fmla="*/ 58 w 171"/>
                  <a:gd name="T17" fmla="*/ 134 h 169"/>
                  <a:gd name="T18" fmla="*/ 73 w 171"/>
                  <a:gd name="T19" fmla="*/ 142 h 169"/>
                  <a:gd name="T20" fmla="*/ 98 w 171"/>
                  <a:gd name="T21" fmla="*/ 156 h 169"/>
                  <a:gd name="T22" fmla="*/ 104 w 171"/>
                  <a:gd name="T23" fmla="*/ 140 h 169"/>
                  <a:gd name="T24" fmla="*/ 125 w 171"/>
                  <a:gd name="T25" fmla="*/ 127 h 169"/>
                  <a:gd name="T26" fmla="*/ 140 w 171"/>
                  <a:gd name="T27" fmla="*/ 131 h 169"/>
                  <a:gd name="T28" fmla="*/ 142 w 171"/>
                  <a:gd name="T29" fmla="*/ 102 h 169"/>
                  <a:gd name="T30" fmla="*/ 144 w 171"/>
                  <a:gd name="T31" fmla="*/ 85 h 169"/>
                  <a:gd name="T32" fmla="*/ 142 w 171"/>
                  <a:gd name="T33" fmla="*/ 67 h 169"/>
                  <a:gd name="T34" fmla="*/ 140 w 171"/>
                  <a:gd name="T35" fmla="*/ 38 h 169"/>
                  <a:gd name="T36" fmla="*/ 125 w 171"/>
                  <a:gd name="T37" fmla="*/ 42 h 169"/>
                  <a:gd name="T38" fmla="*/ 104 w 171"/>
                  <a:gd name="T39" fmla="*/ 29 h 169"/>
                  <a:gd name="T40" fmla="*/ 98 w 171"/>
                  <a:gd name="T41" fmla="*/ 13 h 169"/>
                  <a:gd name="T42" fmla="*/ 60 w 171"/>
                  <a:gd name="T43" fmla="*/ 0 h 169"/>
                  <a:gd name="T44" fmla="*/ 112 w 171"/>
                  <a:gd name="T45" fmla="*/ 19 h 169"/>
                  <a:gd name="T46" fmla="*/ 131 w 171"/>
                  <a:gd name="T47" fmla="*/ 29 h 169"/>
                  <a:gd name="T48" fmla="*/ 171 w 171"/>
                  <a:gd name="T49" fmla="*/ 65 h 169"/>
                  <a:gd name="T50" fmla="*/ 158 w 171"/>
                  <a:gd name="T51" fmla="*/ 85 h 169"/>
                  <a:gd name="T52" fmla="*/ 171 w 171"/>
                  <a:gd name="T53" fmla="*/ 104 h 169"/>
                  <a:gd name="T54" fmla="*/ 131 w 171"/>
                  <a:gd name="T55" fmla="*/ 140 h 169"/>
                  <a:gd name="T56" fmla="*/ 112 w 171"/>
                  <a:gd name="T57" fmla="*/ 152 h 169"/>
                  <a:gd name="T58" fmla="*/ 60 w 171"/>
                  <a:gd name="T59" fmla="*/ 169 h 169"/>
                  <a:gd name="T60" fmla="*/ 50 w 171"/>
                  <a:gd name="T61" fmla="*/ 146 h 169"/>
                  <a:gd name="T62" fmla="*/ 25 w 171"/>
                  <a:gd name="T63" fmla="*/ 150 h 169"/>
                  <a:gd name="T64" fmla="*/ 16 w 171"/>
                  <a:gd name="T65" fmla="*/ 96 h 169"/>
                  <a:gd name="T66" fmla="*/ 16 w 171"/>
                  <a:gd name="T67" fmla="*/ 75 h 169"/>
                  <a:gd name="T68" fmla="*/ 25 w 171"/>
                  <a:gd name="T69" fmla="*/ 21 h 169"/>
                  <a:gd name="T70" fmla="*/ 50 w 171"/>
                  <a:gd name="T71" fmla="*/ 23 h 169"/>
                  <a:gd name="T72" fmla="*/ 60 w 171"/>
                  <a:gd name="T7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169">
                    <a:moveTo>
                      <a:pt x="73" y="13"/>
                    </a:moveTo>
                    <a:lnTo>
                      <a:pt x="73" y="27"/>
                    </a:lnTo>
                    <a:lnTo>
                      <a:pt x="69" y="29"/>
                    </a:lnTo>
                    <a:lnTo>
                      <a:pt x="58" y="35"/>
                    </a:lnTo>
                    <a:lnTo>
                      <a:pt x="46" y="42"/>
                    </a:lnTo>
                    <a:lnTo>
                      <a:pt x="42" y="44"/>
                    </a:lnTo>
                    <a:lnTo>
                      <a:pt x="31" y="38"/>
                    </a:lnTo>
                    <a:lnTo>
                      <a:pt x="18" y="60"/>
                    </a:lnTo>
                    <a:lnTo>
                      <a:pt x="31" y="67"/>
                    </a:lnTo>
                    <a:lnTo>
                      <a:pt x="29" y="73"/>
                    </a:lnTo>
                    <a:lnTo>
                      <a:pt x="27" y="85"/>
                    </a:lnTo>
                    <a:lnTo>
                      <a:pt x="29" y="98"/>
                    </a:lnTo>
                    <a:lnTo>
                      <a:pt x="31" y="102"/>
                    </a:lnTo>
                    <a:lnTo>
                      <a:pt x="18" y="110"/>
                    </a:lnTo>
                    <a:lnTo>
                      <a:pt x="31" y="131"/>
                    </a:lnTo>
                    <a:lnTo>
                      <a:pt x="42" y="125"/>
                    </a:lnTo>
                    <a:lnTo>
                      <a:pt x="46" y="127"/>
                    </a:lnTo>
                    <a:lnTo>
                      <a:pt x="58" y="134"/>
                    </a:lnTo>
                    <a:lnTo>
                      <a:pt x="69" y="140"/>
                    </a:lnTo>
                    <a:lnTo>
                      <a:pt x="73" y="142"/>
                    </a:lnTo>
                    <a:lnTo>
                      <a:pt x="73" y="156"/>
                    </a:lnTo>
                    <a:lnTo>
                      <a:pt x="98" y="156"/>
                    </a:lnTo>
                    <a:lnTo>
                      <a:pt x="98" y="142"/>
                    </a:lnTo>
                    <a:lnTo>
                      <a:pt x="104" y="140"/>
                    </a:lnTo>
                    <a:lnTo>
                      <a:pt x="115" y="134"/>
                    </a:lnTo>
                    <a:lnTo>
                      <a:pt x="125" y="127"/>
                    </a:lnTo>
                    <a:lnTo>
                      <a:pt x="129" y="125"/>
                    </a:lnTo>
                    <a:lnTo>
                      <a:pt x="140" y="131"/>
                    </a:lnTo>
                    <a:lnTo>
                      <a:pt x="154" y="110"/>
                    </a:lnTo>
                    <a:lnTo>
                      <a:pt x="142" y="102"/>
                    </a:lnTo>
                    <a:lnTo>
                      <a:pt x="142" y="98"/>
                    </a:lnTo>
                    <a:lnTo>
                      <a:pt x="144" y="85"/>
                    </a:lnTo>
                    <a:lnTo>
                      <a:pt x="142" y="73"/>
                    </a:lnTo>
                    <a:lnTo>
                      <a:pt x="142" y="67"/>
                    </a:lnTo>
                    <a:lnTo>
                      <a:pt x="154" y="60"/>
                    </a:lnTo>
                    <a:lnTo>
                      <a:pt x="140" y="38"/>
                    </a:lnTo>
                    <a:lnTo>
                      <a:pt x="129" y="44"/>
                    </a:lnTo>
                    <a:lnTo>
                      <a:pt x="125" y="42"/>
                    </a:lnTo>
                    <a:lnTo>
                      <a:pt x="115" y="35"/>
                    </a:lnTo>
                    <a:lnTo>
                      <a:pt x="104" y="29"/>
                    </a:lnTo>
                    <a:lnTo>
                      <a:pt x="98" y="27"/>
                    </a:lnTo>
                    <a:lnTo>
                      <a:pt x="98" y="13"/>
                    </a:lnTo>
                    <a:lnTo>
                      <a:pt x="73" y="13"/>
                    </a:lnTo>
                    <a:close/>
                    <a:moveTo>
                      <a:pt x="60" y="0"/>
                    </a:moveTo>
                    <a:lnTo>
                      <a:pt x="112" y="0"/>
                    </a:lnTo>
                    <a:lnTo>
                      <a:pt x="112" y="19"/>
                    </a:lnTo>
                    <a:lnTo>
                      <a:pt x="121" y="23"/>
                    </a:lnTo>
                    <a:lnTo>
                      <a:pt x="131" y="29"/>
                    </a:lnTo>
                    <a:lnTo>
                      <a:pt x="146" y="21"/>
                    </a:lnTo>
                    <a:lnTo>
                      <a:pt x="171" y="65"/>
                    </a:lnTo>
                    <a:lnTo>
                      <a:pt x="156" y="75"/>
                    </a:lnTo>
                    <a:lnTo>
                      <a:pt x="158" y="85"/>
                    </a:lnTo>
                    <a:lnTo>
                      <a:pt x="156" y="96"/>
                    </a:lnTo>
                    <a:lnTo>
                      <a:pt x="171" y="104"/>
                    </a:lnTo>
                    <a:lnTo>
                      <a:pt x="146" y="150"/>
                    </a:lnTo>
                    <a:lnTo>
                      <a:pt x="131" y="140"/>
                    </a:lnTo>
                    <a:lnTo>
                      <a:pt x="121" y="146"/>
                    </a:lnTo>
                    <a:lnTo>
                      <a:pt x="112" y="152"/>
                    </a:lnTo>
                    <a:lnTo>
                      <a:pt x="112" y="169"/>
                    </a:lnTo>
                    <a:lnTo>
                      <a:pt x="60" y="169"/>
                    </a:lnTo>
                    <a:lnTo>
                      <a:pt x="60" y="152"/>
                    </a:lnTo>
                    <a:lnTo>
                      <a:pt x="50" y="146"/>
                    </a:lnTo>
                    <a:lnTo>
                      <a:pt x="41" y="140"/>
                    </a:lnTo>
                    <a:lnTo>
                      <a:pt x="25" y="150"/>
                    </a:lnTo>
                    <a:lnTo>
                      <a:pt x="0" y="104"/>
                    </a:lnTo>
                    <a:lnTo>
                      <a:pt x="16" y="96"/>
                    </a:lnTo>
                    <a:lnTo>
                      <a:pt x="16" y="85"/>
                    </a:lnTo>
                    <a:lnTo>
                      <a:pt x="16" y="75"/>
                    </a:lnTo>
                    <a:lnTo>
                      <a:pt x="0" y="65"/>
                    </a:lnTo>
                    <a:lnTo>
                      <a:pt x="25" y="21"/>
                    </a:lnTo>
                    <a:lnTo>
                      <a:pt x="41" y="29"/>
                    </a:lnTo>
                    <a:lnTo>
                      <a:pt x="50" y="23"/>
                    </a:lnTo>
                    <a:lnTo>
                      <a:pt x="60" y="19"/>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761"/>
              <p:cNvSpPr>
                <a:spLocks noEditPoints="1"/>
              </p:cNvSpPr>
              <p:nvPr/>
            </p:nvSpPr>
            <p:spPr bwMode="auto">
              <a:xfrm>
                <a:off x="10336356" y="4446442"/>
                <a:ext cx="168852" cy="170728"/>
              </a:xfrm>
              <a:custGeom>
                <a:avLst/>
                <a:gdLst>
                  <a:gd name="T0" fmla="*/ 46 w 90"/>
                  <a:gd name="T1" fmla="*/ 12 h 91"/>
                  <a:gd name="T2" fmla="*/ 28 w 90"/>
                  <a:gd name="T3" fmla="*/ 18 h 91"/>
                  <a:gd name="T4" fmla="*/ 17 w 90"/>
                  <a:gd name="T5" fmla="*/ 29 h 91"/>
                  <a:gd name="T6" fmla="*/ 13 w 90"/>
                  <a:gd name="T7" fmla="*/ 45 h 91"/>
                  <a:gd name="T8" fmla="*/ 17 w 90"/>
                  <a:gd name="T9" fmla="*/ 62 h 91"/>
                  <a:gd name="T10" fmla="*/ 28 w 90"/>
                  <a:gd name="T11" fmla="*/ 73 h 91"/>
                  <a:gd name="T12" fmla="*/ 46 w 90"/>
                  <a:gd name="T13" fmla="*/ 77 h 91"/>
                  <a:gd name="T14" fmla="*/ 61 w 90"/>
                  <a:gd name="T15" fmla="*/ 73 h 91"/>
                  <a:gd name="T16" fmla="*/ 73 w 90"/>
                  <a:gd name="T17" fmla="*/ 62 h 91"/>
                  <a:gd name="T18" fmla="*/ 76 w 90"/>
                  <a:gd name="T19" fmla="*/ 45 h 91"/>
                  <a:gd name="T20" fmla="*/ 73 w 90"/>
                  <a:gd name="T21" fmla="*/ 29 h 91"/>
                  <a:gd name="T22" fmla="*/ 61 w 90"/>
                  <a:gd name="T23" fmla="*/ 18 h 91"/>
                  <a:gd name="T24" fmla="*/ 46 w 90"/>
                  <a:gd name="T25" fmla="*/ 12 h 91"/>
                  <a:gd name="T26" fmla="*/ 46 w 90"/>
                  <a:gd name="T27" fmla="*/ 0 h 91"/>
                  <a:gd name="T28" fmla="*/ 63 w 90"/>
                  <a:gd name="T29" fmla="*/ 2 h 91"/>
                  <a:gd name="T30" fmla="*/ 76 w 90"/>
                  <a:gd name="T31" fmla="*/ 12 h 91"/>
                  <a:gd name="T32" fmla="*/ 86 w 90"/>
                  <a:gd name="T33" fmla="*/ 27 h 91"/>
                  <a:gd name="T34" fmla="*/ 90 w 90"/>
                  <a:gd name="T35" fmla="*/ 45 h 91"/>
                  <a:gd name="T36" fmla="*/ 86 w 90"/>
                  <a:gd name="T37" fmla="*/ 62 h 91"/>
                  <a:gd name="T38" fmla="*/ 76 w 90"/>
                  <a:gd name="T39" fmla="*/ 77 h 91"/>
                  <a:gd name="T40" fmla="*/ 63 w 90"/>
                  <a:gd name="T41" fmla="*/ 87 h 91"/>
                  <a:gd name="T42" fmla="*/ 46 w 90"/>
                  <a:gd name="T43" fmla="*/ 91 h 91"/>
                  <a:gd name="T44" fmla="*/ 26 w 90"/>
                  <a:gd name="T45" fmla="*/ 87 h 91"/>
                  <a:gd name="T46" fmla="*/ 13 w 90"/>
                  <a:gd name="T47" fmla="*/ 77 h 91"/>
                  <a:gd name="T48" fmla="*/ 3 w 90"/>
                  <a:gd name="T49" fmla="*/ 62 h 91"/>
                  <a:gd name="T50" fmla="*/ 0 w 90"/>
                  <a:gd name="T51" fmla="*/ 45 h 91"/>
                  <a:gd name="T52" fmla="*/ 3 w 90"/>
                  <a:gd name="T53" fmla="*/ 27 h 91"/>
                  <a:gd name="T54" fmla="*/ 13 w 90"/>
                  <a:gd name="T55" fmla="*/ 12 h 91"/>
                  <a:gd name="T56" fmla="*/ 26 w 90"/>
                  <a:gd name="T57" fmla="*/ 2 h 91"/>
                  <a:gd name="T58" fmla="*/ 46 w 9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1">
                    <a:moveTo>
                      <a:pt x="46" y="12"/>
                    </a:moveTo>
                    <a:lnTo>
                      <a:pt x="28" y="18"/>
                    </a:lnTo>
                    <a:lnTo>
                      <a:pt x="17" y="29"/>
                    </a:lnTo>
                    <a:lnTo>
                      <a:pt x="13" y="45"/>
                    </a:lnTo>
                    <a:lnTo>
                      <a:pt x="17" y="62"/>
                    </a:lnTo>
                    <a:lnTo>
                      <a:pt x="28" y="73"/>
                    </a:lnTo>
                    <a:lnTo>
                      <a:pt x="46" y="77"/>
                    </a:lnTo>
                    <a:lnTo>
                      <a:pt x="61" y="73"/>
                    </a:lnTo>
                    <a:lnTo>
                      <a:pt x="73" y="62"/>
                    </a:lnTo>
                    <a:lnTo>
                      <a:pt x="76" y="45"/>
                    </a:lnTo>
                    <a:lnTo>
                      <a:pt x="73" y="29"/>
                    </a:lnTo>
                    <a:lnTo>
                      <a:pt x="61" y="18"/>
                    </a:lnTo>
                    <a:lnTo>
                      <a:pt x="46" y="12"/>
                    </a:lnTo>
                    <a:close/>
                    <a:moveTo>
                      <a:pt x="46" y="0"/>
                    </a:moveTo>
                    <a:lnTo>
                      <a:pt x="63" y="2"/>
                    </a:lnTo>
                    <a:lnTo>
                      <a:pt x="76" y="12"/>
                    </a:lnTo>
                    <a:lnTo>
                      <a:pt x="86" y="27"/>
                    </a:lnTo>
                    <a:lnTo>
                      <a:pt x="90" y="45"/>
                    </a:lnTo>
                    <a:lnTo>
                      <a:pt x="86" y="62"/>
                    </a:lnTo>
                    <a:lnTo>
                      <a:pt x="76" y="77"/>
                    </a:lnTo>
                    <a:lnTo>
                      <a:pt x="63" y="87"/>
                    </a:lnTo>
                    <a:lnTo>
                      <a:pt x="46" y="91"/>
                    </a:lnTo>
                    <a:lnTo>
                      <a:pt x="26" y="87"/>
                    </a:lnTo>
                    <a:lnTo>
                      <a:pt x="13" y="77"/>
                    </a:lnTo>
                    <a:lnTo>
                      <a:pt x="3" y="62"/>
                    </a:lnTo>
                    <a:lnTo>
                      <a:pt x="0" y="45"/>
                    </a:lnTo>
                    <a:lnTo>
                      <a:pt x="3" y="27"/>
                    </a:lnTo>
                    <a:lnTo>
                      <a:pt x="13" y="12"/>
                    </a:lnTo>
                    <a:lnTo>
                      <a:pt x="26" y="2"/>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2" name="Group 171"/>
            <p:cNvGrpSpPr/>
            <p:nvPr/>
          </p:nvGrpSpPr>
          <p:grpSpPr>
            <a:xfrm>
              <a:off x="8753894" y="3296285"/>
              <a:ext cx="411163" cy="231775"/>
              <a:chOff x="657226" y="1628776"/>
              <a:chExt cx="411163" cy="231775"/>
            </a:xfrm>
          </p:grpSpPr>
          <p:sp>
            <p:nvSpPr>
              <p:cNvPr id="173" name="Freeform 56"/>
              <p:cNvSpPr>
                <a:spLocks/>
              </p:cNvSpPr>
              <p:nvPr/>
            </p:nvSpPr>
            <p:spPr bwMode="auto">
              <a:xfrm>
                <a:off x="657226" y="1628776"/>
                <a:ext cx="398463" cy="166688"/>
              </a:xfrm>
              <a:custGeom>
                <a:avLst/>
                <a:gdLst>
                  <a:gd name="T0" fmla="*/ 0 w 251"/>
                  <a:gd name="T1" fmla="*/ 105 h 105"/>
                  <a:gd name="T2" fmla="*/ 73 w 251"/>
                  <a:gd name="T3" fmla="*/ 32 h 105"/>
                  <a:gd name="T4" fmla="*/ 146 w 251"/>
                  <a:gd name="T5" fmla="*/ 105 h 105"/>
                  <a:gd name="T6" fmla="*/ 251 w 251"/>
                  <a:gd name="T7" fmla="*/ 0 h 105"/>
                </a:gdLst>
                <a:ahLst/>
                <a:cxnLst>
                  <a:cxn ang="0">
                    <a:pos x="T0" y="T1"/>
                  </a:cxn>
                  <a:cxn ang="0">
                    <a:pos x="T2" y="T3"/>
                  </a:cxn>
                  <a:cxn ang="0">
                    <a:pos x="T4" y="T5"/>
                  </a:cxn>
                  <a:cxn ang="0">
                    <a:pos x="T6" y="T7"/>
                  </a:cxn>
                </a:cxnLst>
                <a:rect l="0" t="0" r="r" b="b"/>
                <a:pathLst>
                  <a:path w="251" h="105">
                    <a:moveTo>
                      <a:pt x="0" y="105"/>
                    </a:moveTo>
                    <a:lnTo>
                      <a:pt x="73" y="32"/>
                    </a:lnTo>
                    <a:lnTo>
                      <a:pt x="146" y="105"/>
                    </a:lnTo>
                    <a:lnTo>
                      <a:pt x="251"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Line 57"/>
              <p:cNvSpPr>
                <a:spLocks noChangeShapeType="1"/>
              </p:cNvSpPr>
              <p:nvPr/>
            </p:nvSpPr>
            <p:spPr bwMode="auto">
              <a:xfrm>
                <a:off x="657226" y="1860551"/>
                <a:ext cx="411163" cy="0"/>
              </a:xfrm>
              <a:prstGeom prst="line">
                <a:avLst/>
              </a:prstGeom>
              <a:noFill/>
              <a:ln w="25400" cap="flat">
                <a:solidFill>
                  <a:srgbClr val="FE7F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58"/>
              <p:cNvSpPr>
                <a:spLocks/>
              </p:cNvSpPr>
              <p:nvPr/>
            </p:nvSpPr>
            <p:spPr bwMode="auto">
              <a:xfrm>
                <a:off x="977901" y="1628776"/>
                <a:ext cx="77788" cy="77788"/>
              </a:xfrm>
              <a:custGeom>
                <a:avLst/>
                <a:gdLst>
                  <a:gd name="T0" fmla="*/ 49 w 49"/>
                  <a:gd name="T1" fmla="*/ 49 h 49"/>
                  <a:gd name="T2" fmla="*/ 49 w 49"/>
                  <a:gd name="T3" fmla="*/ 0 h 49"/>
                  <a:gd name="T4" fmla="*/ 0 w 49"/>
                  <a:gd name="T5" fmla="*/ 0 h 49"/>
                </a:gdLst>
                <a:ahLst/>
                <a:cxnLst>
                  <a:cxn ang="0">
                    <a:pos x="T0" y="T1"/>
                  </a:cxn>
                  <a:cxn ang="0">
                    <a:pos x="T2" y="T3"/>
                  </a:cxn>
                  <a:cxn ang="0">
                    <a:pos x="T4" y="T5"/>
                  </a:cxn>
                </a:cxnLst>
                <a:rect l="0" t="0" r="r" b="b"/>
                <a:pathLst>
                  <a:path w="49" h="49">
                    <a:moveTo>
                      <a:pt x="49" y="49"/>
                    </a:moveTo>
                    <a:lnTo>
                      <a:pt x="49" y="0"/>
                    </a:lnTo>
                    <a:lnTo>
                      <a:pt x="0"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6" name="Group 175"/>
            <p:cNvGrpSpPr/>
            <p:nvPr/>
          </p:nvGrpSpPr>
          <p:grpSpPr>
            <a:xfrm>
              <a:off x="9752356" y="3181985"/>
              <a:ext cx="477838" cy="395288"/>
              <a:chOff x="9494839" y="2960688"/>
              <a:chExt cx="477838" cy="395288"/>
            </a:xfrm>
            <a:solidFill>
              <a:srgbClr val="FE7F50"/>
            </a:solidFill>
          </p:grpSpPr>
          <p:sp>
            <p:nvSpPr>
              <p:cNvPr id="177" name="Freeform 168"/>
              <p:cNvSpPr>
                <a:spLocks noEditPoints="1"/>
              </p:cNvSpPr>
              <p:nvPr/>
            </p:nvSpPr>
            <p:spPr bwMode="auto">
              <a:xfrm>
                <a:off x="9494839" y="2960688"/>
                <a:ext cx="477838" cy="395288"/>
              </a:xfrm>
              <a:custGeom>
                <a:avLst/>
                <a:gdLst>
                  <a:gd name="T0" fmla="*/ 301 w 301"/>
                  <a:gd name="T1" fmla="*/ 249 h 249"/>
                  <a:gd name="T2" fmla="*/ 0 w 301"/>
                  <a:gd name="T3" fmla="*/ 249 h 249"/>
                  <a:gd name="T4" fmla="*/ 152 w 301"/>
                  <a:gd name="T5" fmla="*/ 0 h 249"/>
                  <a:gd name="T6" fmla="*/ 301 w 301"/>
                  <a:gd name="T7" fmla="*/ 249 h 249"/>
                  <a:gd name="T8" fmla="*/ 30 w 301"/>
                  <a:gd name="T9" fmla="*/ 233 h 249"/>
                  <a:gd name="T10" fmla="*/ 273 w 301"/>
                  <a:gd name="T11" fmla="*/ 233 h 249"/>
                  <a:gd name="T12" fmla="*/ 152 w 301"/>
                  <a:gd name="T13" fmla="*/ 32 h 249"/>
                  <a:gd name="T14" fmla="*/ 30 w 301"/>
                  <a:gd name="T15" fmla="*/ 233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49">
                    <a:moveTo>
                      <a:pt x="301" y="249"/>
                    </a:moveTo>
                    <a:lnTo>
                      <a:pt x="0" y="249"/>
                    </a:lnTo>
                    <a:lnTo>
                      <a:pt x="152" y="0"/>
                    </a:lnTo>
                    <a:lnTo>
                      <a:pt x="301" y="249"/>
                    </a:lnTo>
                    <a:close/>
                    <a:moveTo>
                      <a:pt x="30" y="233"/>
                    </a:moveTo>
                    <a:lnTo>
                      <a:pt x="273" y="233"/>
                    </a:lnTo>
                    <a:lnTo>
                      <a:pt x="152" y="32"/>
                    </a:lnTo>
                    <a:lnTo>
                      <a:pt x="3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Rectangle 169"/>
              <p:cNvSpPr>
                <a:spLocks noChangeArrowheads="1"/>
              </p:cNvSpPr>
              <p:nvPr/>
            </p:nvSpPr>
            <p:spPr bwMode="auto">
              <a:xfrm>
                <a:off x="9723439" y="3089276"/>
                <a:ext cx="2540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Rectangle 170"/>
              <p:cNvSpPr>
                <a:spLocks noChangeArrowheads="1"/>
              </p:cNvSpPr>
              <p:nvPr/>
            </p:nvSpPr>
            <p:spPr bwMode="auto">
              <a:xfrm>
                <a:off x="9723439" y="3278188"/>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0" name="Freeform 777"/>
            <p:cNvSpPr>
              <a:spLocks noEditPoints="1"/>
            </p:cNvSpPr>
            <p:nvPr/>
          </p:nvSpPr>
          <p:spPr bwMode="auto">
            <a:xfrm rot="16200000">
              <a:off x="9370223" y="4180623"/>
              <a:ext cx="392208" cy="390305"/>
            </a:xfrm>
            <a:custGeom>
              <a:avLst/>
              <a:gdLst>
                <a:gd name="T0" fmla="*/ 141 w 206"/>
                <a:gd name="T1" fmla="*/ 13 h 205"/>
                <a:gd name="T2" fmla="*/ 121 w 206"/>
                <a:gd name="T3" fmla="*/ 17 h 205"/>
                <a:gd name="T4" fmla="*/ 104 w 206"/>
                <a:gd name="T5" fmla="*/ 27 h 205"/>
                <a:gd name="T6" fmla="*/ 93 w 206"/>
                <a:gd name="T7" fmla="*/ 44 h 205"/>
                <a:gd name="T8" fmla="*/ 89 w 206"/>
                <a:gd name="T9" fmla="*/ 63 h 205"/>
                <a:gd name="T10" fmla="*/ 93 w 206"/>
                <a:gd name="T11" fmla="*/ 84 h 205"/>
                <a:gd name="T12" fmla="*/ 104 w 206"/>
                <a:gd name="T13" fmla="*/ 102 h 205"/>
                <a:gd name="T14" fmla="*/ 121 w 206"/>
                <a:gd name="T15" fmla="*/ 111 h 205"/>
                <a:gd name="T16" fmla="*/ 141 w 206"/>
                <a:gd name="T17" fmla="*/ 115 h 205"/>
                <a:gd name="T18" fmla="*/ 162 w 206"/>
                <a:gd name="T19" fmla="*/ 111 h 205"/>
                <a:gd name="T20" fmla="*/ 177 w 206"/>
                <a:gd name="T21" fmla="*/ 102 h 205"/>
                <a:gd name="T22" fmla="*/ 189 w 206"/>
                <a:gd name="T23" fmla="*/ 84 h 205"/>
                <a:gd name="T24" fmla="*/ 192 w 206"/>
                <a:gd name="T25" fmla="*/ 63 h 205"/>
                <a:gd name="T26" fmla="*/ 189 w 206"/>
                <a:gd name="T27" fmla="*/ 44 h 205"/>
                <a:gd name="T28" fmla="*/ 177 w 206"/>
                <a:gd name="T29" fmla="*/ 27 h 205"/>
                <a:gd name="T30" fmla="*/ 162 w 206"/>
                <a:gd name="T31" fmla="*/ 17 h 205"/>
                <a:gd name="T32" fmla="*/ 141 w 206"/>
                <a:gd name="T33" fmla="*/ 13 h 205"/>
                <a:gd name="T34" fmla="*/ 141 w 206"/>
                <a:gd name="T35" fmla="*/ 0 h 205"/>
                <a:gd name="T36" fmla="*/ 166 w 206"/>
                <a:gd name="T37" fmla="*/ 4 h 205"/>
                <a:gd name="T38" fmla="*/ 187 w 206"/>
                <a:gd name="T39" fmla="*/ 19 h 205"/>
                <a:gd name="T40" fmla="*/ 200 w 206"/>
                <a:gd name="T41" fmla="*/ 38 h 205"/>
                <a:gd name="T42" fmla="*/ 206 w 206"/>
                <a:gd name="T43" fmla="*/ 63 h 205"/>
                <a:gd name="T44" fmla="*/ 200 w 206"/>
                <a:gd name="T45" fmla="*/ 90 h 205"/>
                <a:gd name="T46" fmla="*/ 187 w 206"/>
                <a:gd name="T47" fmla="*/ 109 h 205"/>
                <a:gd name="T48" fmla="*/ 166 w 206"/>
                <a:gd name="T49" fmla="*/ 123 h 205"/>
                <a:gd name="T50" fmla="*/ 141 w 206"/>
                <a:gd name="T51" fmla="*/ 129 h 205"/>
                <a:gd name="T52" fmla="*/ 119 w 206"/>
                <a:gd name="T53" fmla="*/ 125 h 205"/>
                <a:gd name="T54" fmla="*/ 100 w 206"/>
                <a:gd name="T55" fmla="*/ 115 h 205"/>
                <a:gd name="T56" fmla="*/ 10 w 206"/>
                <a:gd name="T57" fmla="*/ 205 h 205"/>
                <a:gd name="T58" fmla="*/ 0 w 206"/>
                <a:gd name="T59" fmla="*/ 196 h 205"/>
                <a:gd name="T60" fmla="*/ 91 w 206"/>
                <a:gd name="T61" fmla="*/ 106 h 205"/>
                <a:gd name="T62" fmla="*/ 81 w 206"/>
                <a:gd name="T63" fmla="*/ 86 h 205"/>
                <a:gd name="T64" fmla="*/ 77 w 206"/>
                <a:gd name="T65" fmla="*/ 63 h 205"/>
                <a:gd name="T66" fmla="*/ 81 w 206"/>
                <a:gd name="T67" fmla="*/ 38 h 205"/>
                <a:gd name="T68" fmla="*/ 95 w 206"/>
                <a:gd name="T69" fmla="*/ 19 h 205"/>
                <a:gd name="T70" fmla="*/ 116 w 206"/>
                <a:gd name="T71" fmla="*/ 4 h 205"/>
                <a:gd name="T72" fmla="*/ 141 w 206"/>
                <a:gd name="T7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05">
                  <a:moveTo>
                    <a:pt x="141" y="13"/>
                  </a:moveTo>
                  <a:lnTo>
                    <a:pt x="121" y="17"/>
                  </a:lnTo>
                  <a:lnTo>
                    <a:pt x="104" y="27"/>
                  </a:lnTo>
                  <a:lnTo>
                    <a:pt x="93" y="44"/>
                  </a:lnTo>
                  <a:lnTo>
                    <a:pt x="89" y="63"/>
                  </a:lnTo>
                  <a:lnTo>
                    <a:pt x="93" y="84"/>
                  </a:lnTo>
                  <a:lnTo>
                    <a:pt x="104" y="102"/>
                  </a:lnTo>
                  <a:lnTo>
                    <a:pt x="121" y="111"/>
                  </a:lnTo>
                  <a:lnTo>
                    <a:pt x="141" y="115"/>
                  </a:lnTo>
                  <a:lnTo>
                    <a:pt x="162" y="111"/>
                  </a:lnTo>
                  <a:lnTo>
                    <a:pt x="177" y="102"/>
                  </a:lnTo>
                  <a:lnTo>
                    <a:pt x="189" y="84"/>
                  </a:lnTo>
                  <a:lnTo>
                    <a:pt x="192" y="63"/>
                  </a:lnTo>
                  <a:lnTo>
                    <a:pt x="189" y="44"/>
                  </a:lnTo>
                  <a:lnTo>
                    <a:pt x="177" y="27"/>
                  </a:lnTo>
                  <a:lnTo>
                    <a:pt x="162" y="17"/>
                  </a:lnTo>
                  <a:lnTo>
                    <a:pt x="141" y="13"/>
                  </a:lnTo>
                  <a:close/>
                  <a:moveTo>
                    <a:pt x="141" y="0"/>
                  </a:moveTo>
                  <a:lnTo>
                    <a:pt x="166" y="4"/>
                  </a:lnTo>
                  <a:lnTo>
                    <a:pt x="187" y="19"/>
                  </a:lnTo>
                  <a:lnTo>
                    <a:pt x="200" y="38"/>
                  </a:lnTo>
                  <a:lnTo>
                    <a:pt x="206" y="63"/>
                  </a:lnTo>
                  <a:lnTo>
                    <a:pt x="200" y="90"/>
                  </a:lnTo>
                  <a:lnTo>
                    <a:pt x="187" y="109"/>
                  </a:lnTo>
                  <a:lnTo>
                    <a:pt x="166" y="123"/>
                  </a:lnTo>
                  <a:lnTo>
                    <a:pt x="141" y="129"/>
                  </a:lnTo>
                  <a:lnTo>
                    <a:pt x="119" y="125"/>
                  </a:lnTo>
                  <a:lnTo>
                    <a:pt x="100" y="115"/>
                  </a:lnTo>
                  <a:lnTo>
                    <a:pt x="10" y="205"/>
                  </a:lnTo>
                  <a:lnTo>
                    <a:pt x="0" y="196"/>
                  </a:lnTo>
                  <a:lnTo>
                    <a:pt x="91" y="106"/>
                  </a:lnTo>
                  <a:lnTo>
                    <a:pt x="81" y="86"/>
                  </a:lnTo>
                  <a:lnTo>
                    <a:pt x="77" y="63"/>
                  </a:lnTo>
                  <a:lnTo>
                    <a:pt x="81" y="38"/>
                  </a:lnTo>
                  <a:lnTo>
                    <a:pt x="95" y="19"/>
                  </a:lnTo>
                  <a:lnTo>
                    <a:pt x="116" y="4"/>
                  </a:lnTo>
                  <a:lnTo>
                    <a:pt x="141" y="0"/>
                  </a:lnTo>
                  <a:close/>
                </a:path>
              </a:pathLst>
            </a:custGeom>
            <a:solidFill>
              <a:srgbClr val="FE7F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48"/>
            <p:cNvSpPr>
              <a:spLocks noEditPoints="1"/>
            </p:cNvSpPr>
            <p:nvPr/>
          </p:nvSpPr>
          <p:spPr bwMode="auto">
            <a:xfrm>
              <a:off x="9276006" y="5379895"/>
              <a:ext cx="537847" cy="366203"/>
            </a:xfrm>
            <a:custGeom>
              <a:avLst/>
              <a:gdLst>
                <a:gd name="T0" fmla="*/ 91 w 122"/>
                <a:gd name="T1" fmla="*/ 82 h 82"/>
                <a:gd name="T2" fmla="*/ 25 w 122"/>
                <a:gd name="T3" fmla="*/ 82 h 82"/>
                <a:gd name="T4" fmla="*/ 0 w 122"/>
                <a:gd name="T5" fmla="*/ 57 h 82"/>
                <a:gd name="T6" fmla="*/ 25 w 122"/>
                <a:gd name="T7" fmla="*/ 32 h 82"/>
                <a:gd name="T8" fmla="*/ 28 w 122"/>
                <a:gd name="T9" fmla="*/ 32 h 82"/>
                <a:gd name="T10" fmla="*/ 61 w 122"/>
                <a:gd name="T11" fmla="*/ 0 h 82"/>
                <a:gd name="T12" fmla="*/ 92 w 122"/>
                <a:gd name="T13" fmla="*/ 20 h 82"/>
                <a:gd name="T14" fmla="*/ 122 w 122"/>
                <a:gd name="T15" fmla="*/ 51 h 82"/>
                <a:gd name="T16" fmla="*/ 91 w 122"/>
                <a:gd name="T17" fmla="*/ 82 h 82"/>
                <a:gd name="T18" fmla="*/ 25 w 122"/>
                <a:gd name="T19" fmla="*/ 34 h 82"/>
                <a:gd name="T20" fmla="*/ 2 w 122"/>
                <a:gd name="T21" fmla="*/ 57 h 82"/>
                <a:gd name="T22" fmla="*/ 25 w 122"/>
                <a:gd name="T23" fmla="*/ 80 h 82"/>
                <a:gd name="T24" fmla="*/ 91 w 122"/>
                <a:gd name="T25" fmla="*/ 80 h 82"/>
                <a:gd name="T26" fmla="*/ 120 w 122"/>
                <a:gd name="T27" fmla="*/ 51 h 82"/>
                <a:gd name="T28" fmla="*/ 91 w 122"/>
                <a:gd name="T29" fmla="*/ 22 h 82"/>
                <a:gd name="T30" fmla="*/ 90 w 122"/>
                <a:gd name="T31" fmla="*/ 22 h 82"/>
                <a:gd name="T32" fmla="*/ 90 w 122"/>
                <a:gd name="T33" fmla="*/ 21 h 82"/>
                <a:gd name="T34" fmla="*/ 61 w 122"/>
                <a:gd name="T35" fmla="*/ 2 h 82"/>
                <a:gd name="T36" fmla="*/ 30 w 122"/>
                <a:gd name="T37" fmla="*/ 33 h 82"/>
                <a:gd name="T38" fmla="*/ 30 w 122"/>
                <a:gd name="T39" fmla="*/ 34 h 82"/>
                <a:gd name="T40" fmla="*/ 29 w 122"/>
                <a:gd name="T41" fmla="*/ 34 h 82"/>
                <a:gd name="T42" fmla="*/ 25 w 122"/>
                <a:gd name="T43" fmla="*/ 3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82">
                  <a:moveTo>
                    <a:pt x="91" y="82"/>
                  </a:moveTo>
                  <a:cubicBezTo>
                    <a:pt x="25" y="82"/>
                    <a:pt x="25" y="82"/>
                    <a:pt x="25" y="82"/>
                  </a:cubicBezTo>
                  <a:cubicBezTo>
                    <a:pt x="12" y="82"/>
                    <a:pt x="0" y="70"/>
                    <a:pt x="0" y="57"/>
                  </a:cubicBezTo>
                  <a:cubicBezTo>
                    <a:pt x="0" y="43"/>
                    <a:pt x="12" y="32"/>
                    <a:pt x="25" y="32"/>
                  </a:cubicBezTo>
                  <a:cubicBezTo>
                    <a:pt x="26" y="32"/>
                    <a:pt x="27" y="32"/>
                    <a:pt x="28" y="32"/>
                  </a:cubicBezTo>
                  <a:cubicBezTo>
                    <a:pt x="29" y="14"/>
                    <a:pt x="44" y="0"/>
                    <a:pt x="61" y="0"/>
                  </a:cubicBezTo>
                  <a:cubicBezTo>
                    <a:pt x="75" y="0"/>
                    <a:pt x="87" y="8"/>
                    <a:pt x="92" y="20"/>
                  </a:cubicBezTo>
                  <a:cubicBezTo>
                    <a:pt x="109" y="20"/>
                    <a:pt x="122" y="34"/>
                    <a:pt x="122" y="51"/>
                  </a:cubicBezTo>
                  <a:cubicBezTo>
                    <a:pt x="122" y="68"/>
                    <a:pt x="109" y="82"/>
                    <a:pt x="91" y="82"/>
                  </a:cubicBezTo>
                  <a:close/>
                  <a:moveTo>
                    <a:pt x="25" y="34"/>
                  </a:moveTo>
                  <a:cubicBezTo>
                    <a:pt x="13" y="34"/>
                    <a:pt x="2" y="44"/>
                    <a:pt x="2" y="57"/>
                  </a:cubicBezTo>
                  <a:cubicBezTo>
                    <a:pt x="2" y="69"/>
                    <a:pt x="13" y="80"/>
                    <a:pt x="25" y="80"/>
                  </a:cubicBezTo>
                  <a:cubicBezTo>
                    <a:pt x="91" y="80"/>
                    <a:pt x="91" y="80"/>
                    <a:pt x="91" y="80"/>
                  </a:cubicBezTo>
                  <a:cubicBezTo>
                    <a:pt x="107" y="80"/>
                    <a:pt x="120" y="67"/>
                    <a:pt x="120" y="51"/>
                  </a:cubicBezTo>
                  <a:cubicBezTo>
                    <a:pt x="120" y="35"/>
                    <a:pt x="107" y="22"/>
                    <a:pt x="91" y="22"/>
                  </a:cubicBezTo>
                  <a:cubicBezTo>
                    <a:pt x="90" y="22"/>
                    <a:pt x="90" y="22"/>
                    <a:pt x="90" y="22"/>
                  </a:cubicBezTo>
                  <a:cubicBezTo>
                    <a:pt x="90" y="21"/>
                    <a:pt x="90" y="21"/>
                    <a:pt x="90" y="21"/>
                  </a:cubicBezTo>
                  <a:cubicBezTo>
                    <a:pt x="85" y="9"/>
                    <a:pt x="74" y="2"/>
                    <a:pt x="61" y="2"/>
                  </a:cubicBezTo>
                  <a:cubicBezTo>
                    <a:pt x="44" y="2"/>
                    <a:pt x="30" y="16"/>
                    <a:pt x="30" y="33"/>
                  </a:cubicBezTo>
                  <a:cubicBezTo>
                    <a:pt x="30" y="34"/>
                    <a:pt x="30" y="34"/>
                    <a:pt x="30" y="34"/>
                  </a:cubicBezTo>
                  <a:cubicBezTo>
                    <a:pt x="29" y="34"/>
                    <a:pt x="29" y="34"/>
                    <a:pt x="29" y="34"/>
                  </a:cubicBezTo>
                  <a:cubicBezTo>
                    <a:pt x="28" y="34"/>
                    <a:pt x="27" y="34"/>
                    <a:pt x="25" y="34"/>
                  </a:cubicBezTo>
                  <a:close/>
                </a:path>
              </a:pathLst>
            </a:custGeom>
            <a:solidFill>
              <a:schemeClr val="accent2"/>
            </a:solidFill>
            <a:ln w="15875">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Arrow: Right 40"/>
            <p:cNvSpPr/>
            <p:nvPr/>
          </p:nvSpPr>
          <p:spPr bwMode="auto">
            <a:xfrm rot="5400000">
              <a:off x="9446643" y="5737518"/>
              <a:ext cx="196573" cy="202580"/>
            </a:xfrm>
            <a:prstGeom prst="rightArrow">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3" name="Straight Connector 52"/>
            <p:cNvCxnSpPr/>
            <p:nvPr/>
          </p:nvCxnSpPr>
          <p:spPr>
            <a:xfrm flipH="1">
              <a:off x="6652850" y="6296454"/>
              <a:ext cx="3384811"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4" name="Straight Connector 93"/>
            <p:cNvCxnSpPr/>
            <p:nvPr/>
          </p:nvCxnSpPr>
          <p:spPr>
            <a:xfrm flipH="1">
              <a:off x="7301472" y="2426972"/>
              <a:ext cx="3309886"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5" name="Straight Connector 94"/>
            <p:cNvCxnSpPr/>
            <p:nvPr/>
          </p:nvCxnSpPr>
          <p:spPr>
            <a:xfrm flipH="1" flipV="1">
              <a:off x="8318022" y="3963939"/>
              <a:ext cx="2293335" cy="17952"/>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100" name="Straight Connector 99"/>
            <p:cNvCxnSpPr/>
            <p:nvPr/>
          </p:nvCxnSpPr>
          <p:spPr>
            <a:xfrm flipH="1">
              <a:off x="2339201" y="6296454"/>
              <a:ext cx="3379977"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01" name="Straight Connector 100"/>
            <p:cNvCxnSpPr/>
            <p:nvPr/>
          </p:nvCxnSpPr>
          <p:spPr>
            <a:xfrm flipH="1">
              <a:off x="1907432" y="2477764"/>
              <a:ext cx="3290088"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55" name="Straight Connector 154"/>
            <p:cNvCxnSpPr/>
            <p:nvPr/>
          </p:nvCxnSpPr>
          <p:spPr>
            <a:xfrm flipH="1">
              <a:off x="2011228" y="3923303"/>
              <a:ext cx="2156729"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gr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spTree>
    <p:extLst>
      <p:ext uri="{BB962C8B-B14F-4D97-AF65-F5344CB8AC3E}">
        <p14:creationId xmlns:p14="http://schemas.microsoft.com/office/powerpoint/2010/main" val="2686214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0 -1.72038E-6 L 0 0.25012 " pathEditMode="relative" rAng="0" ptsTypes="AA">
                                      <p:cBhvr>
                                        <p:cTn id="9" dur="750" spd="-100000" fill="hold"/>
                                        <p:tgtEl>
                                          <p:spTgt spid="7"/>
                                        </p:tgtEl>
                                        <p:attrNameLst>
                                          <p:attrName>ppt_x</p:attrName>
                                          <p:attrName>ppt_y</p:attrName>
                                        </p:attrNameLst>
                                      </p:cBhvr>
                                      <p:rCtr x="0" y="12506"/>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left)">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 with Azure</a:t>
            </a:r>
          </a:p>
        </p:txBody>
      </p:sp>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grpSp>
        <p:nvGrpSpPr>
          <p:cNvPr id="24" name="Group 23"/>
          <p:cNvGrpSpPr/>
          <p:nvPr/>
        </p:nvGrpSpPr>
        <p:grpSpPr>
          <a:xfrm>
            <a:off x="8713625" y="5529040"/>
            <a:ext cx="2795159" cy="1280590"/>
            <a:chOff x="8682339" y="5016132"/>
            <a:chExt cx="2795159" cy="1280590"/>
          </a:xfrm>
          <a:noFill/>
        </p:grpSpPr>
        <p:pic>
          <p:nvPicPr>
            <p:cNvPr id="9" name="Picture 8"/>
            <p:cNvPicPr>
              <a:picLocks noChangeAspect="1"/>
            </p:cNvPicPr>
            <p:nvPr/>
          </p:nvPicPr>
          <p:blipFill>
            <a:blip r:embed="rId4"/>
            <a:stretch>
              <a:fillRect/>
            </a:stretch>
          </p:blipFill>
          <p:spPr>
            <a:xfrm>
              <a:off x="10867471" y="5686695"/>
              <a:ext cx="610027" cy="610027"/>
            </a:xfrm>
            <a:prstGeom prst="rect">
              <a:avLst/>
            </a:prstGeom>
            <a:grpFill/>
          </p:spPr>
        </p:pic>
        <p:pic>
          <p:nvPicPr>
            <p:cNvPr id="13" name="Picture 12"/>
            <p:cNvPicPr>
              <a:picLocks noChangeAspect="1"/>
            </p:cNvPicPr>
            <p:nvPr/>
          </p:nvPicPr>
          <p:blipFill>
            <a:blip r:embed="rId5"/>
            <a:stretch>
              <a:fillRect/>
            </a:stretch>
          </p:blipFill>
          <p:spPr>
            <a:xfrm>
              <a:off x="10867471" y="5016132"/>
              <a:ext cx="610027" cy="610027"/>
            </a:xfrm>
            <a:prstGeom prst="rect">
              <a:avLst/>
            </a:prstGeom>
            <a:grpFill/>
          </p:spPr>
        </p:pic>
        <p:sp>
          <p:nvSpPr>
            <p:cNvPr id="131" name="TextBox 130"/>
            <p:cNvSpPr txBox="1"/>
            <p:nvPr/>
          </p:nvSpPr>
          <p:spPr>
            <a:xfrm>
              <a:off x="8682339" y="5079989"/>
              <a:ext cx="2553874" cy="1173120"/>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Protect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Backup</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Site Recovery</a:t>
              </a:r>
            </a:p>
          </p:txBody>
        </p:sp>
      </p:grpSp>
      <p:grpSp>
        <p:nvGrpSpPr>
          <p:cNvPr id="21" name="Group 20"/>
          <p:cNvGrpSpPr/>
          <p:nvPr/>
        </p:nvGrpSpPr>
        <p:grpSpPr>
          <a:xfrm>
            <a:off x="8732972" y="3425254"/>
            <a:ext cx="2833456" cy="1298896"/>
            <a:chOff x="8732466" y="3071900"/>
            <a:chExt cx="2833456" cy="1298896"/>
          </a:xfrm>
          <a:noFill/>
        </p:grpSpPr>
        <p:pic>
          <p:nvPicPr>
            <p:cNvPr id="17" name="Picture 16"/>
            <p:cNvPicPr>
              <a:picLocks noChangeAspect="1"/>
            </p:cNvPicPr>
            <p:nvPr/>
          </p:nvPicPr>
          <p:blipFill>
            <a:blip r:embed="rId6"/>
            <a:stretch>
              <a:fillRect/>
            </a:stretch>
          </p:blipFill>
          <p:spPr>
            <a:xfrm>
              <a:off x="10903383" y="3071900"/>
              <a:ext cx="662539" cy="662539"/>
            </a:xfrm>
            <a:prstGeom prst="rect">
              <a:avLst/>
            </a:prstGeom>
            <a:grpFill/>
          </p:spPr>
        </p:pic>
        <p:pic>
          <p:nvPicPr>
            <p:cNvPr id="18" name="Picture 17"/>
            <p:cNvPicPr>
              <a:picLocks noChangeAspect="1"/>
            </p:cNvPicPr>
            <p:nvPr/>
          </p:nvPicPr>
          <p:blipFill>
            <a:blip r:embed="rId7"/>
            <a:stretch>
              <a:fillRect/>
            </a:stretch>
          </p:blipFill>
          <p:spPr>
            <a:xfrm>
              <a:off x="10975614" y="3822962"/>
              <a:ext cx="547834" cy="547834"/>
            </a:xfrm>
            <a:prstGeom prst="rect">
              <a:avLst/>
            </a:prstGeom>
            <a:grpFill/>
          </p:spPr>
        </p:pic>
        <p:sp>
          <p:nvSpPr>
            <p:cNvPr id="157" name="TextBox 156"/>
            <p:cNvSpPr txBox="1"/>
            <p:nvPr/>
          </p:nvSpPr>
          <p:spPr>
            <a:xfrm>
              <a:off x="8732466" y="3107682"/>
              <a:ext cx="2174399" cy="1227897"/>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Monitor</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App Insights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OMS Log Analytics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Monitoring</a:t>
              </a:r>
            </a:p>
          </p:txBody>
        </p:sp>
      </p:grpSp>
      <p:grpSp>
        <p:nvGrpSpPr>
          <p:cNvPr id="16" name="Group 15"/>
          <p:cNvGrpSpPr/>
          <p:nvPr/>
        </p:nvGrpSpPr>
        <p:grpSpPr>
          <a:xfrm>
            <a:off x="1014045" y="1455060"/>
            <a:ext cx="3524992" cy="1311076"/>
            <a:chOff x="1317269" y="1409030"/>
            <a:chExt cx="3524992" cy="1311076"/>
          </a:xfrm>
        </p:grpSpPr>
        <p:pic>
          <p:nvPicPr>
            <p:cNvPr id="2" name="Picture 1"/>
            <p:cNvPicPr>
              <a:picLocks noChangeAspect="1"/>
            </p:cNvPicPr>
            <p:nvPr/>
          </p:nvPicPr>
          <p:blipFill>
            <a:blip r:embed="rId8"/>
            <a:stretch>
              <a:fillRect/>
            </a:stretch>
          </p:blipFill>
          <p:spPr>
            <a:xfrm>
              <a:off x="1343608" y="1409030"/>
              <a:ext cx="551233" cy="551233"/>
            </a:xfrm>
            <a:prstGeom prst="rect">
              <a:avLst/>
            </a:prstGeom>
            <a:noFill/>
          </p:spPr>
        </p:pic>
        <p:pic>
          <p:nvPicPr>
            <p:cNvPr id="5" name="Picture 4"/>
            <p:cNvPicPr>
              <a:picLocks noChangeAspect="1"/>
            </p:cNvPicPr>
            <p:nvPr/>
          </p:nvPicPr>
          <p:blipFill>
            <a:blip r:embed="rId9"/>
            <a:stretch>
              <a:fillRect/>
            </a:stretch>
          </p:blipFill>
          <p:spPr>
            <a:xfrm>
              <a:off x="1317269" y="2092295"/>
              <a:ext cx="569669" cy="569669"/>
            </a:xfrm>
            <a:prstGeom prst="rect">
              <a:avLst/>
            </a:prstGeom>
            <a:noFill/>
          </p:spPr>
        </p:pic>
        <p:sp>
          <p:nvSpPr>
            <p:cNvPr id="8" name="TextBox 7"/>
            <p:cNvSpPr txBox="1"/>
            <p:nvPr/>
          </p:nvSpPr>
          <p:spPr>
            <a:xfrm>
              <a:off x="2062518" y="1449131"/>
              <a:ext cx="2779743" cy="1270975"/>
            </a:xfrm>
            <a:prstGeom prst="rect">
              <a:avLst/>
            </a:prstGeom>
            <a:noFill/>
          </p:spPr>
          <p:txBody>
            <a:bodyPr wrap="square" lIns="36000" tIns="0" rIns="0" bIns="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Build &amp; DevOps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Visual Studio Team Services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t>
              </a:r>
              <a:r>
                <a:rPr kumimoji="0" lang="en-GB" sz="1600" b="0" i="0" u="none" strike="noStrike" kern="1200" cap="none" spc="0" normalizeH="0" baseline="0" noProof="0" err="1">
                  <a:ln>
                    <a:noFill/>
                  </a:ln>
                  <a:solidFill>
                    <a:srgbClr val="F8F8F8">
                      <a:lumMod val="25000"/>
                    </a:srgbClr>
                  </a:solidFill>
                  <a:effectLst/>
                  <a:uLnTx/>
                  <a:uFillTx/>
                  <a:latin typeface="Segoe UI"/>
                  <a:ea typeface="+mn-ea"/>
                  <a:cs typeface="+mn-cs"/>
                </a:rPr>
                <a:t>DevTest</a:t>
              </a: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 Labs</a:t>
              </a:r>
            </a:p>
          </p:txBody>
        </p:sp>
      </p:grpSp>
      <p:grpSp>
        <p:nvGrpSpPr>
          <p:cNvPr id="25" name="Group 24"/>
          <p:cNvGrpSpPr/>
          <p:nvPr/>
        </p:nvGrpSpPr>
        <p:grpSpPr>
          <a:xfrm>
            <a:off x="991686" y="5441478"/>
            <a:ext cx="3384256" cy="1407824"/>
            <a:chOff x="1294910" y="5545822"/>
            <a:chExt cx="3384256" cy="1407824"/>
          </a:xfrm>
          <a:noFill/>
        </p:grpSpPr>
        <p:pic>
          <p:nvPicPr>
            <p:cNvPr id="15" name="Picture 14"/>
            <p:cNvPicPr>
              <a:picLocks noChangeAspect="1"/>
            </p:cNvPicPr>
            <p:nvPr/>
          </p:nvPicPr>
          <p:blipFill>
            <a:blip r:embed="rId10"/>
            <a:stretch>
              <a:fillRect/>
            </a:stretch>
          </p:blipFill>
          <p:spPr>
            <a:xfrm>
              <a:off x="1294910" y="6305018"/>
              <a:ext cx="648628" cy="648628"/>
            </a:xfrm>
            <a:prstGeom prst="rect">
              <a:avLst/>
            </a:prstGeom>
            <a:grpFill/>
          </p:spPr>
        </p:pic>
        <p:sp>
          <p:nvSpPr>
            <p:cNvPr id="130" name="TextBox 129"/>
            <p:cNvSpPr txBox="1"/>
            <p:nvPr/>
          </p:nvSpPr>
          <p:spPr>
            <a:xfrm>
              <a:off x="2057060" y="5606170"/>
              <a:ext cx="2622106" cy="1244564"/>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Secure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i="0" u="none" strike="noStrike" kern="1200" cap="none" spc="0" normalizeH="0" baseline="0" noProof="0">
                  <a:ln>
                    <a:noFill/>
                  </a:ln>
                  <a:solidFill>
                    <a:srgbClr val="F8F8F8">
                      <a:lumMod val="25000"/>
                    </a:srgbClr>
                  </a:solidFill>
                  <a:effectLst/>
                  <a:uLnTx/>
                  <a:uFillTx/>
                  <a:latin typeface="Segoe UI"/>
                  <a:ea typeface="+mn-ea"/>
                  <a:cs typeface="+mn-cs"/>
                </a:rPr>
                <a:t>Azure Security Centre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Key-vault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Network Security Groups</a:t>
              </a:r>
            </a:p>
          </p:txBody>
        </p:sp>
        <p:pic>
          <p:nvPicPr>
            <p:cNvPr id="19" name="Picture 18"/>
            <p:cNvPicPr>
              <a:picLocks noChangeAspect="1"/>
            </p:cNvPicPr>
            <p:nvPr/>
          </p:nvPicPr>
          <p:blipFill>
            <a:blip r:embed="rId11"/>
            <a:stretch>
              <a:fillRect/>
            </a:stretch>
          </p:blipFill>
          <p:spPr>
            <a:xfrm>
              <a:off x="1310498" y="5545822"/>
              <a:ext cx="617453" cy="617453"/>
            </a:xfrm>
            <a:prstGeom prst="rect">
              <a:avLst/>
            </a:prstGeom>
            <a:grpFill/>
          </p:spPr>
        </p:pic>
      </p:grpSp>
      <p:grpSp>
        <p:nvGrpSpPr>
          <p:cNvPr id="26" name="Group 25"/>
          <p:cNvGrpSpPr/>
          <p:nvPr/>
        </p:nvGrpSpPr>
        <p:grpSpPr>
          <a:xfrm>
            <a:off x="998050" y="3497262"/>
            <a:ext cx="2959410" cy="1339974"/>
            <a:chOff x="1301274" y="3641278"/>
            <a:chExt cx="2959410" cy="1339974"/>
          </a:xfrm>
        </p:grpSpPr>
        <p:sp>
          <p:nvSpPr>
            <p:cNvPr id="138" name="TextBox 137"/>
            <p:cNvSpPr txBox="1"/>
            <p:nvPr/>
          </p:nvSpPr>
          <p:spPr>
            <a:xfrm>
              <a:off x="2057060" y="3702873"/>
              <a:ext cx="2203624" cy="1199588"/>
            </a:xfrm>
            <a:prstGeom prst="rect">
              <a:avLst/>
            </a:prstGeom>
            <a:no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Govern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Billing Hub</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Resource Policies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Advisor</a:t>
              </a:r>
            </a:p>
          </p:txBody>
        </p:sp>
        <p:pic>
          <p:nvPicPr>
            <p:cNvPr id="4" name="Picture 3"/>
            <p:cNvPicPr>
              <a:picLocks noChangeAspect="1"/>
            </p:cNvPicPr>
            <p:nvPr/>
          </p:nvPicPr>
          <p:blipFill>
            <a:blip r:embed="rId12"/>
            <a:stretch>
              <a:fillRect/>
            </a:stretch>
          </p:blipFill>
          <p:spPr>
            <a:xfrm>
              <a:off x="1312022" y="4345742"/>
              <a:ext cx="614405" cy="635510"/>
            </a:xfrm>
            <a:prstGeom prst="rect">
              <a:avLst/>
            </a:prstGeom>
          </p:spPr>
        </p:pic>
        <p:pic>
          <p:nvPicPr>
            <p:cNvPr id="6" name="Picture 5"/>
            <p:cNvPicPr>
              <a:picLocks noChangeAspect="1"/>
            </p:cNvPicPr>
            <p:nvPr/>
          </p:nvPicPr>
          <p:blipFill>
            <a:blip r:embed="rId13"/>
            <a:stretch>
              <a:fillRect/>
            </a:stretch>
          </p:blipFill>
          <p:spPr>
            <a:xfrm>
              <a:off x="1301274" y="3641278"/>
              <a:ext cx="635900" cy="635900"/>
            </a:xfrm>
            <a:prstGeom prst="rect">
              <a:avLst/>
            </a:prstGeom>
          </p:spPr>
        </p:pic>
      </p:grpSp>
      <p:grpSp>
        <p:nvGrpSpPr>
          <p:cNvPr id="20" name="Group 19"/>
          <p:cNvGrpSpPr/>
          <p:nvPr/>
        </p:nvGrpSpPr>
        <p:grpSpPr>
          <a:xfrm>
            <a:off x="8651573" y="1381549"/>
            <a:ext cx="2849326" cy="1274982"/>
            <a:chOff x="8674607" y="1482047"/>
            <a:chExt cx="2849326" cy="1274982"/>
          </a:xfrm>
          <a:noFill/>
        </p:grpSpPr>
        <p:sp>
          <p:nvSpPr>
            <p:cNvPr id="158" name="TextBox 157"/>
            <p:cNvSpPr txBox="1"/>
            <p:nvPr/>
          </p:nvSpPr>
          <p:spPr>
            <a:xfrm>
              <a:off x="8674607" y="1548888"/>
              <a:ext cx="2813472" cy="1208141"/>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Configure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Automation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Desired State Config</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p:txBody>
        </p:sp>
        <p:pic>
          <p:nvPicPr>
            <p:cNvPr id="11" name="Picture 10"/>
            <p:cNvPicPr>
              <a:picLocks noChangeAspect="1"/>
            </p:cNvPicPr>
            <p:nvPr/>
          </p:nvPicPr>
          <p:blipFill>
            <a:blip r:embed="rId14"/>
            <a:stretch>
              <a:fillRect/>
            </a:stretch>
          </p:blipFill>
          <p:spPr>
            <a:xfrm>
              <a:off x="10999154" y="2184492"/>
              <a:ext cx="506852" cy="506852"/>
            </a:xfrm>
            <a:prstGeom prst="rect">
              <a:avLst/>
            </a:prstGeom>
            <a:grpFill/>
          </p:spPr>
        </p:pic>
        <p:pic>
          <p:nvPicPr>
            <p:cNvPr id="12" name="Picture 11"/>
            <p:cNvPicPr>
              <a:picLocks noChangeAspect="1"/>
            </p:cNvPicPr>
            <p:nvPr/>
          </p:nvPicPr>
          <p:blipFill>
            <a:blip r:embed="rId15"/>
            <a:stretch>
              <a:fillRect/>
            </a:stretch>
          </p:blipFill>
          <p:spPr>
            <a:xfrm>
              <a:off x="10945374" y="1482047"/>
              <a:ext cx="578559" cy="578559"/>
            </a:xfrm>
            <a:prstGeom prst="rect">
              <a:avLst/>
            </a:prstGeom>
            <a:grpFill/>
          </p:spPr>
        </p:pic>
      </p:grpSp>
    </p:spTree>
    <p:extLst>
      <p:ext uri="{BB962C8B-B14F-4D97-AF65-F5344CB8AC3E}">
        <p14:creationId xmlns:p14="http://schemas.microsoft.com/office/powerpoint/2010/main" val="4023794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p:cNvGraphicFramePr>
            <a:graphicFrameLocks/>
          </p:cNvGraphicFramePr>
          <p:nvPr>
            <p:extLst/>
          </p:nvPr>
        </p:nvGraphicFramePr>
        <p:xfrm>
          <a:off x="705755" y="2371339"/>
          <a:ext cx="11334022" cy="17096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3" name="TextBox 2"/>
          <p:cNvSpPr txBox="1"/>
          <p:nvPr/>
        </p:nvSpPr>
        <p:spPr>
          <a:xfrm>
            <a:off x="3168410" y="1884893"/>
            <a:ext cx="6408712" cy="627864"/>
          </a:xfrm>
          <a:prstGeom prst="rect">
            <a:avLst/>
          </a:prstGeom>
          <a:solidFill>
            <a:srgbClr val="0E744D"/>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A typical open-source DevOps pipeline</a:t>
            </a:r>
          </a:p>
        </p:txBody>
      </p:sp>
      <p:sp>
        <p:nvSpPr>
          <p:cNvPr id="7" name="TextBox 6"/>
          <p:cNvSpPr txBox="1"/>
          <p:nvPr/>
        </p:nvSpPr>
        <p:spPr>
          <a:xfrm>
            <a:off x="3168410" y="5435381"/>
            <a:ext cx="6408712"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The Microsoft end-to-end toolset</a:t>
            </a:r>
          </a:p>
        </p:txBody>
      </p:sp>
    </p:spTree>
    <p:extLst>
      <p:ext uri="{BB962C8B-B14F-4D97-AF65-F5344CB8AC3E}">
        <p14:creationId xmlns:p14="http://schemas.microsoft.com/office/powerpoint/2010/main" val="2990339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3"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9ECE"/>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48701" y="430433"/>
            <a:ext cx="10994677" cy="6414123"/>
          </a:xfrm>
          <a:prstGeom prst="rect">
            <a:avLst/>
          </a:prstGeom>
          <a:noFill/>
          <a:ln>
            <a:noFill/>
          </a:ln>
        </p:spPr>
      </p:pic>
      <p:grpSp>
        <p:nvGrpSpPr>
          <p:cNvPr id="38" name="Group 37"/>
          <p:cNvGrpSpPr/>
          <p:nvPr/>
        </p:nvGrpSpPr>
        <p:grpSpPr>
          <a:xfrm>
            <a:off x="88164" y="2193251"/>
            <a:ext cx="3729017" cy="3021192"/>
            <a:chOff x="-2087057" y="2798704"/>
            <a:chExt cx="4560581" cy="308221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14177" b="0" i="0" u="none" strike="noStrike" kern="1200" cap="none" spc="-412" normalizeH="0" baseline="0" noProof="0">
                  <a:ln>
                    <a:noFill/>
                  </a:ln>
                  <a:solidFill>
                    <a:srgbClr val="FFFFFF"/>
                  </a:solidFill>
                  <a:effectLst/>
                  <a:uLnTx/>
                  <a:uFillTx/>
                  <a:latin typeface="Segoe UI Light"/>
                  <a:ea typeface="+mn-ea"/>
                  <a:cs typeface="Segoe UI Semibold" panose="020B0702040204020203" pitchFamily="34" charset="0"/>
                </a:rPr>
                <a:t>40</a:t>
              </a:r>
            </a:p>
          </p:txBody>
        </p:sp>
        <p:sp>
          <p:nvSpPr>
            <p:cNvPr id="40" name="TextBox 39"/>
            <p:cNvSpPr txBox="1"/>
            <p:nvPr/>
          </p:nvSpPr>
          <p:spPr>
            <a:xfrm>
              <a:off x="-2006254" y="4543813"/>
              <a:ext cx="4479778" cy="133710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856"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light" panose="020B0402040204020203" pitchFamily="34" charset="0"/>
                </a:rPr>
                <a:t>Azure Regions</a:t>
              </a:r>
            </a:p>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light" panose="020B0402040204020203" pitchFamily="34" charset="0"/>
                </a:rPr>
                <a:t>Over 100 datacenters</a:t>
              </a:r>
            </a:p>
          </p:txBody>
        </p:sp>
      </p:grpSp>
      <p:sp>
        <p:nvSpPr>
          <p:cNvPr id="42" name="Oval 41"/>
          <p:cNvSpPr/>
          <p:nvPr/>
        </p:nvSpPr>
        <p:spPr bwMode="auto">
          <a:xfrm>
            <a:off x="9382093" y="447140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671523" y="308743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741881" y="255232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610961" y="343348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913699" y="359324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531123" y="237175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6103533" y="233011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5065781" y="488941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628257" y="28170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401725" y="284768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94308" y="250970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64307" y="243162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954692" y="248148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160542" y="3127354"/>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69672" y="283711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558260" y="26328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305671" y="30141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747758" y="54525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486408" y="57357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520155" y="341013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137043" y="274117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699602" y="393147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718798" y="29514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816554" y="27718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6036794" y="206632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488852" y="216624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317329" y="24958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17329" y="20830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70138" y="5423673"/>
            <a:ext cx="10758155" cy="1531620"/>
            <a:chOff x="269294" y="5852140"/>
            <a:chExt cx="10759681" cy="1548551"/>
          </a:xfrm>
          <a:solidFill>
            <a:srgbClr val="008272"/>
          </a:solidFill>
        </p:grpSpPr>
        <p:sp>
          <p:nvSpPr>
            <p:cNvPr id="74" name="TextBox 73"/>
            <p:cNvSpPr txBox="1"/>
            <p:nvPr/>
          </p:nvSpPr>
          <p:spPr>
            <a:xfrm>
              <a:off x="269294" y="5852140"/>
              <a:ext cx="4720397" cy="1320765"/>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539644"/>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France: France Central and France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Korea: Korea Central and Korea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DoD East and Central</a:t>
              </a:r>
            </a:p>
            <a:p>
              <a:pPr marL="0" marR="0" lvl="0" indent="0" algn="l" defTabSz="932509" rtl="0" eaLnBrk="1" fontAlgn="auto" latinLnBrk="0" hangingPunct="1">
                <a:lnSpc>
                  <a:spcPct val="90000"/>
                </a:lnSpc>
                <a:spcBef>
                  <a:spcPts val="300"/>
                </a:spcBef>
                <a:spcAft>
                  <a:spcPts val="0"/>
                </a:spcAft>
                <a:buClrTx/>
                <a:buSzTx/>
                <a:buFontTx/>
                <a:buNone/>
                <a:tabLst/>
                <a:defRPr/>
              </a:pPr>
              <a:r>
                <a:rPr lang="en-US" sz="1428">
                  <a:solidFill>
                    <a:srgbClr val="FFFFFF"/>
                  </a:solidFill>
                  <a:latin typeface="Segoe UI"/>
                </a:rPr>
                <a:t>South Africa: Johannesburg and Cape Town</a:t>
              </a:r>
              <a:endParaRPr kumimoji="0" lang="en-US" sz="1428" b="0" i="0" u="none" strike="noStrike" kern="1200" cap="none" spc="0" normalizeH="0" baseline="0" noProof="0">
                <a:ln>
                  <a:noFill/>
                </a:ln>
                <a:solidFill>
                  <a:srgbClr val="FFFFFF"/>
                </a:solidFill>
                <a:effectLst/>
                <a:uLnTx/>
                <a:uFillTx/>
                <a:latin typeface="Segoe UI"/>
                <a:ea typeface="+mn-ea"/>
                <a:cs typeface="+mn-cs"/>
              </a:endParaRPr>
            </a:p>
          </p:txBody>
        </p:sp>
      </p:grpSp>
      <p:sp>
        <p:nvSpPr>
          <p:cNvPr id="73" name="Title 1"/>
          <p:cNvSpPr txBox="1">
            <a:spLocks/>
          </p:cNvSpPr>
          <p:nvPr/>
        </p:nvSpPr>
        <p:spPr>
          <a:xfrm>
            <a:off x="275482" y="259850"/>
            <a:ext cx="11887878" cy="805946"/>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121"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4" normalizeH="0" baseline="0" noProof="0">
                <a:ln w="3175">
                  <a:noFill/>
                </a:ln>
                <a:solidFill>
                  <a:srgbClr val="FFFFFF"/>
                </a:solidFill>
                <a:effectLst/>
                <a:uLnTx/>
                <a:uFillTx/>
                <a:latin typeface="Segoe UI Light"/>
                <a:ea typeface="+mn-ea"/>
                <a:cs typeface="Segoe UI" pitchFamily="34" charset="0"/>
              </a:rPr>
              <a:t>Azure Global Scale</a:t>
            </a:r>
          </a:p>
        </p:txBody>
      </p:sp>
      <p:sp>
        <p:nvSpPr>
          <p:cNvPr id="41" name="Oval 40">
            <a:extLst>
              <a:ext uri="{FF2B5EF4-FFF2-40B4-BE49-F238E27FC236}">
                <a16:creationId xmlns:a16="http://schemas.microsoft.com/office/drawing/2014/main" id="{0BC5AAF2-2758-4547-B5A2-2B6E7513D56D}"/>
              </a:ext>
            </a:extLst>
          </p:cNvPr>
          <p:cNvSpPr/>
          <p:nvPr/>
        </p:nvSpPr>
        <p:spPr bwMode="auto">
          <a:xfrm>
            <a:off x="6938317" y="52335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14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2553568" y="4339871"/>
            <a:ext cx="2058718" cy="823487"/>
            <a:chOff x="2553568" y="4339871"/>
            <a:chExt cx="2058718" cy="823487"/>
          </a:xfrm>
        </p:grpSpPr>
        <p:sp>
          <p:nvSpPr>
            <p:cNvPr id="12" name="Arrow: Chevron 11"/>
            <p:cNvSpPr/>
            <p:nvPr/>
          </p:nvSpPr>
          <p:spPr>
            <a:xfrm>
              <a:off x="2553568" y="4339871"/>
              <a:ext cx="2058718" cy="823487"/>
            </a:xfrm>
            <a:prstGeom prst="chevron">
              <a:avLst/>
            </a:prstGeom>
          </p:spPr>
          <p:style>
            <a:lnRef idx="2">
              <a:schemeClr val="lt1">
                <a:hueOff val="0"/>
                <a:satOff val="0"/>
                <a:lumOff val="0"/>
                <a:alphaOff val="0"/>
              </a:schemeClr>
            </a:lnRef>
            <a:fillRef idx="1">
              <a:schemeClr val="accent2">
                <a:shade val="80000"/>
                <a:hueOff val="-91011"/>
                <a:satOff val="-6647"/>
                <a:lumOff val="6649"/>
                <a:alphaOff val="0"/>
              </a:schemeClr>
            </a:fillRef>
            <a:effectRef idx="0">
              <a:schemeClr val="accent2">
                <a:shade val="80000"/>
                <a:hueOff val="-91011"/>
                <a:satOff val="-6647"/>
                <a:lumOff val="6649"/>
                <a:alphaOff val="0"/>
              </a:schemeClr>
            </a:effectRef>
            <a:fontRef idx="minor">
              <a:schemeClr val="lt1"/>
            </a:fontRef>
          </p:style>
        </p:sp>
        <p:sp>
          <p:nvSpPr>
            <p:cNvPr id="13" name="Arrow: Chevron 4"/>
            <p:cNvSpPr txBox="1"/>
            <p:nvPr/>
          </p:nvSpPr>
          <p:spPr>
            <a:xfrm>
              <a:off x="2965312"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p:txBody>
        </p:sp>
      </p:grpSp>
      <p:grpSp>
        <p:nvGrpSpPr>
          <p:cNvPr id="5" name="Group 4"/>
          <p:cNvGrpSpPr/>
          <p:nvPr/>
        </p:nvGrpSpPr>
        <p:grpSpPr>
          <a:xfrm>
            <a:off x="6263444" y="4339872"/>
            <a:ext cx="2058718" cy="823487"/>
            <a:chOff x="6263444" y="4339872"/>
            <a:chExt cx="2058718" cy="823487"/>
          </a:xfrm>
        </p:grpSpPr>
        <p:sp>
          <p:nvSpPr>
            <p:cNvPr id="15" name="Arrow: Chevron 14"/>
            <p:cNvSpPr/>
            <p:nvPr/>
          </p:nvSpPr>
          <p:spPr>
            <a:xfrm>
              <a:off x="6263444" y="4339872"/>
              <a:ext cx="2058718" cy="823487"/>
            </a:xfrm>
            <a:prstGeom prst="chevron">
              <a:avLst/>
            </a:prstGeom>
          </p:spPr>
          <p:style>
            <a:lnRef idx="2">
              <a:schemeClr val="lt1">
                <a:hueOff val="0"/>
                <a:satOff val="0"/>
                <a:lumOff val="0"/>
                <a:alphaOff val="0"/>
              </a:schemeClr>
            </a:lnRef>
            <a:fillRef idx="1">
              <a:schemeClr val="accent2">
                <a:shade val="80000"/>
                <a:hueOff val="-273033"/>
                <a:satOff val="-19940"/>
                <a:lumOff val="19946"/>
                <a:alphaOff val="0"/>
              </a:schemeClr>
            </a:fillRef>
            <a:effectRef idx="0">
              <a:schemeClr val="accent2">
                <a:shade val="80000"/>
                <a:hueOff val="-273033"/>
                <a:satOff val="-19940"/>
                <a:lumOff val="19946"/>
                <a:alphaOff val="0"/>
              </a:schemeClr>
            </a:effectRef>
            <a:fontRef idx="minor">
              <a:schemeClr val="lt1"/>
            </a:fontRef>
          </p:style>
        </p:sp>
        <p:sp>
          <p:nvSpPr>
            <p:cNvPr id="16" name="Arrow: Chevron 4"/>
            <p:cNvSpPr txBox="1"/>
            <p:nvPr/>
          </p:nvSpPr>
          <p:spPr>
            <a:xfrm>
              <a:off x="6675188" y="4339872"/>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p:txBody>
        </p:sp>
      </p:grpSp>
      <p:grpSp>
        <p:nvGrpSpPr>
          <p:cNvPr id="3" name="Group 2"/>
          <p:cNvGrpSpPr/>
          <p:nvPr/>
        </p:nvGrpSpPr>
        <p:grpSpPr>
          <a:xfrm>
            <a:off x="9973320" y="4339871"/>
            <a:ext cx="2058718" cy="823487"/>
            <a:chOff x="9973320" y="4339871"/>
            <a:chExt cx="2058718" cy="823487"/>
          </a:xfrm>
        </p:grpSpPr>
        <p:sp>
          <p:nvSpPr>
            <p:cNvPr id="18" name="Arrow: Chevron 17"/>
            <p:cNvSpPr/>
            <p:nvPr/>
          </p:nvSpPr>
          <p:spPr>
            <a:xfrm>
              <a:off x="9973320" y="4339871"/>
              <a:ext cx="2058718" cy="823487"/>
            </a:xfrm>
            <a:prstGeom prst="chevron">
              <a:avLst/>
            </a:prstGeom>
          </p:spPr>
          <p:style>
            <a:lnRef idx="2">
              <a:schemeClr val="lt1">
                <a:hueOff val="0"/>
                <a:satOff val="0"/>
                <a:lumOff val="0"/>
                <a:alphaOff val="0"/>
              </a:schemeClr>
            </a:lnRef>
            <a:fillRef idx="1">
              <a:schemeClr val="accent2">
                <a:shade val="80000"/>
                <a:hueOff val="-455056"/>
                <a:satOff val="-33233"/>
                <a:lumOff val="33243"/>
                <a:alphaOff val="0"/>
              </a:schemeClr>
            </a:fillRef>
            <a:effectRef idx="0">
              <a:schemeClr val="accent2">
                <a:shade val="80000"/>
                <a:hueOff val="-455056"/>
                <a:satOff val="-33233"/>
                <a:lumOff val="33243"/>
                <a:alphaOff val="0"/>
              </a:schemeClr>
            </a:effectRef>
            <a:fontRef idx="minor">
              <a:schemeClr val="lt1"/>
            </a:fontRef>
          </p:style>
        </p:sp>
        <p:sp>
          <p:nvSpPr>
            <p:cNvPr id="19" name="Arrow: Chevron 4"/>
            <p:cNvSpPr txBox="1"/>
            <p:nvPr/>
          </p:nvSpPr>
          <p:spPr>
            <a:xfrm>
              <a:off x="10385064"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p:txBody>
        </p:sp>
      </p:grpSp>
      <p:sp>
        <p:nvSpPr>
          <p:cNvPr id="20" name="TextBox 19"/>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21" name="TextBox 20"/>
          <p:cNvSpPr txBox="1"/>
          <p:nvPr/>
        </p:nvSpPr>
        <p:spPr>
          <a:xfrm>
            <a:off x="3168411" y="5435381"/>
            <a:ext cx="6408712" cy="627864"/>
          </a:xfrm>
          <a:prstGeom prst="rect">
            <a:avLst/>
          </a:prstGeom>
          <a:gradFill flip="none" rotWithShape="1">
            <a:gsLst>
              <a:gs pos="31000">
                <a:srgbClr val="0E744D"/>
              </a:gs>
              <a:gs pos="77000">
                <a:srgbClr val="0078D7"/>
              </a:gs>
            </a:gsLst>
            <a:lin ang="18900000" scaled="1"/>
            <a:tileRect/>
          </a:gradFill>
        </p:spPr>
        <p:txBody>
          <a:bodyPr wrap="square" lIns="182880" tIns="146304" rIns="182880" bIns="146304" rtlCol="0">
            <a:spAutoFit/>
          </a:bodyPr>
          <a:lstStyle/>
          <a:p>
            <a:pPr algn="ctr">
              <a:lnSpc>
                <a:spcPct val="90000"/>
              </a:lnSpc>
              <a:spcAft>
                <a:spcPts val="600"/>
              </a:spcAft>
            </a:pPr>
            <a:r>
              <a:rPr lang="en-GB" sz="2400">
                <a:solidFill>
                  <a:schemeClr val="bg1"/>
                </a:solidFill>
              </a:rPr>
              <a:t>Combine best of Microsoft &amp; open-source</a:t>
            </a:r>
          </a:p>
        </p:txBody>
      </p:sp>
    </p:spTree>
    <p:extLst>
      <p:ext uri="{BB962C8B-B14F-4D97-AF65-F5344CB8AC3E}">
        <p14:creationId xmlns:p14="http://schemas.microsoft.com/office/powerpoint/2010/main" val="401690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1000" fill="hold"/>
                                        <p:tgtEl>
                                          <p:spTgt spid="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5"/>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1000" fill="hold"/>
                                        <p:tgtEl>
                                          <p:spTgt spid="3"/>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20"/>
                                        </p:tgtEl>
                                        <p:attrNameLst>
                                          <p:attrName>ppt_x</p:attrName>
                                          <p:attrName>ppt_y</p:attrName>
                                        </p:attrNameLst>
                                      </p:cBhvr>
                                    </p:animMotion>
                                  </p:childTnLst>
                                </p:cTn>
                              </p:par>
                              <p:par>
                                <p:cTn id="15" presetID="64" presetClass="path" presetSubtype="0" accel="50000" decel="50000" fill="hold" grpId="0" nodeType="withEffect">
                                  <p:stCondLst>
                                    <p:cond delay="0"/>
                                  </p:stCondLst>
                                  <p:childTnLst>
                                    <p:animMotion origin="layout" path="M 0 0 L 0 -0.25 E" pathEditMode="relative" ptsTypes="">
                                      <p:cBhvr>
                                        <p:cTn id="16"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0" grpId="0"/>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03192-24BE-44D5-AA53-60CC637FF780}"/>
              </a:ext>
            </a:extLst>
          </p:cNvPr>
          <p:cNvSpPr>
            <a:spLocks noGrp="1"/>
          </p:cNvSpPr>
          <p:nvPr>
            <p:ph type="title"/>
          </p:nvPr>
        </p:nvSpPr>
        <p:spPr/>
        <p:txBody>
          <a:bodyPr/>
          <a:lstStyle/>
          <a:p>
            <a:r>
              <a:rPr lang="en-GB"/>
              <a:t>Visual Studio Team Services</a:t>
            </a:r>
          </a:p>
        </p:txBody>
      </p:sp>
      <p:graphicFrame>
        <p:nvGraphicFramePr>
          <p:cNvPr id="4" name="Diagram 3">
            <a:extLst>
              <a:ext uri="{FF2B5EF4-FFF2-40B4-BE49-F238E27FC236}">
                <a16:creationId xmlns:a16="http://schemas.microsoft.com/office/drawing/2014/main" id="{129F0EAB-FC41-4EB6-808C-2E420F1368E3}"/>
              </a:ext>
            </a:extLst>
          </p:cNvPr>
          <p:cNvGraphicFramePr/>
          <p:nvPr>
            <p:extLst>
              <p:ext uri="{D42A27DB-BD31-4B8C-83A1-F6EECF244321}">
                <p14:modId xmlns:p14="http://schemas.microsoft.com/office/powerpoint/2010/main" val="1273981241"/>
              </p:ext>
            </p:extLst>
          </p:nvPr>
        </p:nvGraphicFramePr>
        <p:xfrm>
          <a:off x="2073929" y="1625054"/>
          <a:ext cx="8290983" cy="2312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3439BD32-EC60-481D-8069-983EB8F9EAA6}"/>
              </a:ext>
            </a:extLst>
          </p:cNvPr>
          <p:cNvGraphicFramePr/>
          <p:nvPr>
            <p:extLst>
              <p:ext uri="{D42A27DB-BD31-4B8C-83A1-F6EECF244321}">
                <p14:modId xmlns:p14="http://schemas.microsoft.com/office/powerpoint/2010/main" val="3904857186"/>
              </p:ext>
            </p:extLst>
          </p:nvPr>
        </p:nvGraphicFramePr>
        <p:xfrm>
          <a:off x="2073928" y="4568844"/>
          <a:ext cx="8290983" cy="23127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Chevron 11">
            <a:extLst>
              <a:ext uri="{FF2B5EF4-FFF2-40B4-BE49-F238E27FC236}">
                <a16:creationId xmlns:a16="http://schemas.microsoft.com/office/drawing/2014/main" id="{8D39C575-B9C7-422C-A58B-C5FFAEAFFB41}"/>
              </a:ext>
            </a:extLst>
          </p:cNvPr>
          <p:cNvSpPr/>
          <p:nvPr/>
        </p:nvSpPr>
        <p:spPr bwMode="auto">
          <a:xfrm>
            <a:off x="3193902" y="4049677"/>
            <a:ext cx="6120680" cy="360040"/>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b="1">
                <a:gradFill>
                  <a:gsLst>
                    <a:gs pos="0">
                      <a:srgbClr val="FFFFFF"/>
                    </a:gs>
                    <a:gs pos="100000">
                      <a:srgbClr val="FFFFFF"/>
                    </a:gs>
                  </a:gsLst>
                  <a:lin ang="5400000" scaled="0"/>
                </a:gradFill>
                <a:ea typeface="Segoe UI" pitchFamily="34" charset="0"/>
                <a:cs typeface="Segoe UI" pitchFamily="34" charset="0"/>
              </a:rPr>
              <a:t>DevOps</a:t>
            </a:r>
          </a:p>
        </p:txBody>
      </p:sp>
      <p:pic>
        <p:nvPicPr>
          <p:cNvPr id="14" name="Graphic 13">
            <a:extLst>
              <a:ext uri="{FF2B5EF4-FFF2-40B4-BE49-F238E27FC236}">
                <a16:creationId xmlns:a16="http://schemas.microsoft.com/office/drawing/2014/main" id="{A66E8FB0-7261-4774-B09D-A1419A7921D0}"/>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35079" t="30780" r="40053" b="36427"/>
          <a:stretch/>
        </p:blipFill>
        <p:spPr>
          <a:xfrm>
            <a:off x="2198322" y="4674760"/>
            <a:ext cx="403341" cy="412906"/>
          </a:xfrm>
          <a:prstGeom prst="rect">
            <a:avLst/>
          </a:prstGeom>
        </p:spPr>
      </p:pic>
      <p:pic>
        <p:nvPicPr>
          <p:cNvPr id="18" name="Graphic 17">
            <a:extLst>
              <a:ext uri="{FF2B5EF4-FFF2-40B4-BE49-F238E27FC236}">
                <a16:creationId xmlns:a16="http://schemas.microsoft.com/office/drawing/2014/main" id="{16809C78-02B4-48C8-8A8D-9AC0619B92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1984" y="1799395"/>
            <a:ext cx="360040" cy="360040"/>
          </a:xfrm>
          <a:prstGeom prst="rect">
            <a:avLst/>
          </a:prstGeom>
        </p:spPr>
      </p:pic>
      <p:pic>
        <p:nvPicPr>
          <p:cNvPr id="26" name="Graphic 25">
            <a:extLst>
              <a:ext uri="{FF2B5EF4-FFF2-40B4-BE49-F238E27FC236}">
                <a16:creationId xmlns:a16="http://schemas.microsoft.com/office/drawing/2014/main" id="{2320FBD6-78D8-4289-98D1-C3B83AD27B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35007" y="1750828"/>
            <a:ext cx="391095" cy="408607"/>
          </a:xfrm>
          <a:prstGeom prst="rect">
            <a:avLst/>
          </a:prstGeom>
        </p:spPr>
      </p:pic>
      <p:pic>
        <p:nvPicPr>
          <p:cNvPr id="32" name="Graphic 31">
            <a:extLst>
              <a:ext uri="{FF2B5EF4-FFF2-40B4-BE49-F238E27FC236}">
                <a16:creationId xmlns:a16="http://schemas.microsoft.com/office/drawing/2014/main" id="{6AE2897D-0579-4D66-8413-1B59B29850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10125" y="4695876"/>
            <a:ext cx="360040" cy="360040"/>
          </a:xfrm>
          <a:prstGeom prst="rect">
            <a:avLst/>
          </a:prstGeom>
        </p:spPr>
      </p:pic>
      <p:pic>
        <p:nvPicPr>
          <p:cNvPr id="44" name="Graphic 43">
            <a:extLst>
              <a:ext uri="{FF2B5EF4-FFF2-40B4-BE49-F238E27FC236}">
                <a16:creationId xmlns:a16="http://schemas.microsoft.com/office/drawing/2014/main" id="{79DA593D-606B-49B3-BE71-14BA9D5DD3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18555" y="1754598"/>
            <a:ext cx="404837" cy="404837"/>
          </a:xfrm>
          <a:prstGeom prst="rect">
            <a:avLst/>
          </a:prstGeom>
        </p:spPr>
      </p:pic>
      <p:pic>
        <p:nvPicPr>
          <p:cNvPr id="50" name="Graphic 49">
            <a:extLst>
              <a:ext uri="{FF2B5EF4-FFF2-40B4-BE49-F238E27FC236}">
                <a16:creationId xmlns:a16="http://schemas.microsoft.com/office/drawing/2014/main" id="{B8AC20D2-09D5-48BE-9F42-BC50BF295F0D}"/>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l="32128" t="30182" r="31527" b="30360"/>
          <a:stretch/>
        </p:blipFill>
        <p:spPr>
          <a:xfrm>
            <a:off x="7987381" y="4649389"/>
            <a:ext cx="535111" cy="450977"/>
          </a:xfrm>
          <a:prstGeom prst="rect">
            <a:avLst/>
          </a:prstGeom>
        </p:spPr>
      </p:pic>
      <p:sp>
        <p:nvSpPr>
          <p:cNvPr id="51" name="TextBox 50">
            <a:extLst>
              <a:ext uri="{FF2B5EF4-FFF2-40B4-BE49-F238E27FC236}">
                <a16:creationId xmlns:a16="http://schemas.microsoft.com/office/drawing/2014/main" id="{6F180B3D-A01C-4E13-9DDA-193F8E43FEF5}"/>
              </a:ext>
            </a:extLst>
          </p:cNvPr>
          <p:cNvSpPr txBox="1"/>
          <p:nvPr/>
        </p:nvSpPr>
        <p:spPr>
          <a:xfrm>
            <a:off x="274639" y="1072501"/>
            <a:ext cx="7359066" cy="572464"/>
          </a:xfrm>
          <a:prstGeom prst="rect">
            <a:avLst/>
          </a:prstGeom>
          <a:noFill/>
        </p:spPr>
        <p:txBody>
          <a:bodyPr wrap="none" lIns="182880" tIns="146304" rIns="182880" bIns="146304" rtlCol="0">
            <a:spAutoFit/>
          </a:bodyPr>
          <a:lstStyle/>
          <a:p>
            <a:pPr>
              <a:lnSpc>
                <a:spcPct val="90000"/>
              </a:lnSpc>
              <a:spcAft>
                <a:spcPts val="600"/>
              </a:spcAft>
            </a:pPr>
            <a:r>
              <a:rPr lang="en-GB" sz="2000">
                <a:gradFill>
                  <a:gsLst>
                    <a:gs pos="2917">
                      <a:schemeClr val="tx1"/>
                    </a:gs>
                    <a:gs pos="30000">
                      <a:schemeClr val="tx1"/>
                    </a:gs>
                  </a:gsLst>
                  <a:lin ang="5400000" scaled="0"/>
                </a:gradFill>
              </a:rPr>
              <a:t>Software as a Service solution for end to end software delivery</a:t>
            </a:r>
          </a:p>
        </p:txBody>
      </p:sp>
    </p:spTree>
    <p:extLst>
      <p:ext uri="{BB962C8B-B14F-4D97-AF65-F5344CB8AC3E}">
        <p14:creationId xmlns:p14="http://schemas.microsoft.com/office/powerpoint/2010/main" val="14384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BFD9B8F-A042-48AF-83E1-B073ECB6B84C}"/>
                                            </p:graphicEl>
                                          </p:spTgt>
                                        </p:tgtEl>
                                        <p:attrNameLst>
                                          <p:attrName>style.visibility</p:attrName>
                                        </p:attrNameLst>
                                      </p:cBhvr>
                                      <p:to>
                                        <p:strVal val="visible"/>
                                      </p:to>
                                    </p:set>
                                    <p:animEffect transition="in" filter="fade">
                                      <p:cBhvr>
                                        <p:cTn id="7" dur="1000"/>
                                        <p:tgtEl>
                                          <p:spTgt spid="4">
                                            <p:graphicEl>
                                              <a:dgm id="{CBFD9B8F-A042-48AF-83E1-B073ECB6B8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F0743B9-76B9-4417-96BA-4B29AAEFE2C0}"/>
                                            </p:graphicEl>
                                          </p:spTgt>
                                        </p:tgtEl>
                                        <p:attrNameLst>
                                          <p:attrName>style.visibility</p:attrName>
                                        </p:attrNameLst>
                                      </p:cBhvr>
                                      <p:to>
                                        <p:strVal val="visible"/>
                                      </p:to>
                                    </p:set>
                                    <p:animEffect transition="in" filter="fade">
                                      <p:cBhvr>
                                        <p:cTn id="10" dur="1000"/>
                                        <p:tgtEl>
                                          <p:spTgt spid="4">
                                            <p:graphicEl>
                                              <a:dgm id="{0F0743B9-76B9-4417-96BA-4B29AAEFE2C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E0BB3C78-FDAA-4658-807F-CA3B842D013A}"/>
                                            </p:graphicEl>
                                          </p:spTgt>
                                        </p:tgtEl>
                                        <p:attrNameLst>
                                          <p:attrName>style.visibility</p:attrName>
                                        </p:attrNameLst>
                                      </p:cBhvr>
                                      <p:to>
                                        <p:strVal val="visible"/>
                                      </p:to>
                                    </p:set>
                                    <p:animEffect transition="in" filter="fade">
                                      <p:cBhvr>
                                        <p:cTn id="13" dur="1000"/>
                                        <p:tgtEl>
                                          <p:spTgt spid="4">
                                            <p:graphicEl>
                                              <a:dgm id="{E0BB3C78-FDAA-4658-807F-CA3B842D013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99B9EDF-2BFD-4BEF-B552-CB5FD5EC597E}"/>
                                            </p:graphicEl>
                                          </p:spTgt>
                                        </p:tgtEl>
                                        <p:attrNameLst>
                                          <p:attrName>style.visibility</p:attrName>
                                        </p:attrNameLst>
                                      </p:cBhvr>
                                      <p:to>
                                        <p:strVal val="visible"/>
                                      </p:to>
                                    </p:set>
                                    <p:animEffect transition="in" filter="fade">
                                      <p:cBhvr>
                                        <p:cTn id="16" dur="1000"/>
                                        <p:tgtEl>
                                          <p:spTgt spid="4">
                                            <p:graphicEl>
                                              <a:dgm id="{599B9EDF-2BFD-4BEF-B552-CB5FD5EC597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26561F3C-0483-4170-A4DD-98DC09E93992}"/>
                                            </p:graphicEl>
                                          </p:spTgt>
                                        </p:tgtEl>
                                        <p:attrNameLst>
                                          <p:attrName>style.visibility</p:attrName>
                                        </p:attrNameLst>
                                      </p:cBhvr>
                                      <p:to>
                                        <p:strVal val="visible"/>
                                      </p:to>
                                    </p:set>
                                    <p:animEffect transition="in" filter="fade">
                                      <p:cBhvr>
                                        <p:cTn id="19" dur="1000"/>
                                        <p:tgtEl>
                                          <p:spTgt spid="4">
                                            <p:graphicEl>
                                              <a:dgm id="{26561F3C-0483-4170-A4DD-98DC09E9399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E649BBE-5438-4860-AA42-0BE953632007}"/>
                                            </p:graphicEl>
                                          </p:spTgt>
                                        </p:tgtEl>
                                        <p:attrNameLst>
                                          <p:attrName>style.visibility</p:attrName>
                                        </p:attrNameLst>
                                      </p:cBhvr>
                                      <p:to>
                                        <p:strVal val="visible"/>
                                      </p:to>
                                    </p:set>
                                    <p:animEffect transition="in" filter="fade">
                                      <p:cBhvr>
                                        <p:cTn id="22" dur="1000"/>
                                        <p:tgtEl>
                                          <p:spTgt spid="4">
                                            <p:graphicEl>
                                              <a:dgm id="{3E649BBE-5438-4860-AA42-0BE953632007}"/>
                                            </p:graphic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
                                            <p:graphicEl>
                                              <a:dgm id="{CBFD9B8F-A042-48AF-83E1-B073ECB6B84C}"/>
                                            </p:graphicEl>
                                          </p:spTgt>
                                        </p:tgtEl>
                                        <p:attrNameLst>
                                          <p:attrName>style.visibility</p:attrName>
                                        </p:attrNameLst>
                                      </p:cBhvr>
                                      <p:to>
                                        <p:strVal val="visible"/>
                                      </p:to>
                                    </p:set>
                                    <p:animEffect transition="in" filter="fade">
                                      <p:cBhvr>
                                        <p:cTn id="26" dur="1000"/>
                                        <p:tgtEl>
                                          <p:spTgt spid="5">
                                            <p:graphicEl>
                                              <a:dgm id="{CBFD9B8F-A042-48AF-83E1-B073ECB6B8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ADEA36E0-64E6-4BEE-AD42-DAB37DC21EDD}"/>
                                            </p:graphicEl>
                                          </p:spTgt>
                                        </p:tgtEl>
                                        <p:attrNameLst>
                                          <p:attrName>style.visibility</p:attrName>
                                        </p:attrNameLst>
                                      </p:cBhvr>
                                      <p:to>
                                        <p:strVal val="visible"/>
                                      </p:to>
                                    </p:set>
                                    <p:animEffect transition="in" filter="fade">
                                      <p:cBhvr>
                                        <p:cTn id="29" dur="1000"/>
                                        <p:tgtEl>
                                          <p:spTgt spid="5">
                                            <p:graphicEl>
                                              <a:dgm id="{ADEA36E0-64E6-4BEE-AD42-DAB37DC21ED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0F0743B9-76B9-4417-96BA-4B29AAEFE2C0}"/>
                                            </p:graphicEl>
                                          </p:spTgt>
                                        </p:tgtEl>
                                        <p:attrNameLst>
                                          <p:attrName>style.visibility</p:attrName>
                                        </p:attrNameLst>
                                      </p:cBhvr>
                                      <p:to>
                                        <p:strVal val="visible"/>
                                      </p:to>
                                    </p:set>
                                    <p:animEffect transition="in" filter="fade">
                                      <p:cBhvr>
                                        <p:cTn id="32" dur="1000"/>
                                        <p:tgtEl>
                                          <p:spTgt spid="5">
                                            <p:graphicEl>
                                              <a:dgm id="{0F0743B9-76B9-4417-96BA-4B29AAEFE2C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599B9EDF-2BFD-4BEF-B552-CB5FD5EC597E}"/>
                                            </p:graphicEl>
                                          </p:spTgt>
                                        </p:tgtEl>
                                        <p:attrNameLst>
                                          <p:attrName>style.visibility</p:attrName>
                                        </p:attrNameLst>
                                      </p:cBhvr>
                                      <p:to>
                                        <p:strVal val="visible"/>
                                      </p:to>
                                    </p:set>
                                    <p:animEffect transition="in" filter="fade">
                                      <p:cBhvr>
                                        <p:cTn id="35" dur="1000"/>
                                        <p:tgtEl>
                                          <p:spTgt spid="5">
                                            <p:graphicEl>
                                              <a:dgm id="{599B9EDF-2BFD-4BEF-B552-CB5FD5EC597E}"/>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F0F7EA4B-645E-4581-AD97-769433FA6554}"/>
                                            </p:graphicEl>
                                          </p:spTgt>
                                        </p:tgtEl>
                                        <p:attrNameLst>
                                          <p:attrName>style.visibility</p:attrName>
                                        </p:attrNameLst>
                                      </p:cBhvr>
                                      <p:to>
                                        <p:strVal val="visible"/>
                                      </p:to>
                                    </p:set>
                                    <p:animEffect transition="in" filter="fade">
                                      <p:cBhvr>
                                        <p:cTn id="38" dur="1000"/>
                                        <p:tgtEl>
                                          <p:spTgt spid="5">
                                            <p:graphicEl>
                                              <a:dgm id="{F0F7EA4B-645E-4581-AD97-769433FA655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26561F3C-0483-4170-A4DD-98DC09E93992}"/>
                                            </p:graphicEl>
                                          </p:spTgt>
                                        </p:tgtEl>
                                        <p:attrNameLst>
                                          <p:attrName>style.visibility</p:attrName>
                                        </p:attrNameLst>
                                      </p:cBhvr>
                                      <p:to>
                                        <p:strVal val="visible"/>
                                      </p:to>
                                    </p:set>
                                    <p:animEffect transition="in" filter="fade">
                                      <p:cBhvr>
                                        <p:cTn id="41" dur="1000"/>
                                        <p:tgtEl>
                                          <p:spTgt spid="5">
                                            <p:graphicEl>
                                              <a:dgm id="{26561F3C-0483-4170-A4DD-98DC09E93992}"/>
                                            </p:graphic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Graphic spid="5" grpId="0" uiExpand="1">
        <p:bldSub>
          <a:bldDgm bld="lvlAtOnce"/>
        </p:bldSub>
      </p:bldGraphic>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4"/>
          <p:cNvGrpSpPr>
            <a:grpSpLocks noChangeAspect="1"/>
          </p:cNvGrpSpPr>
          <p:nvPr/>
        </p:nvGrpSpPr>
        <p:grpSpPr bwMode="auto">
          <a:xfrm>
            <a:off x="6515364" y="1565243"/>
            <a:ext cx="5446156" cy="4515529"/>
            <a:chOff x="2863" y="318"/>
            <a:chExt cx="4354" cy="3610"/>
          </a:xfrm>
        </p:grpSpPr>
        <p:sp>
          <p:nvSpPr>
            <p:cNvPr id="82"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3"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4"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5"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6"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7"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8"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9"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0"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1"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2"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3"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4" name="Rectangle 16"/>
            <p:cNvSpPr>
              <a:spLocks noChangeArrowheads="1"/>
            </p:cNvSpPr>
            <p:nvPr/>
          </p:nvSpPr>
          <p:spPr bwMode="auto">
            <a:xfrm>
              <a:off x="3398" y="2838"/>
              <a:ext cx="4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SQL - A</a:t>
              </a:r>
              <a:endParaRPr lang="en-US" altLang="en-US" sz="1122" kern="0">
                <a:solidFill>
                  <a:srgbClr val="00B0F0"/>
                </a:solidFill>
                <a:latin typeface="Segoe UI Semilight" panose="020B0402040204020203" pitchFamily="34" charset="0"/>
                <a:cs typeface="Segoe UI Semilight" panose="020B0402040204020203" pitchFamily="34" charset="0"/>
              </a:endParaRPr>
            </a:p>
          </p:txBody>
        </p:sp>
        <p:sp>
          <p:nvSpPr>
            <p:cNvPr id="95"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6"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7"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8"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9"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0"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1"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2"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3"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4"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5"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6"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7"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8"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9" name="Rectangle 31"/>
            <p:cNvSpPr>
              <a:spLocks noChangeArrowheads="1"/>
            </p:cNvSpPr>
            <p:nvPr/>
          </p:nvSpPr>
          <p:spPr bwMode="auto">
            <a:xfrm>
              <a:off x="4884" y="2838"/>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Website</a:t>
              </a: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10"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1"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2"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428" kern="0">
                <a:solidFill>
                  <a:srgbClr val="00B0F0"/>
                </a:solidFill>
                <a:latin typeface="Segoe UI Semilight" panose="020B0402040204020203" pitchFamily="34" charset="0"/>
                <a:cs typeface="Segoe UI Semilight" panose="020B0402040204020203" pitchFamily="34" charset="0"/>
              </a:endParaRPr>
            </a:p>
          </p:txBody>
        </p:sp>
        <p:sp>
          <p:nvSpPr>
            <p:cNvPr id="113"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4"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5"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6"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7"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8"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9"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0"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1"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2"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3"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4"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5" name="Rectangle 47"/>
            <p:cNvSpPr>
              <a:spLocks noChangeArrowheads="1"/>
            </p:cNvSpPr>
            <p:nvPr/>
          </p:nvSpPr>
          <p:spPr bwMode="auto">
            <a:xfrm>
              <a:off x="6417" y="2788"/>
              <a:ext cx="4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Virtual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6" name="Rectangle 48"/>
            <p:cNvSpPr>
              <a:spLocks noChangeArrowheads="1"/>
            </p:cNvSpPr>
            <p:nvPr/>
          </p:nvSpPr>
          <p:spPr bwMode="auto">
            <a:xfrm>
              <a:off x="6417" y="2933"/>
              <a:ext cx="6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Machines</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7"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8"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9"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0"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1"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2" name="Rectangle 54"/>
            <p:cNvSpPr>
              <a:spLocks noChangeArrowheads="1"/>
            </p:cNvSpPr>
            <p:nvPr/>
          </p:nvSpPr>
          <p:spPr bwMode="auto">
            <a:xfrm>
              <a:off x="4731" y="523"/>
              <a:ext cx="4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SQL-A</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3" name="Rectangle 55"/>
            <p:cNvSpPr>
              <a:spLocks noChangeArrowheads="1"/>
            </p:cNvSpPr>
            <p:nvPr/>
          </p:nvSpPr>
          <p:spPr bwMode="auto">
            <a:xfrm>
              <a:off x="4728" y="747"/>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Website</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4" name="Rectangle 56"/>
            <p:cNvSpPr>
              <a:spLocks noChangeArrowheads="1"/>
            </p:cNvSpPr>
            <p:nvPr/>
          </p:nvSpPr>
          <p:spPr bwMode="auto">
            <a:xfrm>
              <a:off x="4713" y="987"/>
              <a:ext cx="63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414042"/>
                  </a:solidFill>
                  <a:latin typeface="Segoe UI Semilight" panose="020B0402040204020203" pitchFamily="34" charset="0"/>
                  <a:cs typeface="Segoe UI Semilight" panose="020B0402040204020203" pitchFamily="34" charset="0"/>
                </a:rPr>
                <a:t>[SQL CONFIG] VM (2x)</a:t>
              </a:r>
              <a:endParaRPr lang="en-US" altLang="en-US" sz="1632" kern="0">
                <a:solidFill>
                  <a:srgbClr val="00B0F0"/>
                </a:solidFill>
                <a:latin typeface="Segoe UI Semilight" panose="020B0402040204020203" pitchFamily="34" charset="0"/>
                <a:cs typeface="Segoe UI Semilight" panose="020B0402040204020203" pitchFamily="34" charset="0"/>
              </a:endParaRPr>
            </a:p>
          </p:txBody>
        </p:sp>
        <p:sp>
          <p:nvSpPr>
            <p:cNvPr id="135"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6"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7"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8"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9"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0"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1"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2"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3"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4"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5"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6" name="Rectangle 68"/>
            <p:cNvSpPr>
              <a:spLocks noChangeArrowheads="1"/>
            </p:cNvSpPr>
            <p:nvPr/>
          </p:nvSpPr>
          <p:spPr bwMode="auto">
            <a:xfrm>
              <a:off x="6236"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7"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8" name="Rectangle 70"/>
            <p:cNvSpPr>
              <a:spLocks noChangeArrowheads="1"/>
            </p:cNvSpPr>
            <p:nvPr/>
          </p:nvSpPr>
          <p:spPr bwMode="auto">
            <a:xfrm>
              <a:off x="4713"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9"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0"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1"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2"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53" name="Rectangle 75"/>
            <p:cNvSpPr>
              <a:spLocks noChangeArrowheads="1"/>
            </p:cNvSpPr>
            <p:nvPr/>
          </p:nvSpPr>
          <p:spPr bwMode="auto">
            <a:xfrm>
              <a:off x="4023" y="3702"/>
              <a:ext cx="5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918" b="1" kern="0">
                  <a:solidFill>
                    <a:srgbClr val="FFFFFF"/>
                  </a:solidFill>
                  <a:latin typeface="Segoe UI Semilight" panose="020B0402040204020203" pitchFamily="34" charset="0"/>
                  <a:cs typeface="Segoe UI Semilight" panose="020B0402040204020203" pitchFamily="34" charset="0"/>
                </a:rPr>
                <a:t>SQLCONFIG</a:t>
              </a:r>
              <a:endParaRPr lang="en-US" altLang="en-US" sz="1224" kern="0">
                <a:solidFill>
                  <a:srgbClr val="00B0F0"/>
                </a:solidFill>
                <a:latin typeface="Segoe UI Semilight" panose="020B0402040204020203" pitchFamily="34" charset="0"/>
                <a:cs typeface="Segoe UI Semilight" panose="020B0402040204020203" pitchFamily="34" charset="0"/>
              </a:endParaRPr>
            </a:p>
          </p:txBody>
        </p:sp>
        <p:sp>
          <p:nvSpPr>
            <p:cNvPr id="154" name="Rectangle 76"/>
            <p:cNvSpPr>
              <a:spLocks noChangeArrowheads="1"/>
            </p:cNvSpPr>
            <p:nvPr/>
          </p:nvSpPr>
          <p:spPr bwMode="auto">
            <a:xfrm>
              <a:off x="4204"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55" name="Rectangle 77"/>
            <p:cNvSpPr>
              <a:spLocks noChangeArrowheads="1"/>
            </p:cNvSpPr>
            <p:nvPr/>
          </p:nvSpPr>
          <p:spPr bwMode="auto">
            <a:xfrm>
              <a:off x="4257"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grpSp>
      <p:sp>
        <p:nvSpPr>
          <p:cNvPr id="79" name="Rectangle 78"/>
          <p:cNvSpPr/>
          <p:nvPr/>
        </p:nvSpPr>
        <p:spPr>
          <a:xfrm>
            <a:off x="882" y="0"/>
            <a:ext cx="12434712" cy="111438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80" name="Title 2"/>
          <p:cNvSpPr txBox="1">
            <a:spLocks/>
          </p:cNvSpPr>
          <p:nvPr/>
        </p:nvSpPr>
        <p:spPr>
          <a:xfrm>
            <a:off x="176030" y="8961"/>
            <a:ext cx="11785489" cy="10964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5400" cap="all">
                <a:solidFill>
                  <a:schemeClr val="bg1"/>
                </a:solidFill>
                <a:latin typeface="+mn-lt"/>
                <a:ea typeface="Abyssinica SIL" panose="02000603020000020004" pitchFamily="2" charset="0"/>
                <a:cs typeface="Leelawadee UI" panose="020B0502040204020203" pitchFamily="34" charset="-34"/>
              </a:rPr>
              <a:t>Azure Resource Manager</a:t>
            </a:r>
          </a:p>
        </p:txBody>
      </p:sp>
      <p:sp>
        <p:nvSpPr>
          <p:cNvPr id="156" name="Rectangle 155"/>
          <p:cNvSpPr/>
          <p:nvPr/>
        </p:nvSpPr>
        <p:spPr>
          <a:xfrm>
            <a:off x="458627" y="2627292"/>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3</a:t>
            </a:r>
          </a:p>
        </p:txBody>
      </p:sp>
      <p:sp>
        <p:nvSpPr>
          <p:cNvPr id="157" name="Rectangle 156"/>
          <p:cNvSpPr/>
          <p:nvPr/>
        </p:nvSpPr>
        <p:spPr>
          <a:xfrm>
            <a:off x="1035907" y="2627292"/>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Repeated deployment in consistent state</a:t>
            </a:r>
          </a:p>
        </p:txBody>
      </p:sp>
      <p:sp>
        <p:nvSpPr>
          <p:cNvPr id="158" name="Rectangle 157"/>
          <p:cNvSpPr/>
          <p:nvPr/>
        </p:nvSpPr>
        <p:spPr>
          <a:xfrm>
            <a:off x="458627" y="2091695"/>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2</a:t>
            </a:r>
          </a:p>
        </p:txBody>
      </p:sp>
      <p:sp>
        <p:nvSpPr>
          <p:cNvPr id="159" name="Rectangle 158"/>
          <p:cNvSpPr/>
          <p:nvPr/>
        </p:nvSpPr>
        <p:spPr>
          <a:xfrm>
            <a:off x="1035907" y="2091695"/>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Simple orchestration</a:t>
            </a:r>
          </a:p>
        </p:txBody>
      </p:sp>
      <p:sp>
        <p:nvSpPr>
          <p:cNvPr id="160" name="Rectangle 159"/>
          <p:cNvSpPr/>
          <p:nvPr/>
        </p:nvSpPr>
        <p:spPr>
          <a:xfrm>
            <a:off x="458627" y="1557531"/>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1</a:t>
            </a:r>
          </a:p>
        </p:txBody>
      </p:sp>
      <p:sp>
        <p:nvSpPr>
          <p:cNvPr id="161" name="Rectangle 160"/>
          <p:cNvSpPr/>
          <p:nvPr/>
        </p:nvSpPr>
        <p:spPr>
          <a:xfrm>
            <a:off x="1035907" y="1557531"/>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Specify resources &amp; dependencies</a:t>
            </a:r>
          </a:p>
        </p:txBody>
      </p:sp>
      <p:sp>
        <p:nvSpPr>
          <p:cNvPr id="162" name="Rectangle 161"/>
          <p:cNvSpPr/>
          <p:nvPr/>
        </p:nvSpPr>
        <p:spPr>
          <a:xfrm>
            <a:off x="458627" y="3162890"/>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4</a:t>
            </a:r>
          </a:p>
        </p:txBody>
      </p:sp>
      <p:sp>
        <p:nvSpPr>
          <p:cNvPr id="163" name="Rectangle 162"/>
          <p:cNvSpPr/>
          <p:nvPr/>
        </p:nvSpPr>
        <p:spPr>
          <a:xfrm>
            <a:off x="1035907" y="3162890"/>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Incremental deployments</a:t>
            </a:r>
          </a:p>
        </p:txBody>
      </p:sp>
      <p:sp>
        <p:nvSpPr>
          <p:cNvPr id="164" name="Isosceles Triangle 163"/>
          <p:cNvSpPr/>
          <p:nvPr/>
        </p:nvSpPr>
        <p:spPr>
          <a:xfrm rot="10800000">
            <a:off x="8938173" y="1045368"/>
            <a:ext cx="467948" cy="403403"/>
          </a:xfrm>
          <a:prstGeom prst="triangl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64"/>
          <p:cNvSpPr/>
          <p:nvPr/>
        </p:nvSpPr>
        <p:spPr>
          <a:xfrm>
            <a:off x="457064" y="3717658"/>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5</a:t>
            </a:r>
          </a:p>
        </p:txBody>
      </p:sp>
      <p:sp>
        <p:nvSpPr>
          <p:cNvPr id="166" name="Rectangle 165"/>
          <p:cNvSpPr/>
          <p:nvPr/>
        </p:nvSpPr>
        <p:spPr>
          <a:xfrm>
            <a:off x="1034344" y="3717658"/>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JSON based templates</a:t>
            </a:r>
          </a:p>
        </p:txBody>
      </p:sp>
      <p:grpSp>
        <p:nvGrpSpPr>
          <p:cNvPr id="167" name="Group 166">
            <a:extLst>
              <a:ext uri="{FF2B5EF4-FFF2-40B4-BE49-F238E27FC236}">
                <a16:creationId xmlns:a16="http://schemas.microsoft.com/office/drawing/2014/main" id="{29ED679D-AF24-432F-A27B-1AF3869DA376}"/>
              </a:ext>
            </a:extLst>
          </p:cNvPr>
          <p:cNvGrpSpPr/>
          <p:nvPr/>
        </p:nvGrpSpPr>
        <p:grpSpPr>
          <a:xfrm>
            <a:off x="7023561" y="1481038"/>
            <a:ext cx="4667284" cy="5334000"/>
            <a:chOff x="7082333" y="1481038"/>
            <a:chExt cx="4667284" cy="5334000"/>
          </a:xfrm>
        </p:grpSpPr>
        <p:grpSp>
          <p:nvGrpSpPr>
            <p:cNvPr id="168" name="Group 167">
              <a:extLst>
                <a:ext uri="{FF2B5EF4-FFF2-40B4-BE49-F238E27FC236}">
                  <a16:creationId xmlns:a16="http://schemas.microsoft.com/office/drawing/2014/main" id="{7BE60089-17E2-4BE6-81CF-28745CCE6A23}"/>
                </a:ext>
              </a:extLst>
            </p:cNvPr>
            <p:cNvGrpSpPr/>
            <p:nvPr/>
          </p:nvGrpSpPr>
          <p:grpSpPr>
            <a:xfrm>
              <a:off x="7082333" y="1481038"/>
              <a:ext cx="4419600" cy="2286000"/>
              <a:chOff x="6599237" y="4183062"/>
              <a:chExt cx="4419600" cy="2286000"/>
            </a:xfrm>
            <a:solidFill>
              <a:schemeClr val="tx1">
                <a:lumMod val="40000"/>
                <a:lumOff val="60000"/>
              </a:schemeClr>
            </a:solidFill>
          </p:grpSpPr>
          <p:sp>
            <p:nvSpPr>
              <p:cNvPr id="172" name="Scroll: Vertical 171">
                <a:extLst>
                  <a:ext uri="{FF2B5EF4-FFF2-40B4-BE49-F238E27FC236}">
                    <a16:creationId xmlns:a16="http://schemas.microsoft.com/office/drawing/2014/main" id="{93052A3B-4CC1-4BC2-937A-B436C572AD3C}"/>
                  </a:ext>
                </a:extLst>
              </p:cNvPr>
              <p:cNvSpPr/>
              <p:nvPr/>
            </p:nvSpPr>
            <p:spPr bwMode="auto">
              <a:xfrm>
                <a:off x="6599237" y="4183062"/>
                <a:ext cx="4419600" cy="2286000"/>
              </a:xfrm>
              <a:prstGeom prst="verticalScroll">
                <a:avLst/>
              </a:prstGeom>
              <a:grpFill/>
              <a:ln w="12700">
                <a:solidFill>
                  <a:schemeClr val="bg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GB" sz="2000">
                    <a:solidFill>
                      <a:schemeClr val="tx1">
                        <a:lumMod val="75000"/>
                      </a:schemeClr>
                    </a:solidFill>
                  </a:rPr>
                  <a:t>ARM Template</a:t>
                </a:r>
              </a:p>
              <a:p>
                <a:pPr algn="ctr" defTabSz="932472" fontAlgn="base">
                  <a:spcBef>
                    <a:spcPct val="0"/>
                  </a:spcBef>
                  <a:spcAft>
                    <a:spcPct val="0"/>
                  </a:spcAft>
                </a:pPr>
                <a:endParaRPr lang="en-GB" sz="2000">
                  <a:solidFill>
                    <a:schemeClr val="tx1">
                      <a:lumMod val="75000"/>
                    </a:schemeClr>
                  </a:solidFill>
                </a:endParaRPr>
              </a:p>
              <a:p>
                <a:pPr algn="ctr" defTabSz="932472" fontAlgn="base">
                  <a:spcBef>
                    <a:spcPct val="0"/>
                  </a:spcBef>
                  <a:spcAft>
                    <a:spcPct val="0"/>
                  </a:spcAft>
                </a:pPr>
                <a:endParaRPr lang="en-GB" sz="2000">
                  <a:solidFill>
                    <a:schemeClr val="tx1">
                      <a:lumMod val="75000"/>
                    </a:schemeClr>
                  </a:solidFill>
                </a:endParaRPr>
              </a:p>
            </p:txBody>
          </p:sp>
          <p:sp>
            <p:nvSpPr>
              <p:cNvPr id="173" name="TextBox 172">
                <a:extLst>
                  <a:ext uri="{FF2B5EF4-FFF2-40B4-BE49-F238E27FC236}">
                    <a16:creationId xmlns:a16="http://schemas.microsoft.com/office/drawing/2014/main" id="{F19AC39F-2F7B-4C11-A26A-2AA64EC39E3D}"/>
                  </a:ext>
                </a:extLst>
              </p:cNvPr>
              <p:cNvSpPr txBox="1"/>
              <p:nvPr/>
            </p:nvSpPr>
            <p:spPr>
              <a:xfrm>
                <a:off x="6903445" y="4792662"/>
                <a:ext cx="1981200" cy="1600200"/>
              </a:xfrm>
              <a:prstGeom prst="rect">
                <a:avLst/>
              </a:prstGeom>
              <a:grpFill/>
            </p:spPr>
            <p:txBody>
              <a:bodyPr wrap="none" lIns="182880" tIns="146304" rIns="182880" bIns="146304" rtlCol="0">
                <a:noAutofit/>
              </a:bodyPr>
              <a:lstStyle/>
              <a:p>
                <a:pPr>
                  <a:lnSpc>
                    <a:spcPct val="90000"/>
                  </a:lnSpc>
                  <a:spcBef>
                    <a:spcPts val="1200"/>
                  </a:spcBef>
                  <a:spcAft>
                    <a:spcPts val="600"/>
                  </a:spcAft>
                </a:pP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"parameters":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"variables":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"resources":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type: "</a:t>
                </a:r>
                <a:r>
                  <a:rPr lang="en-GB" sz="1000" err="1">
                    <a:solidFill>
                      <a:schemeClr val="tx1">
                        <a:lumMod val="75000"/>
                      </a:schemeClr>
                    </a:solidFill>
                    <a:latin typeface="Courier New" panose="02070309020205020404" pitchFamily="49" charset="0"/>
                    <a:cs typeface="Courier New" panose="02070309020205020404" pitchFamily="49" charset="0"/>
                  </a:rPr>
                  <a:t>Microsoft.Compute</a:t>
                </a:r>
                <a:r>
                  <a:rPr lang="en-GB" sz="1000">
                    <a:solidFill>
                      <a:schemeClr val="tx1">
                        <a:lumMod val="75000"/>
                      </a:schemeClr>
                    </a:solidFill>
                    <a:latin typeface="Courier New" panose="02070309020205020404" pitchFamily="49" charset="0"/>
                    <a:cs typeface="Courier New" panose="02070309020205020404" pitchFamily="49" charset="0"/>
                  </a:rPr>
                  <a:t>/</a:t>
                </a:r>
                <a:r>
                  <a:rPr lang="en-GB" sz="1000" err="1">
                    <a:solidFill>
                      <a:schemeClr val="tx1">
                        <a:lumMod val="75000"/>
                      </a:schemeClr>
                    </a:solidFill>
                    <a:latin typeface="Courier New" panose="02070309020205020404" pitchFamily="49" charset="0"/>
                    <a:cs typeface="Courier New" panose="02070309020205020404" pitchFamily="49" charset="0"/>
                  </a:rPr>
                  <a:t>virtualMachines</a:t>
                </a: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"outputs":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a:t>
                </a:r>
              </a:p>
            </p:txBody>
          </p:sp>
        </p:grpSp>
        <p:grpSp>
          <p:nvGrpSpPr>
            <p:cNvPr id="169" name="Group 168">
              <a:extLst>
                <a:ext uri="{FF2B5EF4-FFF2-40B4-BE49-F238E27FC236}">
                  <a16:creationId xmlns:a16="http://schemas.microsoft.com/office/drawing/2014/main" id="{EDC6C2C9-4DF4-4A24-AADA-1023B683607F}"/>
                </a:ext>
              </a:extLst>
            </p:cNvPr>
            <p:cNvGrpSpPr/>
            <p:nvPr/>
          </p:nvGrpSpPr>
          <p:grpSpPr>
            <a:xfrm>
              <a:off x="7586389" y="3599363"/>
              <a:ext cx="4163228" cy="3215675"/>
              <a:chOff x="7586389" y="3599363"/>
              <a:chExt cx="4163228" cy="3215675"/>
            </a:xfrm>
          </p:grpSpPr>
          <p:pic>
            <p:nvPicPr>
              <p:cNvPr id="170" name="Picture 169">
                <a:extLst>
                  <a:ext uri="{FF2B5EF4-FFF2-40B4-BE49-F238E27FC236}">
                    <a16:creationId xmlns:a16="http://schemas.microsoft.com/office/drawing/2014/main" id="{810AF3D8-1391-49AC-A189-9B55CA8B779A}"/>
                  </a:ext>
                </a:extLst>
              </p:cNvPr>
              <p:cNvPicPr>
                <a:picLocks noChangeAspect="1"/>
              </p:cNvPicPr>
              <p:nvPr/>
            </p:nvPicPr>
            <p:blipFill>
              <a:blip r:embed="rId3"/>
              <a:stretch>
                <a:fillRect/>
              </a:stretch>
            </p:blipFill>
            <p:spPr>
              <a:xfrm>
                <a:off x="7586389" y="4300438"/>
                <a:ext cx="4163228" cy="2514600"/>
              </a:xfrm>
              <a:prstGeom prst="rect">
                <a:avLst/>
              </a:prstGeom>
            </p:spPr>
          </p:pic>
          <p:sp>
            <p:nvSpPr>
              <p:cNvPr id="171" name="Isosceles Triangle 170">
                <a:extLst>
                  <a:ext uri="{FF2B5EF4-FFF2-40B4-BE49-F238E27FC236}">
                    <a16:creationId xmlns:a16="http://schemas.microsoft.com/office/drawing/2014/main" id="{EF9E40F5-E445-4ED6-B719-DF87192276DA}"/>
                  </a:ext>
                </a:extLst>
              </p:cNvPr>
              <p:cNvSpPr/>
              <p:nvPr/>
            </p:nvSpPr>
            <p:spPr bwMode="auto">
              <a:xfrm>
                <a:off x="8203107" y="3599363"/>
                <a:ext cx="479426" cy="701076"/>
              </a:xfrm>
              <a:prstGeom prst="triangle">
                <a:avLst>
                  <a:gd name="adj" fmla="val 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20264F3E-6384-466B-A817-4D691C062A57}"/>
              </a:ext>
            </a:extLst>
          </p:cNvPr>
          <p:cNvSpPr txBox="1"/>
          <p:nvPr/>
        </p:nvSpPr>
        <p:spPr>
          <a:xfrm>
            <a:off x="2653048" y="6494525"/>
            <a:ext cx="981679"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SDKs</a:t>
            </a:r>
          </a:p>
        </p:txBody>
      </p:sp>
      <p:pic>
        <p:nvPicPr>
          <p:cNvPr id="175" name="Picture 174" descr="A close up of a sign&#10;&#10;Description generated with high confidence">
            <a:extLst>
              <a:ext uri="{FF2B5EF4-FFF2-40B4-BE49-F238E27FC236}">
                <a16:creationId xmlns:a16="http://schemas.microsoft.com/office/drawing/2014/main" id="{822D0D51-34AA-41E9-97A7-07C167B688D4}"/>
              </a:ext>
            </a:extLst>
          </p:cNvPr>
          <p:cNvPicPr>
            <a:picLocks noChangeAspect="1"/>
          </p:cNvPicPr>
          <p:nvPr/>
        </p:nvPicPr>
        <p:blipFill>
          <a:blip r:embed="rId4"/>
          <a:stretch>
            <a:fillRect/>
          </a:stretch>
        </p:blipFill>
        <p:spPr>
          <a:xfrm>
            <a:off x="2219787" y="6030739"/>
            <a:ext cx="542066" cy="542066"/>
          </a:xfrm>
          <a:prstGeom prst="rect">
            <a:avLst/>
          </a:prstGeom>
        </p:spPr>
      </p:pic>
      <p:pic>
        <p:nvPicPr>
          <p:cNvPr id="176" name="Graphic 175">
            <a:extLst>
              <a:ext uri="{FF2B5EF4-FFF2-40B4-BE49-F238E27FC236}">
                <a16:creationId xmlns:a16="http://schemas.microsoft.com/office/drawing/2014/main" id="{C5265C41-3012-4B65-988E-1B00273FA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1638" y="6058442"/>
            <a:ext cx="497694" cy="497694"/>
          </a:xfrm>
          <a:prstGeom prst="rect">
            <a:avLst/>
          </a:prstGeom>
        </p:spPr>
      </p:pic>
      <p:grpSp>
        <p:nvGrpSpPr>
          <p:cNvPr id="4" name="Group 3">
            <a:extLst>
              <a:ext uri="{FF2B5EF4-FFF2-40B4-BE49-F238E27FC236}">
                <a16:creationId xmlns:a16="http://schemas.microsoft.com/office/drawing/2014/main" id="{5D84005D-71A8-4150-95D2-DD7C90CA53F5}"/>
              </a:ext>
            </a:extLst>
          </p:cNvPr>
          <p:cNvGrpSpPr/>
          <p:nvPr/>
        </p:nvGrpSpPr>
        <p:grpSpPr>
          <a:xfrm>
            <a:off x="927605" y="5673111"/>
            <a:ext cx="894086" cy="894086"/>
            <a:chOff x="2867416" y="4366233"/>
            <a:chExt cx="1052311" cy="1052311"/>
          </a:xfrm>
        </p:grpSpPr>
        <p:pic>
          <p:nvPicPr>
            <p:cNvPr id="177" name="Graphic 176">
              <a:extLst>
                <a:ext uri="{FF2B5EF4-FFF2-40B4-BE49-F238E27FC236}">
                  <a16:creationId xmlns:a16="http://schemas.microsoft.com/office/drawing/2014/main" id="{7FBC87DF-AABD-4CC7-9965-8F8968B32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416" y="4366233"/>
              <a:ext cx="1052311" cy="1052311"/>
            </a:xfrm>
            <a:prstGeom prst="rect">
              <a:avLst/>
            </a:prstGeom>
          </p:spPr>
        </p:pic>
        <p:sp>
          <p:nvSpPr>
            <p:cNvPr id="3" name="TextBox 2">
              <a:extLst>
                <a:ext uri="{FF2B5EF4-FFF2-40B4-BE49-F238E27FC236}">
                  <a16:creationId xmlns:a16="http://schemas.microsoft.com/office/drawing/2014/main" id="{CE41C420-7A87-4557-B3BB-95B57388F416}"/>
                </a:ext>
              </a:extLst>
            </p:cNvPr>
            <p:cNvSpPr txBox="1"/>
            <p:nvPr/>
          </p:nvSpPr>
          <p:spPr>
            <a:xfrm>
              <a:off x="3031359" y="4449950"/>
              <a:ext cx="742062" cy="489363"/>
            </a:xfrm>
            <a:prstGeom prst="rect">
              <a:avLst/>
            </a:prstGeom>
            <a:noFill/>
          </p:spPr>
          <p:txBody>
            <a:bodyPr wrap="none" lIns="182880" tIns="146304" rIns="182880" bIns="146304" rtlCol="0">
              <a:spAutoFit/>
            </a:bodyPr>
            <a:lstStyle/>
            <a:p>
              <a:pPr>
                <a:lnSpc>
                  <a:spcPct val="90000"/>
                </a:lnSpc>
                <a:spcAft>
                  <a:spcPts val="600"/>
                </a:spcAft>
              </a:pPr>
              <a:r>
                <a:rPr lang="en-GB" sz="1400">
                  <a:solidFill>
                    <a:schemeClr val="bg1">
                      <a:lumMod val="95000"/>
                    </a:schemeClr>
                  </a:solidFill>
                </a:rPr>
                <a:t>bash</a:t>
              </a:r>
            </a:p>
          </p:txBody>
        </p:sp>
      </p:grpSp>
      <p:pic>
        <p:nvPicPr>
          <p:cNvPr id="178" name="Picture 177" descr="A picture containing monitor, thing, sitting, object&#10;&#10;Description generated with very high confidence">
            <a:extLst>
              <a:ext uri="{FF2B5EF4-FFF2-40B4-BE49-F238E27FC236}">
                <a16:creationId xmlns:a16="http://schemas.microsoft.com/office/drawing/2014/main" id="{51AF7DC5-09EB-4250-81A3-279E5A31E924}"/>
              </a:ext>
            </a:extLst>
          </p:cNvPr>
          <p:cNvPicPr>
            <a:picLocks noChangeAspect="1"/>
          </p:cNvPicPr>
          <p:nvPr/>
        </p:nvPicPr>
        <p:blipFill>
          <a:blip r:embed="rId9"/>
          <a:stretch>
            <a:fillRect/>
          </a:stretch>
        </p:blipFill>
        <p:spPr>
          <a:xfrm>
            <a:off x="1341363" y="4440143"/>
            <a:ext cx="792088" cy="792088"/>
          </a:xfrm>
          <a:prstGeom prst="rect">
            <a:avLst/>
          </a:prstGeom>
        </p:spPr>
      </p:pic>
      <p:pic>
        <p:nvPicPr>
          <p:cNvPr id="179" name="Picture 178">
            <a:extLst>
              <a:ext uri="{FF2B5EF4-FFF2-40B4-BE49-F238E27FC236}">
                <a16:creationId xmlns:a16="http://schemas.microsoft.com/office/drawing/2014/main" id="{773A6544-154E-4490-9368-49FCB76182C5}"/>
              </a:ext>
            </a:extLst>
          </p:cNvPr>
          <p:cNvPicPr>
            <a:picLocks noChangeAspect="1"/>
          </p:cNvPicPr>
          <p:nvPr/>
        </p:nvPicPr>
        <p:blipFill>
          <a:blip r:embed="rId10"/>
          <a:stretch>
            <a:fillRect/>
          </a:stretch>
        </p:blipFill>
        <p:spPr>
          <a:xfrm>
            <a:off x="467529" y="4778851"/>
            <a:ext cx="646482" cy="646482"/>
          </a:xfrm>
          <a:prstGeom prst="rect">
            <a:avLst/>
          </a:prstGeom>
        </p:spPr>
      </p:pic>
      <p:pic>
        <p:nvPicPr>
          <p:cNvPr id="180" name="Picture 179">
            <a:extLst>
              <a:ext uri="{FF2B5EF4-FFF2-40B4-BE49-F238E27FC236}">
                <a16:creationId xmlns:a16="http://schemas.microsoft.com/office/drawing/2014/main" id="{F13AFB3C-3255-49D3-95A3-BD9E707FBAAF}"/>
              </a:ext>
            </a:extLst>
          </p:cNvPr>
          <p:cNvPicPr>
            <a:picLocks noChangeAspect="1"/>
          </p:cNvPicPr>
          <p:nvPr/>
        </p:nvPicPr>
        <p:blipFill>
          <a:blip r:embed="rId11"/>
          <a:stretch>
            <a:fillRect/>
          </a:stretch>
        </p:blipFill>
        <p:spPr>
          <a:xfrm>
            <a:off x="4238188" y="5274737"/>
            <a:ext cx="607645" cy="607645"/>
          </a:xfrm>
          <a:prstGeom prst="rect">
            <a:avLst/>
          </a:prstGeom>
        </p:spPr>
      </p:pic>
      <p:pic>
        <p:nvPicPr>
          <p:cNvPr id="9" name="Graphic 8">
            <a:extLst>
              <a:ext uri="{FF2B5EF4-FFF2-40B4-BE49-F238E27FC236}">
                <a16:creationId xmlns:a16="http://schemas.microsoft.com/office/drawing/2014/main" id="{732E5DBD-5DC0-47B4-BB1A-61053A0828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4623" y="5731441"/>
            <a:ext cx="583166" cy="583166"/>
          </a:xfrm>
          <a:prstGeom prst="rect">
            <a:avLst/>
          </a:prstGeom>
        </p:spPr>
      </p:pic>
      <p:pic>
        <p:nvPicPr>
          <p:cNvPr id="11" name="Graphic 10">
            <a:extLst>
              <a:ext uri="{FF2B5EF4-FFF2-40B4-BE49-F238E27FC236}">
                <a16:creationId xmlns:a16="http://schemas.microsoft.com/office/drawing/2014/main" id="{6711997E-4B03-4878-ADD9-D0B2E10CCB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53941" y="6014565"/>
            <a:ext cx="574795" cy="574795"/>
          </a:xfrm>
          <a:prstGeom prst="rect">
            <a:avLst/>
          </a:prstGeom>
        </p:spPr>
      </p:pic>
      <p:sp>
        <p:nvSpPr>
          <p:cNvPr id="12" name="TextBox 11">
            <a:extLst>
              <a:ext uri="{FF2B5EF4-FFF2-40B4-BE49-F238E27FC236}">
                <a16:creationId xmlns:a16="http://schemas.microsoft.com/office/drawing/2014/main" id="{88FD2771-D219-478F-93B5-1F97FA217F2E}"/>
              </a:ext>
            </a:extLst>
          </p:cNvPr>
          <p:cNvSpPr txBox="1"/>
          <p:nvPr/>
        </p:nvSpPr>
        <p:spPr>
          <a:xfrm>
            <a:off x="1061497" y="5113318"/>
            <a:ext cx="2000997" cy="760208"/>
          </a:xfrm>
          <a:prstGeom prst="rect">
            <a:avLst/>
          </a:prstGeom>
          <a:noFill/>
        </p:spPr>
        <p:txBody>
          <a:bodyPr wrap="none" lIns="182880" tIns="146304" rIns="182880" bIns="146304" rtlCol="0">
            <a:spAutoFit/>
          </a:bodyPr>
          <a:lstStyle/>
          <a:p>
            <a:pPr>
              <a:lnSpc>
                <a:spcPct val="90000"/>
              </a:lnSpc>
              <a:spcAft>
                <a:spcPts val="600"/>
              </a:spcAft>
            </a:pPr>
            <a:r>
              <a:rPr lang="en-GB" sz="1400" b="1">
                <a:gradFill>
                  <a:gsLst>
                    <a:gs pos="2917">
                      <a:schemeClr val="tx1"/>
                    </a:gs>
                    <a:gs pos="30000">
                      <a:schemeClr val="tx1"/>
                    </a:gs>
                  </a:gsLst>
                  <a:lin ang="5400000" scaled="0"/>
                </a:gradFill>
              </a:rPr>
              <a:t>Cross platform CLIs</a:t>
            </a:r>
          </a:p>
          <a:p>
            <a:pPr>
              <a:lnSpc>
                <a:spcPct val="90000"/>
              </a:lnSpc>
              <a:spcAft>
                <a:spcPts val="600"/>
              </a:spcAft>
            </a:pPr>
            <a:r>
              <a:rPr lang="en-GB" sz="1400" b="1" err="1">
                <a:gradFill>
                  <a:gsLst>
                    <a:gs pos="2917">
                      <a:schemeClr val="tx1"/>
                    </a:gs>
                    <a:gs pos="30000">
                      <a:schemeClr val="tx1"/>
                    </a:gs>
                  </a:gsLst>
                  <a:lin ang="5400000" scaled="0"/>
                </a:gradFill>
              </a:rPr>
              <a:t>Powershell</a:t>
            </a:r>
            <a:endParaRPr lang="en-GB" sz="1400" b="1">
              <a:gradFill>
                <a:gsLst>
                  <a:gs pos="2917">
                    <a:schemeClr val="tx1"/>
                  </a:gs>
                  <a:gs pos="30000">
                    <a:schemeClr val="tx1"/>
                  </a:gs>
                </a:gsLst>
                <a:lin ang="5400000" scaled="0"/>
              </a:gradFill>
            </a:endParaRPr>
          </a:p>
        </p:txBody>
      </p:sp>
      <p:sp>
        <p:nvSpPr>
          <p:cNvPr id="181" name="TextBox 180">
            <a:extLst>
              <a:ext uri="{FF2B5EF4-FFF2-40B4-BE49-F238E27FC236}">
                <a16:creationId xmlns:a16="http://schemas.microsoft.com/office/drawing/2014/main" id="{20B593E0-2E12-4940-B63A-CAC4A61693A5}"/>
              </a:ext>
            </a:extLst>
          </p:cNvPr>
          <p:cNvSpPr txBox="1"/>
          <p:nvPr/>
        </p:nvSpPr>
        <p:spPr>
          <a:xfrm>
            <a:off x="4750266" y="5203265"/>
            <a:ext cx="1504836"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Dev tools</a:t>
            </a:r>
          </a:p>
        </p:txBody>
      </p:sp>
      <p:sp>
        <p:nvSpPr>
          <p:cNvPr id="15" name="TextBox 14">
            <a:extLst>
              <a:ext uri="{FF2B5EF4-FFF2-40B4-BE49-F238E27FC236}">
                <a16:creationId xmlns:a16="http://schemas.microsoft.com/office/drawing/2014/main" id="{6AB7F496-4190-4C62-BC10-C95D76ACF87E}"/>
              </a:ext>
            </a:extLst>
          </p:cNvPr>
          <p:cNvSpPr txBox="1"/>
          <p:nvPr/>
        </p:nvSpPr>
        <p:spPr>
          <a:xfrm>
            <a:off x="8693076" y="6366235"/>
            <a:ext cx="3557219" cy="572464"/>
          </a:xfrm>
          <a:prstGeom prst="rect">
            <a:avLst/>
          </a:prstGeom>
          <a:solidFill>
            <a:srgbClr val="1E1E1E"/>
          </a:solidFill>
        </p:spPr>
        <p:txBody>
          <a:bodyPr wrap="square" lIns="182880" tIns="146304" rIns="182880" bIns="146304" rtlCol="0">
            <a:spAutoFit/>
          </a:bodyPr>
          <a:lstStyle/>
          <a:p>
            <a:pPr>
              <a:lnSpc>
                <a:spcPct val="90000"/>
              </a:lnSpc>
              <a:spcAft>
                <a:spcPts val="600"/>
              </a:spcAft>
            </a:pPr>
            <a:r>
              <a:rPr lang="en-GB" sz="2000">
                <a:solidFill>
                  <a:schemeClr val="bg1"/>
                </a:solidFill>
              </a:rPr>
              <a:t>INFRASTRUCTURE AS CODE</a:t>
            </a:r>
          </a:p>
        </p:txBody>
      </p:sp>
    </p:spTree>
    <p:extLst>
      <p:ext uri="{BB962C8B-B14F-4D97-AF65-F5344CB8AC3E}">
        <p14:creationId xmlns:p14="http://schemas.microsoft.com/office/powerpoint/2010/main" val="4189124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0"/>
                                        </p:tgtEl>
                                        <p:attrNameLst>
                                          <p:attrName>style.visibility</p:attrName>
                                        </p:attrNameLst>
                                      </p:cBhvr>
                                      <p:to>
                                        <p:strVal val="visible"/>
                                      </p:to>
                                    </p:set>
                                    <p:animEffect transition="in" filter="wipe(up)">
                                      <p:cBhvr>
                                        <p:cTn id="14" dur="500"/>
                                        <p:tgtEl>
                                          <p:spTgt spid="16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up)">
                                      <p:cBhvr>
                                        <p:cTn id="22" dur="500"/>
                                        <p:tgtEl>
                                          <p:spTgt spid="15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wipe(up)">
                                      <p:cBhvr>
                                        <p:cTn id="25" dur="500"/>
                                        <p:tgtEl>
                                          <p:spTgt spid="1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up)">
                                      <p:cBhvr>
                                        <p:cTn id="30" dur="500"/>
                                        <p:tgtEl>
                                          <p:spTgt spid="15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7"/>
                                        </p:tgtEl>
                                        <p:attrNameLst>
                                          <p:attrName>style.visibility</p:attrName>
                                        </p:attrNameLst>
                                      </p:cBhvr>
                                      <p:to>
                                        <p:strVal val="visible"/>
                                      </p:to>
                                    </p:set>
                                    <p:animEffect transition="in" filter="wipe(up)">
                                      <p:cBhvr>
                                        <p:cTn id="33" dur="500"/>
                                        <p:tgtEl>
                                          <p:spTgt spid="15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wipe(up)">
                                      <p:cBhvr>
                                        <p:cTn id="38" dur="500"/>
                                        <p:tgtEl>
                                          <p:spTgt spid="16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up)">
                                      <p:cBhvr>
                                        <p:cTn id="41" dur="500"/>
                                        <p:tgtEl>
                                          <p:spTgt spid="16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up)">
                                      <p:cBhvr>
                                        <p:cTn id="44" dur="500"/>
                                        <p:tgtEl>
                                          <p:spTgt spid="1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wipe(up)">
                                      <p:cBhvr>
                                        <p:cTn id="49" dur="500"/>
                                        <p:tgtEl>
                                          <p:spTgt spid="16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wipe(up)">
                                      <p:cBhvr>
                                        <p:cTn id="52" dur="500"/>
                                        <p:tgtEl>
                                          <p:spTgt spid="1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1"/>
                                        </p:tgtEl>
                                      </p:cBhvr>
                                    </p:animEffect>
                                    <p:set>
                                      <p:cBhvr>
                                        <p:cTn id="57" dur="1" fill="hold">
                                          <p:stCondLst>
                                            <p:cond delay="499"/>
                                          </p:stCondLst>
                                        </p:cTn>
                                        <p:tgtEl>
                                          <p:spTgt spid="8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ppt_x"/>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75"/>
                                        </p:tgtEl>
                                        <p:attrNameLst>
                                          <p:attrName>style.visibility</p:attrName>
                                        </p:attrNameLst>
                                      </p:cBhvr>
                                      <p:to>
                                        <p:strVal val="visible"/>
                                      </p:to>
                                    </p:set>
                                    <p:anim calcmode="lin" valueType="num">
                                      <p:cBhvr additive="base">
                                        <p:cTn id="69" dur="500" fill="hold"/>
                                        <p:tgtEl>
                                          <p:spTgt spid="175"/>
                                        </p:tgtEl>
                                        <p:attrNameLst>
                                          <p:attrName>ppt_x</p:attrName>
                                        </p:attrNameLst>
                                      </p:cBhvr>
                                      <p:tavLst>
                                        <p:tav tm="0">
                                          <p:val>
                                            <p:strVal val="#ppt_x"/>
                                          </p:val>
                                        </p:tav>
                                        <p:tav tm="100000">
                                          <p:val>
                                            <p:strVal val="#ppt_x"/>
                                          </p:val>
                                        </p:tav>
                                      </p:tavLst>
                                    </p:anim>
                                    <p:anim calcmode="lin" valueType="num">
                                      <p:cBhvr additive="base">
                                        <p:cTn id="70" dur="500" fill="hold"/>
                                        <p:tgtEl>
                                          <p:spTgt spid="17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 calcmode="lin" valueType="num">
                                      <p:cBhvr additive="base">
                                        <p:cTn id="73" dur="500" fill="hold"/>
                                        <p:tgtEl>
                                          <p:spTgt spid="176"/>
                                        </p:tgtEl>
                                        <p:attrNameLst>
                                          <p:attrName>ppt_x</p:attrName>
                                        </p:attrNameLst>
                                      </p:cBhvr>
                                      <p:tavLst>
                                        <p:tav tm="0">
                                          <p:val>
                                            <p:strVal val="#ppt_x"/>
                                          </p:val>
                                        </p:tav>
                                        <p:tav tm="100000">
                                          <p:val>
                                            <p:strVal val="#ppt_x"/>
                                          </p:val>
                                        </p:tav>
                                      </p:tavLst>
                                    </p:anim>
                                    <p:anim calcmode="lin" valueType="num">
                                      <p:cBhvr additive="base">
                                        <p:cTn id="74" dur="500" fill="hold"/>
                                        <p:tgtEl>
                                          <p:spTgt spid="17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anim calcmode="lin" valueType="num">
                                      <p:cBhvr additive="base">
                                        <p:cTn id="81" dur="500" fill="hold"/>
                                        <p:tgtEl>
                                          <p:spTgt spid="178"/>
                                        </p:tgtEl>
                                        <p:attrNameLst>
                                          <p:attrName>ppt_x</p:attrName>
                                        </p:attrNameLst>
                                      </p:cBhvr>
                                      <p:tavLst>
                                        <p:tav tm="0">
                                          <p:val>
                                            <p:strVal val="#ppt_x"/>
                                          </p:val>
                                        </p:tav>
                                        <p:tav tm="100000">
                                          <p:val>
                                            <p:strVal val="#ppt_x"/>
                                          </p:val>
                                        </p:tav>
                                      </p:tavLst>
                                    </p:anim>
                                    <p:anim calcmode="lin" valueType="num">
                                      <p:cBhvr additive="base">
                                        <p:cTn id="82" dur="500" fill="hold"/>
                                        <p:tgtEl>
                                          <p:spTgt spid="17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 calcmode="lin" valueType="num">
                                      <p:cBhvr additive="base">
                                        <p:cTn id="85" dur="500" fill="hold"/>
                                        <p:tgtEl>
                                          <p:spTgt spid="179"/>
                                        </p:tgtEl>
                                        <p:attrNameLst>
                                          <p:attrName>ppt_x</p:attrName>
                                        </p:attrNameLst>
                                      </p:cBhvr>
                                      <p:tavLst>
                                        <p:tav tm="0">
                                          <p:val>
                                            <p:strVal val="#ppt_x"/>
                                          </p:val>
                                        </p:tav>
                                        <p:tav tm="100000">
                                          <p:val>
                                            <p:strVal val="#ppt_x"/>
                                          </p:val>
                                        </p:tav>
                                      </p:tavLst>
                                    </p:anim>
                                    <p:anim calcmode="lin" valueType="num">
                                      <p:cBhvr additive="base">
                                        <p:cTn id="86" dur="500" fill="hold"/>
                                        <p:tgtEl>
                                          <p:spTgt spid="17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80"/>
                                        </p:tgtEl>
                                        <p:attrNameLst>
                                          <p:attrName>style.visibility</p:attrName>
                                        </p:attrNameLst>
                                      </p:cBhvr>
                                      <p:to>
                                        <p:strVal val="visible"/>
                                      </p:to>
                                    </p:set>
                                    <p:anim calcmode="lin" valueType="num">
                                      <p:cBhvr additive="base">
                                        <p:cTn id="89" dur="500" fill="hold"/>
                                        <p:tgtEl>
                                          <p:spTgt spid="180"/>
                                        </p:tgtEl>
                                        <p:attrNameLst>
                                          <p:attrName>ppt_x</p:attrName>
                                        </p:attrNameLst>
                                      </p:cBhvr>
                                      <p:tavLst>
                                        <p:tav tm="0">
                                          <p:val>
                                            <p:strVal val="#ppt_x"/>
                                          </p:val>
                                        </p:tav>
                                        <p:tav tm="100000">
                                          <p:val>
                                            <p:strVal val="#ppt_x"/>
                                          </p:val>
                                        </p:tav>
                                      </p:tavLst>
                                    </p:anim>
                                    <p:anim calcmode="lin" valueType="num">
                                      <p:cBhvr additive="base">
                                        <p:cTn id="90" dur="500" fill="hold"/>
                                        <p:tgtEl>
                                          <p:spTgt spid="1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500" fill="hold"/>
                                        <p:tgtEl>
                                          <p:spTgt spid="9"/>
                                        </p:tgtEl>
                                        <p:attrNameLst>
                                          <p:attrName>ppt_x</p:attrName>
                                        </p:attrNameLst>
                                      </p:cBhvr>
                                      <p:tavLst>
                                        <p:tav tm="0">
                                          <p:val>
                                            <p:strVal val="#ppt_x"/>
                                          </p:val>
                                        </p:tav>
                                        <p:tav tm="100000">
                                          <p:val>
                                            <p:strVal val="#ppt_x"/>
                                          </p:val>
                                        </p:tav>
                                      </p:tavLst>
                                    </p:anim>
                                    <p:anim calcmode="lin" valueType="num">
                                      <p:cBhvr additive="base">
                                        <p:cTn id="94" dur="500" fill="hold"/>
                                        <p:tgtEl>
                                          <p:spTgt spid="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500" fill="hold"/>
                                        <p:tgtEl>
                                          <p:spTgt spid="12"/>
                                        </p:tgtEl>
                                        <p:attrNameLst>
                                          <p:attrName>ppt_x</p:attrName>
                                        </p:attrNameLst>
                                      </p:cBhvr>
                                      <p:tavLst>
                                        <p:tav tm="0">
                                          <p:val>
                                            <p:strVal val="#ppt_x"/>
                                          </p:val>
                                        </p:tav>
                                        <p:tav tm="100000">
                                          <p:val>
                                            <p:strVal val="#ppt_x"/>
                                          </p:val>
                                        </p:tav>
                                      </p:tavLst>
                                    </p:anim>
                                    <p:anim calcmode="lin" valueType="num">
                                      <p:cBhvr additive="base">
                                        <p:cTn id="102" dur="500" fill="hold"/>
                                        <p:tgtEl>
                                          <p:spTgt spid="1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81"/>
                                        </p:tgtEl>
                                        <p:attrNameLst>
                                          <p:attrName>style.visibility</p:attrName>
                                        </p:attrNameLst>
                                      </p:cBhvr>
                                      <p:to>
                                        <p:strVal val="visible"/>
                                      </p:to>
                                    </p:set>
                                    <p:anim calcmode="lin" valueType="num">
                                      <p:cBhvr additive="base">
                                        <p:cTn id="105" dur="500" fill="hold"/>
                                        <p:tgtEl>
                                          <p:spTgt spid="181"/>
                                        </p:tgtEl>
                                        <p:attrNameLst>
                                          <p:attrName>ppt_x</p:attrName>
                                        </p:attrNameLst>
                                      </p:cBhvr>
                                      <p:tavLst>
                                        <p:tav tm="0">
                                          <p:val>
                                            <p:strVal val="#ppt_x"/>
                                          </p:val>
                                        </p:tav>
                                        <p:tav tm="100000">
                                          <p:val>
                                            <p:strVal val="#ppt_x"/>
                                          </p:val>
                                        </p:tav>
                                      </p:tavLst>
                                    </p:anim>
                                    <p:anim calcmode="lin" valueType="num">
                                      <p:cBhvr additive="base">
                                        <p:cTn id="10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2" grpId="0"/>
      <p:bldP spid="12" grpId="0"/>
      <p:bldP spid="18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3385" y="1100149"/>
            <a:ext cx="12429709" cy="5893880"/>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pic>
        <p:nvPicPr>
          <p:cNvPr id="289" name="Picture 288"/>
          <p:cNvPicPr>
            <a:picLocks noChangeAspect="1"/>
          </p:cNvPicPr>
          <p:nvPr/>
        </p:nvPicPr>
        <p:blipFill>
          <a:blip r:embed="rId3"/>
          <a:stretch>
            <a:fillRect/>
          </a:stretch>
        </p:blipFill>
        <p:spPr>
          <a:xfrm>
            <a:off x="3383411" y="5723195"/>
            <a:ext cx="2056334" cy="1271585"/>
          </a:xfrm>
          <a:prstGeom prst="rect">
            <a:avLst/>
          </a:prstGeom>
        </p:spPr>
      </p:pic>
      <p:sp>
        <p:nvSpPr>
          <p:cNvPr id="74" name="Bent Arrow 73"/>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260350"/>
            <a:ext cx="11499850" cy="698500"/>
          </a:xfrm>
        </p:spPr>
        <p:txBody>
          <a:bodyPr>
            <a:noAutofit/>
          </a:bodyPr>
          <a:lstStyle/>
          <a:p>
            <a:r>
              <a:rPr lang="en-US" sz="4000"/>
              <a:t>Application Insights</a:t>
            </a:r>
          </a:p>
        </p:txBody>
      </p:sp>
      <p:sp>
        <p:nvSpPr>
          <p:cNvPr id="38"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sp>
        <p:nvSpPr>
          <p:cNvPr id="39"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pic>
        <p:nvPicPr>
          <p:cNvPr id="72" name="Picture 71"/>
          <p:cNvPicPr>
            <a:picLocks noChangeAspect="1"/>
          </p:cNvPicPr>
          <p:nvPr/>
        </p:nvPicPr>
        <p:blipFill rotWithShape="1">
          <a:blip r:embed="rId4"/>
          <a:srcRect l="11266" b="33156"/>
          <a:stretch/>
        </p:blipFill>
        <p:spPr>
          <a:xfrm>
            <a:off x="3382" y="4050917"/>
            <a:ext cx="4530155" cy="2943111"/>
          </a:xfrm>
          <a:prstGeom prst="rect">
            <a:avLst/>
          </a:prstGeom>
        </p:spPr>
      </p:pic>
      <p:sp>
        <p:nvSpPr>
          <p:cNvPr id="73" name="Rectangle 72"/>
          <p:cNvSpPr/>
          <p:nvPr/>
        </p:nvSpPr>
        <p:spPr>
          <a:xfrm>
            <a:off x="1624157" y="1581669"/>
            <a:ext cx="3069384" cy="1754326"/>
          </a:xfrm>
          <a:prstGeom prst="rect">
            <a:avLst/>
          </a:prstGeom>
        </p:spPr>
        <p:txBody>
          <a:bodyPr wrap="square">
            <a:spAutoFit/>
          </a:bodyPr>
          <a:lstStyle/>
          <a:p>
            <a:pPr>
              <a:lnSpc>
                <a:spcPct val="120000"/>
              </a:lnSpc>
            </a:pPr>
            <a:r>
              <a:rPr lang="en-US" spc="31">
                <a:latin typeface="Segoe UI Light" panose="020B0502040204020203" pitchFamily="34" charset="0"/>
                <a:cs typeface="Segoe UI Light" panose="020B0502040204020203" pitchFamily="34" charset="0"/>
              </a:rPr>
              <a:t>Telemetry is collected at each</a:t>
            </a:r>
            <a:r>
              <a:rPr lang="en-US">
                <a:latin typeface="Segoe UI Light" panose="020B0502040204020203" pitchFamily="34" charset="0"/>
                <a:cs typeface="Segoe UI Light" panose="020B0502040204020203" pitchFamily="34" charset="0"/>
              </a:rPr>
              <a:t> </a:t>
            </a:r>
            <a:r>
              <a:rPr lang="en-US" spc="-31">
                <a:latin typeface="Segoe UI Light" panose="020B0502040204020203" pitchFamily="34" charset="0"/>
                <a:cs typeface="Segoe UI Light" panose="020B0502040204020203" pitchFamily="34" charset="0"/>
              </a:rPr>
              <a:t>tier: </a:t>
            </a:r>
          </a:p>
          <a:p>
            <a:pPr marL="285750" indent="-285750">
              <a:lnSpc>
                <a:spcPct val="120000"/>
              </a:lnSpc>
              <a:buFont typeface="Arial" panose="020B0604020202020204" pitchFamily="34" charset="0"/>
              <a:buChar char="•"/>
            </a:pPr>
            <a:r>
              <a:rPr lang="en-US" spc="-31">
                <a:latin typeface="Segoe UI Light" panose="020B0502040204020203" pitchFamily="34" charset="0"/>
                <a:cs typeface="Segoe UI Light" panose="020B0502040204020203" pitchFamily="34" charset="0"/>
              </a:rPr>
              <a:t>Web server</a:t>
            </a:r>
            <a:r>
              <a:rPr lang="en-US">
                <a:latin typeface="Segoe UI Light" panose="020B0502040204020203" pitchFamily="34" charset="0"/>
                <a:cs typeface="Segoe UI Light" panose="020B0502040204020203" pitchFamily="34" charset="0"/>
              </a:rPr>
              <a:t> </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Application</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Client / browser</a:t>
            </a:r>
          </a:p>
        </p:txBody>
      </p:sp>
      <p:sp>
        <p:nvSpPr>
          <p:cNvPr id="75" name="Rectangle 74"/>
          <p:cNvSpPr/>
          <p:nvPr/>
        </p:nvSpPr>
        <p:spPr>
          <a:xfrm>
            <a:off x="838723" y="1100149"/>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1</a:t>
            </a:r>
          </a:p>
        </p:txBody>
      </p:sp>
      <p:sp>
        <p:nvSpPr>
          <p:cNvPr id="77" name="Rectangle 76"/>
          <p:cNvSpPr/>
          <p:nvPr/>
        </p:nvSpPr>
        <p:spPr>
          <a:xfrm>
            <a:off x="5841870" y="4529217"/>
            <a:ext cx="3426984" cy="1391086"/>
          </a:xfrm>
          <a:prstGeom prst="rect">
            <a:avLst/>
          </a:prstGeom>
        </p:spPr>
        <p:txBody>
          <a:bodyPr wrap="square">
            <a:spAutoFit/>
          </a:bodyPr>
          <a:lstStyle/>
          <a:p>
            <a:pPr defTabSz="951121">
              <a:lnSpc>
                <a:spcPct val="120000"/>
              </a:lnSpc>
            </a:pPr>
            <a:r>
              <a:rPr lang="en-US">
                <a:solidFill>
                  <a:srgbClr val="FFFFFF"/>
                </a:solidFill>
                <a:latin typeface="Segoe UI Light" panose="020B0502040204020203" pitchFamily="34" charset="0"/>
                <a:cs typeface="Segoe UI Light" panose="020B0502040204020203" pitchFamily="34" charset="0"/>
              </a:rPr>
              <a:t>Telemetry arrives in the Application Insights service in the cloud where it is processed &amp; stored</a:t>
            </a:r>
            <a:endParaRPr lang="en-US">
              <a:solidFill>
                <a:prstClr val="black"/>
              </a:solidFill>
              <a:latin typeface="Segoe UI Light" panose="020B0502040204020203" pitchFamily="34" charset="0"/>
              <a:cs typeface="Segoe UI Light" panose="020B0502040204020203" pitchFamily="34" charset="0"/>
            </a:endParaRPr>
          </a:p>
        </p:txBody>
      </p:sp>
      <p:sp>
        <p:nvSpPr>
          <p:cNvPr id="109" name="Rectangle 108"/>
          <p:cNvSpPr/>
          <p:nvPr/>
        </p:nvSpPr>
        <p:spPr>
          <a:xfrm>
            <a:off x="8634593" y="1152574"/>
            <a:ext cx="3778909" cy="830997"/>
          </a:xfrm>
          <a:prstGeom prst="rect">
            <a:avLst/>
          </a:prstGeom>
        </p:spPr>
        <p:txBody>
          <a:bodyPr wrap="square">
            <a:spAutoFit/>
          </a:bodyPr>
          <a:lstStyle/>
          <a:p>
            <a:r>
              <a:rPr lang="en-US" sz="1600">
                <a:latin typeface="Segoe UI Light" panose="020B0502040204020203" pitchFamily="34" charset="0"/>
                <a:cs typeface="Segoe UI Light" panose="020B0502040204020203" pitchFamily="34" charset="0"/>
              </a:rPr>
              <a:t>Detect &amp; Diagnose problems in Azure Portal; Ask ad-hoc queries in Analytics; Integrate, Extend &amp; Customize</a:t>
            </a:r>
          </a:p>
        </p:txBody>
      </p:sp>
      <p:sp>
        <p:nvSpPr>
          <p:cNvPr id="110" name="Rectangle 109"/>
          <p:cNvSpPr/>
          <p:nvPr/>
        </p:nvSpPr>
        <p:spPr>
          <a:xfrm>
            <a:off x="7470845" y="765218"/>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3</a:t>
            </a:r>
          </a:p>
        </p:txBody>
      </p:sp>
      <p:sp>
        <p:nvSpPr>
          <p:cNvPr id="115" name="Right Arrow 114"/>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40"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algn="ctr" defTabSz="950791">
              <a:defRPr/>
            </a:pPr>
            <a:endParaRPr lang="en-US" sz="2448" kern="0">
              <a:solidFill>
                <a:srgbClr val="692B7B"/>
              </a:solidFill>
            </a:endParaRPr>
          </a:p>
        </p:txBody>
      </p:sp>
      <p:grpSp>
        <p:nvGrpSpPr>
          <p:cNvPr id="51" name="Group 50"/>
          <p:cNvGrpSpPr/>
          <p:nvPr/>
        </p:nvGrpSpPr>
        <p:grpSpPr>
          <a:xfrm>
            <a:off x="8143370" y="4603164"/>
            <a:ext cx="4289723" cy="2390865"/>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78" name="Rectangle 77"/>
          <p:cNvSpPr/>
          <p:nvPr/>
        </p:nvSpPr>
        <p:spPr>
          <a:xfrm>
            <a:off x="4998156" y="4037984"/>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4" name="Group 3"/>
          <p:cNvGrpSpPr/>
          <p:nvPr/>
        </p:nvGrpSpPr>
        <p:grpSpPr>
          <a:xfrm>
            <a:off x="8664117" y="2080775"/>
            <a:ext cx="3749385" cy="3454087"/>
            <a:chOff x="8270677" y="1780946"/>
            <a:chExt cx="3676201" cy="3386667"/>
          </a:xfrm>
        </p:grpSpPr>
        <p:grpSp>
          <p:nvGrpSpPr>
            <p:cNvPr id="48" name="Group 47"/>
            <p:cNvGrpSpPr/>
            <p:nvPr/>
          </p:nvGrpSpPr>
          <p:grpSpPr>
            <a:xfrm>
              <a:off x="8270677" y="1780946"/>
              <a:ext cx="3676201" cy="2930041"/>
              <a:chOff x="8238220" y="2114321"/>
              <a:chExt cx="3676201" cy="2930041"/>
            </a:xfrm>
          </p:grpSpPr>
          <p:pic>
            <p:nvPicPr>
              <p:cNvPr id="49" name="Picture 48"/>
              <p:cNvPicPr>
                <a:picLocks noChangeAspect="1"/>
              </p:cNvPicPr>
              <p:nvPr/>
            </p:nvPicPr>
            <p:blipFill>
              <a:blip r:embed="rId6"/>
              <a:stretch>
                <a:fillRect/>
              </a:stretch>
            </p:blipFill>
            <p:spPr>
              <a:xfrm>
                <a:off x="10498181" y="2736060"/>
                <a:ext cx="1416240" cy="2308302"/>
              </a:xfrm>
              <a:prstGeom prst="rect">
                <a:avLst/>
              </a:prstGeom>
            </p:spPr>
          </p:pic>
          <p:pic>
            <p:nvPicPr>
              <p:cNvPr id="79" name="Picture 78"/>
              <p:cNvPicPr>
                <a:picLocks noChangeAspect="1"/>
              </p:cNvPicPr>
              <p:nvPr/>
            </p:nvPicPr>
            <p:blipFill>
              <a:blip r:embed="rId7"/>
              <a:stretch>
                <a:fillRect/>
              </a:stretch>
            </p:blipFill>
            <p:spPr>
              <a:xfrm>
                <a:off x="9369661" y="2425191"/>
                <a:ext cx="1406394" cy="2300288"/>
              </a:xfrm>
              <a:prstGeom prst="rect">
                <a:avLst/>
              </a:prstGeom>
            </p:spPr>
          </p:pic>
          <p:pic>
            <p:nvPicPr>
              <p:cNvPr id="80" name="Picture 79"/>
              <p:cNvPicPr>
                <a:picLocks noChangeAspect="1"/>
              </p:cNvPicPr>
              <p:nvPr/>
            </p:nvPicPr>
            <p:blipFill>
              <a:blip r:embed="rId8"/>
              <a:stretch>
                <a:fillRect/>
              </a:stretch>
            </p:blipFill>
            <p:spPr>
              <a:xfrm>
                <a:off x="8238220" y="2114321"/>
                <a:ext cx="1409315" cy="2300288"/>
              </a:xfrm>
              <a:prstGeom prst="rect">
                <a:avLst/>
              </a:prstGeom>
            </p:spPr>
          </p:pic>
        </p:grpSp>
        <p:pic>
          <p:nvPicPr>
            <p:cNvPr id="81" name="Picture 80"/>
            <p:cNvPicPr>
              <a:picLocks noChangeAspect="1"/>
            </p:cNvPicPr>
            <p:nvPr/>
          </p:nvPicPr>
          <p:blipFill>
            <a:blip r:embed="rId9"/>
            <a:stretch>
              <a:fillRect/>
            </a:stretch>
          </p:blipFill>
          <p:spPr>
            <a:xfrm>
              <a:off x="8893249" y="3617985"/>
              <a:ext cx="2369564" cy="154962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5750190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56902"/>
            <a:ext cx="11889564" cy="917575"/>
          </a:xfrm>
        </p:spPr>
        <p:txBody>
          <a:bodyPr/>
          <a:lstStyle/>
          <a:p>
            <a:r>
              <a:rPr lang="en-GB"/>
              <a:t>Azure Monitor</a:t>
            </a:r>
          </a:p>
        </p:txBody>
      </p:sp>
      <p:sp>
        <p:nvSpPr>
          <p:cNvPr id="3" name="Text Placeholder 2"/>
          <p:cNvSpPr>
            <a:spLocks noGrp="1"/>
          </p:cNvSpPr>
          <p:nvPr>
            <p:ph type="body" sz="quarter" idx="10"/>
          </p:nvPr>
        </p:nvSpPr>
        <p:spPr>
          <a:xfrm>
            <a:off x="1283934" y="1481038"/>
            <a:ext cx="4935487" cy="4801314"/>
          </a:xfrm>
        </p:spPr>
        <p:txBody>
          <a:bodyPr/>
          <a:lstStyle/>
          <a:p>
            <a:pPr marL="571500" indent="-571500">
              <a:buFont typeface="Arial" panose="020B0604020202020204" pitchFamily="34" charset="0"/>
              <a:buChar char="•"/>
            </a:pPr>
            <a:r>
              <a:rPr lang="en-GB"/>
              <a:t>Metrics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Activity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Diagnostic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Alerts</a:t>
            </a:r>
          </a:p>
        </p:txBody>
      </p:sp>
      <p:pic>
        <p:nvPicPr>
          <p:cNvPr id="4" name="Picture 3"/>
          <p:cNvPicPr>
            <a:picLocks noChangeAspect="1"/>
          </p:cNvPicPr>
          <p:nvPr/>
        </p:nvPicPr>
        <p:blipFill>
          <a:blip r:embed="rId2"/>
          <a:stretch>
            <a:fillRect/>
          </a:stretch>
        </p:blipFill>
        <p:spPr>
          <a:xfrm>
            <a:off x="961653" y="4073326"/>
            <a:ext cx="864096" cy="864096"/>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961653" y="2749968"/>
            <a:ext cx="902068" cy="902068"/>
          </a:xfrm>
          <a:prstGeom prst="rect">
            <a:avLst/>
          </a:prstGeom>
        </p:spPr>
      </p:pic>
      <p:pic>
        <p:nvPicPr>
          <p:cNvPr id="6" name="Picture 5"/>
          <p:cNvPicPr>
            <a:picLocks noChangeAspect="1"/>
          </p:cNvPicPr>
          <p:nvPr/>
        </p:nvPicPr>
        <p:blipFill>
          <a:blip r:embed="rId5"/>
          <a:stretch>
            <a:fillRect/>
          </a:stretch>
        </p:blipFill>
        <p:spPr>
          <a:xfrm>
            <a:off x="961653" y="5585494"/>
            <a:ext cx="842510" cy="842510"/>
          </a:xfrm>
          <a:prstGeom prst="rect">
            <a:avLst/>
          </a:prstGeom>
        </p:spPr>
      </p:pic>
      <p:pic>
        <p:nvPicPr>
          <p:cNvPr id="7" name="Picture 6"/>
          <p:cNvPicPr>
            <a:picLocks noChangeAspect="1"/>
          </p:cNvPicPr>
          <p:nvPr/>
        </p:nvPicPr>
        <p:blipFill>
          <a:blip r:embed="rId6"/>
          <a:stretch>
            <a:fillRect/>
          </a:stretch>
        </p:blipFill>
        <p:spPr>
          <a:xfrm>
            <a:off x="961653" y="1247809"/>
            <a:ext cx="902068" cy="902068"/>
          </a:xfrm>
          <a:prstGeom prst="rect">
            <a:avLst/>
          </a:prstGeom>
        </p:spPr>
      </p:pic>
      <p:pic>
        <p:nvPicPr>
          <p:cNvPr id="8" name="Picture 7"/>
          <p:cNvPicPr>
            <a:picLocks noChangeAspect="1"/>
          </p:cNvPicPr>
          <p:nvPr/>
        </p:nvPicPr>
        <p:blipFill>
          <a:blip r:embed="rId7"/>
          <a:stretch>
            <a:fillRect/>
          </a:stretch>
        </p:blipFill>
        <p:spPr>
          <a:xfrm>
            <a:off x="7370365" y="3305630"/>
            <a:ext cx="1368152" cy="1368152"/>
          </a:xfrm>
          <a:prstGeom prst="rect">
            <a:avLst/>
          </a:prstGeom>
        </p:spPr>
      </p:pic>
      <p:sp>
        <p:nvSpPr>
          <p:cNvPr id="9" name="Right Brace 8"/>
          <p:cNvSpPr/>
          <p:nvPr/>
        </p:nvSpPr>
        <p:spPr>
          <a:xfrm>
            <a:off x="5643357" y="1697062"/>
            <a:ext cx="1152128" cy="4585289"/>
          </a:xfrm>
          <a:prstGeom prst="rightBrace">
            <a:avLst>
              <a:gd name="adj1" fmla="val 37193"/>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p:cNvSpPr/>
          <p:nvPr/>
        </p:nvSpPr>
        <p:spPr>
          <a:xfrm>
            <a:off x="8815594" y="3652036"/>
            <a:ext cx="3348609" cy="646331"/>
          </a:xfrm>
          <a:prstGeom prst="rect">
            <a:avLst/>
          </a:prstGeom>
        </p:spPr>
        <p:txBody>
          <a:bodyPr wrap="none" anchor="ctr">
            <a:spAutoFit/>
          </a:bodyPr>
          <a:lstStyle/>
          <a:p>
            <a:r>
              <a:rPr lang="en-GB" sz="3600" b="1"/>
              <a:t>Azure Monitor</a:t>
            </a:r>
          </a:p>
        </p:txBody>
      </p:sp>
      <p:sp>
        <p:nvSpPr>
          <p:cNvPr id="13" name="Title 1">
            <a:extLst>
              <a:ext uri="{FF2B5EF4-FFF2-40B4-BE49-F238E27FC236}">
                <a16:creationId xmlns:a16="http://schemas.microsoft.com/office/drawing/2014/main" id="{AE2C1BE8-83F8-4B46-91A1-AC41372AA375}"/>
              </a:ext>
            </a:extLst>
          </p:cNvPr>
          <p:cNvSpPr txBox="1">
            <a:spLocks/>
          </p:cNvSpPr>
          <p:nvPr/>
        </p:nvSpPr>
        <p:spPr>
          <a:xfrm>
            <a:off x="7226349" y="1149275"/>
            <a:ext cx="48245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sz="2800"/>
              <a:t>Health, metric &amp; audit view across all Azure resources</a:t>
            </a:r>
          </a:p>
        </p:txBody>
      </p:sp>
    </p:spTree>
    <p:extLst>
      <p:ext uri="{BB962C8B-B14F-4D97-AF65-F5344CB8AC3E}">
        <p14:creationId xmlns:p14="http://schemas.microsoft.com/office/powerpoint/2010/main" val="73868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Data, Analytics &amp; </a:t>
            </a:r>
            <a:r>
              <a:rPr lang="en-GB" sz="5400" err="1"/>
              <a:t>IoT</a:t>
            </a:r>
            <a:r>
              <a:rPr lang="en-GB" sz="5400"/>
              <a:t> Services</a:t>
            </a:r>
          </a:p>
        </p:txBody>
      </p:sp>
      <p:pic>
        <p:nvPicPr>
          <p:cNvPr id="7" name="Picture Placeholder 6" descr="A person smiling for the picture&#10;&#10;Description generated with high confidence">
            <a:extLst>
              <a:ext uri="{FF2B5EF4-FFF2-40B4-BE49-F238E27FC236}">
                <a16:creationId xmlns:a16="http://schemas.microsoft.com/office/drawing/2014/main" id="{4D67ADC1-D988-4725-85C6-F1A8E51FF932}"/>
              </a:ext>
            </a:extLst>
          </p:cNvPr>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38916597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16931" y="1265014"/>
            <a:ext cx="5827945" cy="5445779"/>
          </a:xfrm>
          <a:prstGeom prst="rect">
            <a:avLst/>
          </a:prstGeom>
          <a:solidFill>
            <a:srgbClr val="FFFFFF">
              <a:alpha val="4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7000">
              <a:defRPr/>
            </a:pPr>
            <a:endParaRPr lang="en-US" sz="1530" kern="0">
              <a:solidFill>
                <a:schemeClr val="bg1"/>
              </a:soli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b="1"/>
              <a:t>Big Data / Hadoop in Azure</a:t>
            </a:r>
          </a:p>
        </p:txBody>
      </p:sp>
      <p:sp>
        <p:nvSpPr>
          <p:cNvPr id="22" name="Rectangle 21"/>
          <p:cNvSpPr/>
          <p:nvPr/>
        </p:nvSpPr>
        <p:spPr>
          <a:xfrm>
            <a:off x="4911196" y="5447449"/>
            <a:ext cx="5478266" cy="1049531"/>
          </a:xfrm>
          <a:prstGeom prst="rect">
            <a:avLst/>
          </a:prstGeom>
          <a:solidFill>
            <a:srgbClr val="002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p>
            <a:pPr algn="ctr" defTabSz="777000">
              <a:defRPr/>
            </a:pPr>
            <a:r>
              <a:rPr lang="en-US" sz="2379" b="1" kern="0">
                <a:solidFill>
                  <a:schemeClr val="tx1"/>
                </a:solidFill>
                <a:latin typeface="+mj-lt"/>
              </a:rPr>
              <a:t>Azure Data Lake Store</a:t>
            </a:r>
          </a:p>
        </p:txBody>
      </p:sp>
      <p:cxnSp>
        <p:nvCxnSpPr>
          <p:cNvPr id="7" name="Straight Connector 6"/>
          <p:cNvCxnSpPr/>
          <p:nvPr/>
        </p:nvCxnSpPr>
        <p:spPr>
          <a:xfrm>
            <a:off x="1840494" y="5081438"/>
            <a:ext cx="9246204" cy="0"/>
          </a:xfrm>
          <a:prstGeom prst="line">
            <a:avLst/>
          </a:prstGeom>
          <a:noFill/>
          <a:ln>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4911196" y="6032360"/>
            <a:ext cx="5478266" cy="465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360" kern="0">
                <a:solidFill>
                  <a:schemeClr val="tx1"/>
                </a:solidFill>
                <a:latin typeface="+mj-lt"/>
              </a:rPr>
              <a:t>Hyper-scale Storage optimized for analytics</a:t>
            </a:r>
          </a:p>
        </p:txBody>
      </p:sp>
      <p:sp>
        <p:nvSpPr>
          <p:cNvPr id="26" name="Rectangle 25"/>
          <p:cNvSpPr/>
          <p:nvPr/>
        </p:nvSpPr>
        <p:spPr>
          <a:xfrm>
            <a:off x="4922395" y="1265014"/>
            <a:ext cx="5478266"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2719" kern="0">
                <a:solidFill>
                  <a:schemeClr val="bg1">
                    <a:lumMod val="75000"/>
                  </a:schemeClr>
                </a:solidFill>
              </a:rPr>
              <a:t>Azure Data Lake</a:t>
            </a:r>
          </a:p>
        </p:txBody>
      </p:sp>
      <p:sp>
        <p:nvSpPr>
          <p:cNvPr id="36" name="Rectangle 35"/>
          <p:cNvSpPr/>
          <p:nvPr/>
        </p:nvSpPr>
        <p:spPr>
          <a:xfrm>
            <a:off x="1958372" y="1777673"/>
            <a:ext cx="2331177" cy="310462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IaaS Hadoop</a:t>
            </a:r>
          </a:p>
        </p:txBody>
      </p:sp>
      <p:sp>
        <p:nvSpPr>
          <p:cNvPr id="37" name="Rectangle 36"/>
          <p:cNvSpPr/>
          <p:nvPr/>
        </p:nvSpPr>
        <p:spPr>
          <a:xfrm>
            <a:off x="1948147" y="4123817"/>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Install Hadoop distros on Azure VMs</a:t>
            </a:r>
          </a:p>
        </p:txBody>
      </p:sp>
      <p:sp>
        <p:nvSpPr>
          <p:cNvPr id="38" name="Rectangle 37"/>
          <p:cNvSpPr/>
          <p:nvPr/>
        </p:nvSpPr>
        <p:spPr>
          <a:xfrm>
            <a:off x="1958372" y="5447448"/>
            <a:ext cx="2331177" cy="104953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2379" kern="0">
                <a:solidFill>
                  <a:schemeClr val="tx1"/>
                </a:solidFill>
                <a:latin typeface="+mj-lt"/>
              </a:rPr>
              <a:t>Blob Storage</a:t>
            </a:r>
          </a:p>
        </p:txBody>
      </p:sp>
      <p:grpSp>
        <p:nvGrpSpPr>
          <p:cNvPr id="46" name="Group 45">
            <a:extLst>
              <a:ext uri="{FF2B5EF4-FFF2-40B4-BE49-F238E27FC236}">
                <a16:creationId xmlns:a16="http://schemas.microsoft.com/office/drawing/2014/main" id="{B03BCA23-6B39-48CF-8242-154F59D39000}"/>
              </a:ext>
            </a:extLst>
          </p:cNvPr>
          <p:cNvGrpSpPr/>
          <p:nvPr/>
        </p:nvGrpSpPr>
        <p:grpSpPr>
          <a:xfrm>
            <a:off x="5039188" y="1777673"/>
            <a:ext cx="2331177" cy="3217886"/>
            <a:chOff x="4911196" y="1777673"/>
            <a:chExt cx="2331177" cy="3217886"/>
          </a:xfrm>
        </p:grpSpPr>
        <p:sp>
          <p:nvSpPr>
            <p:cNvPr id="17" name="Rectangle 16"/>
            <p:cNvSpPr/>
            <p:nvPr/>
          </p:nvSpPr>
          <p:spPr>
            <a:xfrm>
              <a:off x="4911196" y="1777673"/>
              <a:ext cx="2331177" cy="3104622"/>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HDInsight</a:t>
              </a:r>
            </a:p>
          </p:txBody>
        </p:sp>
        <p:sp>
          <p:nvSpPr>
            <p:cNvPr id="5" name="Rectangle 4"/>
            <p:cNvSpPr/>
            <p:nvPr/>
          </p:nvSpPr>
          <p:spPr>
            <a:xfrm>
              <a:off x="4911196" y="4289350"/>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Azure-managed Hadoop clusters</a:t>
              </a:r>
            </a:p>
          </p:txBody>
        </p:sp>
        <p:sp>
          <p:nvSpPr>
            <p:cNvPr id="32" name="Rectangle 31"/>
            <p:cNvSpPr/>
            <p:nvPr/>
          </p:nvSpPr>
          <p:spPr>
            <a:xfrm>
              <a:off x="5367950" y="2905150"/>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1360" kern="0">
                  <a:solidFill>
                    <a:schemeClr val="bg1"/>
                  </a:solidFill>
                  <a:latin typeface="+mj-lt"/>
                </a:rPr>
                <a:t>Hadoop</a:t>
              </a:r>
            </a:p>
          </p:txBody>
        </p:sp>
        <p:sp>
          <p:nvSpPr>
            <p:cNvPr id="33" name="Rectangle 32"/>
            <p:cNvSpPr/>
            <p:nvPr/>
          </p:nvSpPr>
          <p:spPr>
            <a:xfrm>
              <a:off x="5367950" y="3260986"/>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Spark</a:t>
              </a:r>
            </a:p>
          </p:txBody>
        </p:sp>
        <p:sp>
          <p:nvSpPr>
            <p:cNvPr id="34" name="Rectangle 33"/>
            <p:cNvSpPr/>
            <p:nvPr/>
          </p:nvSpPr>
          <p:spPr>
            <a:xfrm>
              <a:off x="5367950" y="3616822"/>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err="1">
                  <a:solidFill>
                    <a:schemeClr val="bg1"/>
                  </a:solidFill>
                  <a:latin typeface="+mj-lt"/>
                </a:rPr>
                <a:t>HBase</a:t>
              </a:r>
              <a:endParaRPr lang="en-US" sz="1360" kern="0">
                <a:solidFill>
                  <a:schemeClr val="bg1"/>
                </a:solidFill>
                <a:latin typeface="+mj-lt"/>
              </a:endParaRPr>
            </a:p>
          </p:txBody>
        </p:sp>
        <p:sp>
          <p:nvSpPr>
            <p:cNvPr id="35" name="Rectangle 34"/>
            <p:cNvSpPr/>
            <p:nvPr/>
          </p:nvSpPr>
          <p:spPr>
            <a:xfrm>
              <a:off x="5367950" y="3972658"/>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Storm</a:t>
              </a:r>
            </a:p>
          </p:txBody>
        </p:sp>
        <p:grpSp>
          <p:nvGrpSpPr>
            <p:cNvPr id="28" name="Group 27"/>
            <p:cNvGrpSpPr/>
            <p:nvPr/>
          </p:nvGrpSpPr>
          <p:grpSpPr>
            <a:xfrm>
              <a:off x="5709257" y="2211649"/>
              <a:ext cx="748928" cy="544468"/>
              <a:chOff x="3365500" y="4116388"/>
              <a:chExt cx="1570037" cy="1141413"/>
            </a:xfrm>
          </p:grpSpPr>
          <p:sp>
            <p:nvSpPr>
              <p:cNvPr id="29"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grpSp>
        <p:nvGrpSpPr>
          <p:cNvPr id="40" name="Group 39">
            <a:extLst>
              <a:ext uri="{FF2B5EF4-FFF2-40B4-BE49-F238E27FC236}">
                <a16:creationId xmlns:a16="http://schemas.microsoft.com/office/drawing/2014/main" id="{F31E8FE1-EA3D-4DBA-B0C9-F2A15F395E5A}"/>
              </a:ext>
            </a:extLst>
          </p:cNvPr>
          <p:cNvGrpSpPr/>
          <p:nvPr/>
        </p:nvGrpSpPr>
        <p:grpSpPr>
          <a:xfrm>
            <a:off x="7874421" y="1779613"/>
            <a:ext cx="2353575" cy="3099053"/>
            <a:chOff x="8058285" y="1779613"/>
            <a:chExt cx="2353575" cy="3099053"/>
          </a:xfrm>
        </p:grpSpPr>
        <p:sp>
          <p:nvSpPr>
            <p:cNvPr id="19" name="Rectangle 18"/>
            <p:cNvSpPr/>
            <p:nvPr/>
          </p:nvSpPr>
          <p:spPr>
            <a:xfrm>
              <a:off x="8080683" y="1779613"/>
              <a:ext cx="2331177" cy="3099053"/>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Data Lake</a:t>
              </a:r>
            </a:p>
            <a:p>
              <a:pPr algn="ctr" defTabSz="777000">
                <a:defRPr/>
              </a:pPr>
              <a:r>
                <a:rPr lang="en-US" sz="2379" b="1" kern="0">
                  <a:solidFill>
                    <a:schemeClr val="tx1"/>
                  </a:solidFill>
                  <a:latin typeface="+mj-lt"/>
                </a:rPr>
                <a:t>Analytics</a:t>
              </a:r>
            </a:p>
          </p:txBody>
        </p:sp>
        <p:sp>
          <p:nvSpPr>
            <p:cNvPr id="20" name="Rectangle 19"/>
            <p:cNvSpPr/>
            <p:nvPr/>
          </p:nvSpPr>
          <p:spPr>
            <a:xfrm>
              <a:off x="8058285" y="4441802"/>
              <a:ext cx="2331177" cy="3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Big Data as a Service</a:t>
              </a:r>
            </a:p>
          </p:txBody>
        </p:sp>
        <p:pic>
          <p:nvPicPr>
            <p:cNvPr id="12" name="Graphic 11">
              <a:extLst>
                <a:ext uri="{FF2B5EF4-FFF2-40B4-BE49-F238E27FC236}">
                  <a16:creationId xmlns:a16="http://schemas.microsoft.com/office/drawing/2014/main" id="{0F9ED1CA-BC9F-410E-B9FA-A619D4726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525" y="2961222"/>
              <a:ext cx="1002101" cy="1002101"/>
            </a:xfrm>
            <a:prstGeom prst="rect">
              <a:avLst/>
            </a:prstGeom>
          </p:spPr>
        </p:pic>
      </p:grpSp>
      <p:pic>
        <p:nvPicPr>
          <p:cNvPr id="24" name="Graphic 23">
            <a:extLst>
              <a:ext uri="{FF2B5EF4-FFF2-40B4-BE49-F238E27FC236}">
                <a16:creationId xmlns:a16="http://schemas.microsoft.com/office/drawing/2014/main" id="{FB6555E5-69CF-4EE9-ACE3-D4847B141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9705" y="5628366"/>
            <a:ext cx="665842" cy="665842"/>
          </a:xfrm>
          <a:prstGeom prst="rect">
            <a:avLst/>
          </a:prstGeom>
        </p:spPr>
      </p:pic>
      <p:pic>
        <p:nvPicPr>
          <p:cNvPr id="30" name="Picture 29">
            <a:extLst>
              <a:ext uri="{FF2B5EF4-FFF2-40B4-BE49-F238E27FC236}">
                <a16:creationId xmlns:a16="http://schemas.microsoft.com/office/drawing/2014/main" id="{B6ADE3B7-F40D-4825-A97B-5CB1C5FAB7AC}"/>
              </a:ext>
            </a:extLst>
          </p:cNvPr>
          <p:cNvPicPr>
            <a:picLocks noChangeAspect="1"/>
          </p:cNvPicPr>
          <p:nvPr/>
        </p:nvPicPr>
        <p:blipFill>
          <a:blip r:embed="rId7"/>
          <a:stretch>
            <a:fillRect/>
          </a:stretch>
        </p:blipFill>
        <p:spPr>
          <a:xfrm>
            <a:off x="2704850" y="2664948"/>
            <a:ext cx="838219" cy="838219"/>
          </a:xfrm>
          <a:prstGeom prst="rect">
            <a:avLst/>
          </a:prstGeom>
        </p:spPr>
      </p:pic>
      <p:pic>
        <p:nvPicPr>
          <p:cNvPr id="39" name="Picture 38" descr="A picture containing thing, object&#10;&#10;Description generated with very high confidence">
            <a:extLst>
              <a:ext uri="{FF2B5EF4-FFF2-40B4-BE49-F238E27FC236}">
                <a16:creationId xmlns:a16="http://schemas.microsoft.com/office/drawing/2014/main" id="{18FE3C4A-CB9F-49F2-BA53-4CF0E776CE0A}"/>
              </a:ext>
            </a:extLst>
          </p:cNvPr>
          <p:cNvPicPr>
            <a:picLocks noChangeAspect="1"/>
          </p:cNvPicPr>
          <p:nvPr/>
        </p:nvPicPr>
        <p:blipFill rotWithShape="1">
          <a:blip r:embed="rId8"/>
          <a:srcRect l="23964" t="21105" r="24439" b="21147"/>
          <a:stretch/>
        </p:blipFill>
        <p:spPr>
          <a:xfrm>
            <a:off x="3123959" y="3017730"/>
            <a:ext cx="588585" cy="461130"/>
          </a:xfrm>
          <a:prstGeom prst="rect">
            <a:avLst/>
          </a:prstGeom>
        </p:spPr>
      </p:pic>
    </p:spTree>
    <p:extLst>
      <p:ext uri="{BB962C8B-B14F-4D97-AF65-F5344CB8AC3E}">
        <p14:creationId xmlns:p14="http://schemas.microsoft.com/office/powerpoint/2010/main" val="3149190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Azure SQL Database</a:t>
            </a:r>
          </a:p>
        </p:txBody>
      </p:sp>
      <p:sp>
        <p:nvSpPr>
          <p:cNvPr id="7" name="Text Placeholder 6"/>
          <p:cNvSpPr>
            <a:spLocks noGrp="1"/>
          </p:cNvSpPr>
          <p:nvPr>
            <p:ph type="body" sz="quarter" idx="4294967295"/>
          </p:nvPr>
        </p:nvSpPr>
        <p:spPr>
          <a:xfrm>
            <a:off x="3537294" y="2031970"/>
            <a:ext cx="8663469" cy="3692848"/>
          </a:xfrm>
        </p:spPr>
        <p:txBody>
          <a:bodyPr/>
          <a:lstStyle/>
          <a:p>
            <a:pPr marL="0" indent="0">
              <a:lnSpc>
                <a:spcPct val="100000"/>
              </a:lnSpc>
              <a:spcBef>
                <a:spcPts val="1200"/>
              </a:spcBef>
              <a:buNone/>
            </a:pPr>
            <a:r>
              <a:rPr lang="en-US" sz="2400">
                <a:solidFill>
                  <a:srgbClr val="FFFFFF"/>
                </a:solidFill>
              </a:rPr>
              <a:t>Database provisioning on-demand</a:t>
            </a:r>
          </a:p>
          <a:p>
            <a:pPr marL="0" indent="0">
              <a:lnSpc>
                <a:spcPct val="100000"/>
              </a:lnSpc>
              <a:spcBef>
                <a:spcPts val="1200"/>
              </a:spcBef>
              <a:buNone/>
            </a:pPr>
            <a:r>
              <a:rPr lang="en-US" sz="2400">
                <a:solidFill>
                  <a:srgbClr val="FFFFFF"/>
                </a:solidFill>
              </a:rPr>
              <a:t>Scalable and elastic performance for all workloads</a:t>
            </a:r>
          </a:p>
          <a:p>
            <a:pPr marL="0" indent="0">
              <a:lnSpc>
                <a:spcPct val="100000"/>
              </a:lnSpc>
              <a:spcBef>
                <a:spcPts val="1200"/>
              </a:spcBef>
              <a:buNone/>
            </a:pPr>
            <a:r>
              <a:rPr lang="en-US" sz="2400">
                <a:solidFill>
                  <a:srgbClr val="FFFFFF"/>
                </a:solidFill>
              </a:rPr>
              <a:t>99.99% availability, zero maintenance</a:t>
            </a:r>
          </a:p>
          <a:p>
            <a:pPr marL="0" indent="0">
              <a:lnSpc>
                <a:spcPct val="100000"/>
              </a:lnSpc>
              <a:spcBef>
                <a:spcPts val="1200"/>
              </a:spcBef>
              <a:buNone/>
            </a:pPr>
            <a:r>
              <a:rPr lang="en-US" sz="2400">
                <a:solidFill>
                  <a:srgbClr val="FFFFFF"/>
                </a:solidFill>
              </a:rPr>
              <a:t>Intelligent: learns and adapts to optimize performance</a:t>
            </a:r>
          </a:p>
          <a:p>
            <a:pPr marL="0" indent="0">
              <a:lnSpc>
                <a:spcPct val="100000"/>
              </a:lnSpc>
              <a:spcBef>
                <a:spcPts val="1200"/>
              </a:spcBef>
              <a:buNone/>
            </a:pPr>
            <a:r>
              <a:rPr lang="en-US" sz="2400">
                <a:solidFill>
                  <a:srgbClr val="FFFFFF"/>
                </a:solidFill>
              </a:rPr>
              <a:t>Secure and compliant to protect sensitive data</a:t>
            </a:r>
          </a:p>
          <a:p>
            <a:pPr marL="0" indent="0">
              <a:lnSpc>
                <a:spcPct val="100000"/>
              </a:lnSpc>
              <a:spcBef>
                <a:spcPts val="1200"/>
              </a:spcBef>
              <a:buNone/>
            </a:pPr>
            <a:r>
              <a:rPr lang="en-US" sz="2400">
                <a:solidFill>
                  <a:srgbClr val="FFFFFF"/>
                </a:solidFill>
              </a:rPr>
              <a:t>Geo-replication and restore-from-backup for data protection</a:t>
            </a:r>
          </a:p>
          <a:p>
            <a:pPr marL="0" indent="0">
              <a:lnSpc>
                <a:spcPct val="100000"/>
              </a:lnSpc>
              <a:spcBef>
                <a:spcPts val="1200"/>
              </a:spcBef>
              <a:buNone/>
            </a:pPr>
            <a:r>
              <a:rPr lang="en-US" sz="2400">
                <a:solidFill>
                  <a:srgbClr val="FFFFFF"/>
                </a:solidFill>
              </a:rPr>
              <a:t>Compatible with SQL Server 2014, 2016</a:t>
            </a:r>
          </a:p>
        </p:txBody>
      </p:sp>
      <p:sp>
        <p:nvSpPr>
          <p:cNvPr id="9" name="TextBox 8"/>
          <p:cNvSpPr txBox="1"/>
          <p:nvPr/>
        </p:nvSpPr>
        <p:spPr>
          <a:xfrm>
            <a:off x="275079" y="1114513"/>
            <a:ext cx="12160602" cy="683135"/>
          </a:xfrm>
          <a:prstGeom prst="rect">
            <a:avLst/>
          </a:prstGeom>
          <a:noFill/>
        </p:spPr>
        <p:txBody>
          <a:bodyPr wrap="square" lIns="182831" tIns="146264" rIns="182831" bIns="146264" rtlCol="0">
            <a:spAutoFit/>
          </a:bodyPr>
          <a:lstStyle/>
          <a:p>
            <a:pPr defTabSz="932470">
              <a:lnSpc>
                <a:spcPct val="90000"/>
              </a:lnSpc>
              <a:spcAft>
                <a:spcPts val="600"/>
              </a:spcAft>
            </a:pPr>
            <a:r>
              <a:rPr lang="en-US" sz="2800">
                <a:latin typeface="Segoe UI Light" panose="020B0502040204020203" pitchFamily="34" charset="0"/>
                <a:cs typeface="Segoe UI Light" panose="020B0502040204020203" pitchFamily="34" charset="0"/>
              </a:rPr>
              <a:t>Fully managed database-as-a-service that lets you focus on your business</a:t>
            </a:r>
          </a:p>
        </p:txBody>
      </p:sp>
      <p:grpSp>
        <p:nvGrpSpPr>
          <p:cNvPr id="3" name="Group 2"/>
          <p:cNvGrpSpPr/>
          <p:nvPr/>
        </p:nvGrpSpPr>
        <p:grpSpPr>
          <a:xfrm>
            <a:off x="776116" y="2791548"/>
            <a:ext cx="2177726" cy="2177416"/>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89619" tIns="44809" rIns="89619" bIns="44809" numCol="1" rtlCol="0" anchor="t" anchorCtr="0" compatLnSpc="1">
              <a:prstTxWarp prst="textNoShape">
                <a:avLst/>
              </a:prstTxWarp>
            </a:bodyPr>
            <a:lstStyle/>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Azure</a:t>
              </a:r>
            </a:p>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SQL Database</a:t>
              </a:r>
            </a:p>
          </p:txBody>
        </p:sp>
        <p:pic>
          <p:nvPicPr>
            <p:cNvPr id="17" name="Picture 2" descr="C:\Users\chrisw\Desktop\Cloud Services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18" rIns="0" bIns="0" numCol="1" spcCol="0" rtlCol="0" fromWordArt="0" anchor="ctr" anchorCtr="0" forceAA="0" compatLnSpc="1">
              <a:prstTxWarp prst="textNoShape">
                <a:avLst/>
              </a:prstTxWarp>
              <a:noAutofit/>
            </a:bodyPr>
            <a:lstStyle/>
            <a:p>
              <a:pPr algn="ctr" defTabSz="913835" fontAlgn="base">
                <a:spcBef>
                  <a:spcPct val="0"/>
                </a:spcBef>
                <a:spcAft>
                  <a:spcPct val="0"/>
                </a:spcAft>
                <a:defRPr/>
              </a:pPr>
              <a:r>
                <a:rPr lang="en-US" sz="1200" b="1" kern="0">
                  <a:ln>
                    <a:solidFill>
                      <a:srgbClr val="FFFFFF">
                        <a:alpha val="0"/>
                      </a:srgbClr>
                    </a:solidFill>
                  </a:ln>
                  <a:solidFill>
                    <a:srgbClr val="0078D7">
                      <a:lumMod val="75000"/>
                    </a:srgbClr>
                  </a:solidFill>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42242325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Introducing SQL Data Warehouse</a:t>
            </a:r>
          </a:p>
        </p:txBody>
      </p:sp>
      <p:sp>
        <p:nvSpPr>
          <p:cNvPr id="3" name="Text Placeholder 2"/>
          <p:cNvSpPr>
            <a:spLocks noGrp="1"/>
          </p:cNvSpPr>
          <p:nvPr>
            <p:ph type="body" sz="quarter" idx="10"/>
          </p:nvPr>
        </p:nvSpPr>
        <p:spPr>
          <a:xfrm>
            <a:off x="275397" y="1213143"/>
            <a:ext cx="11885683" cy="1329425"/>
          </a:xfrm>
        </p:spPr>
        <p:txBody>
          <a:bodyPr/>
          <a:lstStyle/>
          <a:p>
            <a:pPr algn="ctr"/>
            <a:r>
              <a:rPr lang="en-US" sz="2400">
                <a:solidFill>
                  <a:schemeClr val="tx1"/>
                </a:solidFill>
              </a:rPr>
              <a:t>Fully managed relational data warehouse-as-a-service</a:t>
            </a:r>
          </a:p>
          <a:p>
            <a:pPr algn="ctr"/>
            <a:r>
              <a:rPr lang="en-US" sz="2400">
                <a:solidFill>
                  <a:schemeClr val="tx1"/>
                </a:solidFill>
              </a:rPr>
              <a:t>The first elastic cloud data warehouse with enterprise-grade capabilities</a:t>
            </a:r>
          </a:p>
          <a:p>
            <a:pPr algn="ctr"/>
            <a:r>
              <a:rPr lang="en-US" sz="2400">
                <a:solidFill>
                  <a:schemeClr val="tx1"/>
                </a:solidFill>
              </a:rPr>
              <a:t>Support your smallest to largest data sets</a:t>
            </a:r>
          </a:p>
        </p:txBody>
      </p:sp>
      <p:sp>
        <p:nvSpPr>
          <p:cNvPr id="4" name="Rectangle 3"/>
          <p:cNvSpPr/>
          <p:nvPr/>
        </p:nvSpPr>
        <p:spPr bwMode="auto">
          <a:xfrm>
            <a:off x="-14903" y="2632454"/>
            <a:ext cx="12433124" cy="436162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a:gradFill>
                <a:gsLst>
                  <a:gs pos="16814">
                    <a:srgbClr val="FFFFFF"/>
                  </a:gs>
                  <a:gs pos="46000">
                    <a:srgbClr val="FFFFFF"/>
                  </a:gs>
                </a:gsLst>
                <a:lin ang="5400000" scaled="0"/>
              </a:gradFill>
            </a:endParaRPr>
          </a:p>
        </p:txBody>
      </p:sp>
      <p:grpSp>
        <p:nvGrpSpPr>
          <p:cNvPr id="105" name="Group 104"/>
          <p:cNvGrpSpPr/>
          <p:nvPr/>
        </p:nvGrpSpPr>
        <p:grpSpPr>
          <a:xfrm>
            <a:off x="3318410" y="3242748"/>
            <a:ext cx="1295117" cy="1071210"/>
            <a:chOff x="3318039" y="3242715"/>
            <a:chExt cx="1295282" cy="1071347"/>
          </a:xfrm>
        </p:grpSpPr>
        <p:sp>
          <p:nvSpPr>
            <p:cNvPr id="106"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07" name="1 GEAR"/>
            <p:cNvGrpSpPr>
              <a:grpSpLocks noChangeAspect="1"/>
            </p:cNvGrpSpPr>
            <p:nvPr/>
          </p:nvGrpSpPr>
          <p:grpSpPr>
            <a:xfrm>
              <a:off x="3707871" y="3242715"/>
              <a:ext cx="548640" cy="548640"/>
              <a:chOff x="3427632" y="3858620"/>
              <a:chExt cx="676353" cy="704919"/>
            </a:xfrm>
          </p:grpSpPr>
          <p:sp>
            <p:nvSpPr>
              <p:cNvPr id="108" name="Oval 10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09" name="Freeform 108"/>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11" name="Group 110"/>
          <p:cNvGrpSpPr/>
          <p:nvPr/>
        </p:nvGrpSpPr>
        <p:grpSpPr>
          <a:xfrm>
            <a:off x="307605" y="3078751"/>
            <a:ext cx="3199991" cy="3007742"/>
            <a:chOff x="306849" y="3078698"/>
            <a:chExt cx="3200400" cy="3008126"/>
          </a:xfrm>
        </p:grpSpPr>
        <p:sp>
          <p:nvSpPr>
            <p:cNvPr id="112" name="Rectangle 111"/>
            <p:cNvSpPr/>
            <p:nvPr/>
          </p:nvSpPr>
          <p:spPr bwMode="auto">
            <a:xfrm>
              <a:off x="306849" y="3078698"/>
              <a:ext cx="3200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Elastic scale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13" name="Group 112"/>
            <p:cNvGrpSpPr/>
            <p:nvPr/>
          </p:nvGrpSpPr>
          <p:grpSpPr>
            <a:xfrm>
              <a:off x="473611" y="4368838"/>
              <a:ext cx="2872205" cy="1717986"/>
              <a:chOff x="313191" y="4096124"/>
              <a:chExt cx="2872205" cy="1717986"/>
            </a:xfrm>
          </p:grpSpPr>
          <p:grpSp>
            <p:nvGrpSpPr>
              <p:cNvPr id="114" name="Group 113"/>
              <p:cNvGrpSpPr>
                <a:grpSpLocks noChangeAspect="1"/>
              </p:cNvGrpSpPr>
              <p:nvPr/>
            </p:nvGrpSpPr>
            <p:grpSpPr>
              <a:xfrm>
                <a:off x="2782015" y="4360362"/>
                <a:ext cx="403381" cy="376649"/>
                <a:chOff x="-5364163" y="-2738437"/>
                <a:chExt cx="4327525" cy="4054475"/>
              </a:xfrm>
              <a:solidFill>
                <a:schemeClr val="accent4"/>
              </a:solidFill>
            </p:grpSpPr>
            <p:sp>
              <p:nvSpPr>
                <p:cNvPr id="148"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49"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0"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1"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2"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3"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4"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5"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6"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7"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8"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9"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0"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1"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grpSp>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0114" y="5101502"/>
                <a:ext cx="646710" cy="646710"/>
              </a:xfrm>
              <a:prstGeom prst="rect">
                <a:avLst/>
              </a:prstGeom>
            </p:spPr>
          </p:pic>
          <p:grpSp>
            <p:nvGrpSpPr>
              <p:cNvPr id="116" name="Group 115"/>
              <p:cNvGrpSpPr/>
              <p:nvPr/>
            </p:nvGrpSpPr>
            <p:grpSpPr>
              <a:xfrm>
                <a:off x="313191" y="4106750"/>
                <a:ext cx="1392869" cy="1707360"/>
                <a:chOff x="313191" y="4732388"/>
                <a:chExt cx="1392869" cy="1707360"/>
              </a:xfrm>
            </p:grpSpPr>
            <p:grpSp>
              <p:nvGrpSpPr>
                <p:cNvPr id="133" name="Group 132"/>
                <p:cNvGrpSpPr>
                  <a:grpSpLocks noChangeAspect="1"/>
                </p:cNvGrpSpPr>
                <p:nvPr/>
              </p:nvGrpSpPr>
              <p:grpSpPr>
                <a:xfrm>
                  <a:off x="791659" y="4732388"/>
                  <a:ext cx="914401" cy="1187440"/>
                  <a:chOff x="1644407" y="5115540"/>
                  <a:chExt cx="822960" cy="1068695"/>
                </a:xfrm>
              </p:grpSpPr>
              <p:sp>
                <p:nvSpPr>
                  <p:cNvPr id="144" name="Rectangle 143"/>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5" name="Group 144"/>
                  <p:cNvGrpSpPr/>
                  <p:nvPr/>
                </p:nvGrpSpPr>
                <p:grpSpPr>
                  <a:xfrm>
                    <a:off x="1644407" y="5115540"/>
                    <a:ext cx="822960" cy="1068695"/>
                    <a:chOff x="961359" y="2483721"/>
                    <a:chExt cx="822960" cy="1068695"/>
                  </a:xfrm>
                </p:grpSpPr>
                <p:sp>
                  <p:nvSpPr>
                    <p:cNvPr id="146" name="Oval 145"/>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7"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4" name="Group 133"/>
                <p:cNvGrpSpPr>
                  <a:grpSpLocks noChangeAspect="1"/>
                </p:cNvGrpSpPr>
                <p:nvPr/>
              </p:nvGrpSpPr>
              <p:grpSpPr>
                <a:xfrm>
                  <a:off x="552425" y="4994175"/>
                  <a:ext cx="914401" cy="1183785"/>
                  <a:chOff x="1645666" y="5118829"/>
                  <a:chExt cx="822960" cy="1065406"/>
                </a:xfrm>
              </p:grpSpPr>
              <p:sp>
                <p:nvSpPr>
                  <p:cNvPr id="140" name="Rectangle 139"/>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1" name="Group 140"/>
                  <p:cNvGrpSpPr/>
                  <p:nvPr/>
                </p:nvGrpSpPr>
                <p:grpSpPr>
                  <a:xfrm>
                    <a:off x="1645666" y="5118829"/>
                    <a:ext cx="822960" cy="1065406"/>
                    <a:chOff x="962618" y="2487010"/>
                    <a:chExt cx="822960" cy="1065406"/>
                  </a:xfrm>
                </p:grpSpPr>
                <p:sp>
                  <p:nvSpPr>
                    <p:cNvPr id="142" name="Oval 141"/>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3"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5" name="Group 134"/>
                <p:cNvGrpSpPr>
                  <a:grpSpLocks noChangeAspect="1"/>
                </p:cNvGrpSpPr>
                <p:nvPr/>
              </p:nvGrpSpPr>
              <p:grpSpPr>
                <a:xfrm>
                  <a:off x="313191" y="5252308"/>
                  <a:ext cx="914401" cy="1187440"/>
                  <a:chOff x="1625267" y="5096400"/>
                  <a:chExt cx="822960" cy="1068695"/>
                </a:xfrm>
              </p:grpSpPr>
              <p:sp>
                <p:nvSpPr>
                  <p:cNvPr id="136" name="Rectangle 135"/>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7" name="Group 136"/>
                  <p:cNvGrpSpPr/>
                  <p:nvPr/>
                </p:nvGrpSpPr>
                <p:grpSpPr>
                  <a:xfrm>
                    <a:off x="1625267" y="5096400"/>
                    <a:ext cx="822960" cy="1068695"/>
                    <a:chOff x="942219" y="2464581"/>
                    <a:chExt cx="822960" cy="1068695"/>
                  </a:xfrm>
                </p:grpSpPr>
                <p:sp>
                  <p:nvSpPr>
                    <p:cNvPr id="138" name="Oval 137"/>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9" name="Freeform 138"/>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nvGrpSpPr>
              <p:cNvPr id="117" name="Group 116"/>
              <p:cNvGrpSpPr>
                <a:grpSpLocks noChangeAspect="1"/>
              </p:cNvGrpSpPr>
              <p:nvPr/>
            </p:nvGrpSpPr>
            <p:grpSpPr>
              <a:xfrm>
                <a:off x="1886141" y="4096124"/>
                <a:ext cx="822960" cy="1008773"/>
                <a:chOff x="313191" y="4732388"/>
                <a:chExt cx="1392869" cy="1707360"/>
              </a:xfrm>
            </p:grpSpPr>
            <p:grpSp>
              <p:nvGrpSpPr>
                <p:cNvPr id="118" name="Group 117"/>
                <p:cNvGrpSpPr>
                  <a:grpSpLocks noChangeAspect="1"/>
                </p:cNvGrpSpPr>
                <p:nvPr/>
              </p:nvGrpSpPr>
              <p:grpSpPr>
                <a:xfrm>
                  <a:off x="791659" y="4732388"/>
                  <a:ext cx="914401" cy="1187440"/>
                  <a:chOff x="1644407" y="5115540"/>
                  <a:chExt cx="822960" cy="1068695"/>
                </a:xfrm>
              </p:grpSpPr>
              <p:sp>
                <p:nvSpPr>
                  <p:cNvPr id="129" name="Rectangle 128"/>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0" name="Group 129"/>
                  <p:cNvGrpSpPr/>
                  <p:nvPr/>
                </p:nvGrpSpPr>
                <p:grpSpPr>
                  <a:xfrm>
                    <a:off x="1644407" y="5115540"/>
                    <a:ext cx="822960" cy="1068695"/>
                    <a:chOff x="961359" y="2483721"/>
                    <a:chExt cx="822960" cy="1068695"/>
                  </a:xfrm>
                </p:grpSpPr>
                <p:sp>
                  <p:nvSpPr>
                    <p:cNvPr id="131" name="Oval 130"/>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2"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19" name="Group 118"/>
                <p:cNvGrpSpPr>
                  <a:grpSpLocks noChangeAspect="1"/>
                </p:cNvGrpSpPr>
                <p:nvPr/>
              </p:nvGrpSpPr>
              <p:grpSpPr>
                <a:xfrm>
                  <a:off x="552425" y="4994175"/>
                  <a:ext cx="914401" cy="1183785"/>
                  <a:chOff x="1645666" y="5118829"/>
                  <a:chExt cx="822960" cy="1065406"/>
                </a:xfrm>
              </p:grpSpPr>
              <p:sp>
                <p:nvSpPr>
                  <p:cNvPr id="125" name="Rectangle 124"/>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6" name="Group 125"/>
                  <p:cNvGrpSpPr/>
                  <p:nvPr/>
                </p:nvGrpSpPr>
                <p:grpSpPr>
                  <a:xfrm>
                    <a:off x="1645666" y="5118829"/>
                    <a:ext cx="822960" cy="1065406"/>
                    <a:chOff x="962618" y="2487010"/>
                    <a:chExt cx="822960" cy="1065406"/>
                  </a:xfrm>
                </p:grpSpPr>
                <p:sp>
                  <p:nvSpPr>
                    <p:cNvPr id="127" name="Oval 126"/>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8"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20" name="Group 119"/>
                <p:cNvGrpSpPr>
                  <a:grpSpLocks noChangeAspect="1"/>
                </p:cNvGrpSpPr>
                <p:nvPr/>
              </p:nvGrpSpPr>
              <p:grpSpPr>
                <a:xfrm>
                  <a:off x="313191" y="5252308"/>
                  <a:ext cx="914401" cy="1187440"/>
                  <a:chOff x="1625267" y="5096400"/>
                  <a:chExt cx="822960" cy="1068695"/>
                </a:xfrm>
              </p:grpSpPr>
              <p:sp>
                <p:nvSpPr>
                  <p:cNvPr id="121" name="Rectangle 120"/>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2" name="Group 121"/>
                  <p:cNvGrpSpPr/>
                  <p:nvPr/>
                </p:nvGrpSpPr>
                <p:grpSpPr>
                  <a:xfrm>
                    <a:off x="1625267" y="5096400"/>
                    <a:ext cx="822960" cy="1068695"/>
                    <a:chOff x="942219" y="2464581"/>
                    <a:chExt cx="822960" cy="1068695"/>
                  </a:xfrm>
                </p:grpSpPr>
                <p:sp>
                  <p:nvSpPr>
                    <p:cNvPr id="123" name="Oval 122"/>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4" name="Freeform 123"/>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grpSp>
      <p:grpSp>
        <p:nvGrpSpPr>
          <p:cNvPr id="162" name="Group 161"/>
          <p:cNvGrpSpPr/>
          <p:nvPr/>
        </p:nvGrpSpPr>
        <p:grpSpPr>
          <a:xfrm>
            <a:off x="7343979" y="3242748"/>
            <a:ext cx="1295117" cy="1071210"/>
            <a:chOff x="7344122" y="3242715"/>
            <a:chExt cx="1295282" cy="1071347"/>
          </a:xfrm>
        </p:grpSpPr>
        <p:sp>
          <p:nvSpPr>
            <p:cNvPr id="1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64" name="1 GEAR"/>
            <p:cNvGrpSpPr>
              <a:grpSpLocks noChangeAspect="1"/>
            </p:cNvGrpSpPr>
            <p:nvPr/>
          </p:nvGrpSpPr>
          <p:grpSpPr>
            <a:xfrm>
              <a:off x="7700649" y="3242715"/>
              <a:ext cx="548640" cy="548640"/>
              <a:chOff x="3427632" y="3858620"/>
              <a:chExt cx="676353" cy="704919"/>
            </a:xfrm>
          </p:grpSpPr>
          <p:sp>
            <p:nvSpPr>
              <p:cNvPr id="165" name="Oval 1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66" name="Freeform 1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67" name="Group 166"/>
          <p:cNvGrpSpPr/>
          <p:nvPr/>
        </p:nvGrpSpPr>
        <p:grpSpPr>
          <a:xfrm>
            <a:off x="4245426" y="3928460"/>
            <a:ext cx="3474276" cy="2749478"/>
            <a:chOff x="4245174" y="3928515"/>
            <a:chExt cx="3474720" cy="2749829"/>
          </a:xfrm>
        </p:grpSpPr>
        <p:sp>
          <p:nvSpPr>
            <p:cNvPr id="168" name="Rectangle 167"/>
            <p:cNvSpPr/>
            <p:nvPr/>
          </p:nvSpPr>
          <p:spPr bwMode="auto">
            <a:xfrm>
              <a:off x="4245174" y="3928515"/>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Powered by the Cloud</a:t>
              </a:r>
            </a:p>
          </p:txBody>
        </p:sp>
        <p:grpSp>
          <p:nvGrpSpPr>
            <p:cNvPr id="169" name="Group 168"/>
            <p:cNvGrpSpPr/>
            <p:nvPr/>
          </p:nvGrpSpPr>
          <p:grpSpPr>
            <a:xfrm>
              <a:off x="4444308" y="5063987"/>
              <a:ext cx="3024528" cy="1614357"/>
              <a:chOff x="4476392" y="4871483"/>
              <a:chExt cx="3024528" cy="1614357"/>
            </a:xfrm>
          </p:grpSpPr>
          <p:grpSp>
            <p:nvGrpSpPr>
              <p:cNvPr id="170" name="Group 169"/>
              <p:cNvGrpSpPr/>
              <p:nvPr/>
            </p:nvGrpSpPr>
            <p:grpSpPr>
              <a:xfrm>
                <a:off x="5125206" y="4871483"/>
                <a:ext cx="2375714" cy="1614357"/>
                <a:chOff x="15516218" y="1242147"/>
                <a:chExt cx="530372" cy="360401"/>
              </a:xfrm>
            </p:grpSpPr>
            <p:sp>
              <p:nvSpPr>
                <p:cNvPr id="176" name="Freeform 175"/>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sp>
              <p:nvSpPr>
                <p:cNvPr id="177" name="Freeform 176"/>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grpSp>
          <p:grpSp>
            <p:nvGrpSpPr>
              <p:cNvPr id="171" name="Group 170"/>
              <p:cNvGrpSpPr/>
              <p:nvPr/>
            </p:nvGrpSpPr>
            <p:grpSpPr>
              <a:xfrm>
                <a:off x="6751676" y="5260858"/>
                <a:ext cx="647396" cy="697154"/>
                <a:chOff x="6671466" y="5260858"/>
                <a:chExt cx="647396" cy="697154"/>
              </a:xfrm>
            </p:grpSpPr>
            <p:sp>
              <p:nvSpPr>
                <p:cNvPr id="174" name="Oval 173"/>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75" name="Freeform 174"/>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pic>
            <p:nvPicPr>
              <p:cNvPr id="172" name="Picture 1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173" name="Picture 172"/>
              <p:cNvPicPr>
                <a:picLocks noChangeAspect="1"/>
              </p:cNvPicPr>
              <p:nvPr/>
            </p:nvPicPr>
            <p:blipFill>
              <a:blip r:embed="rId5">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178" name="Group 177"/>
          <p:cNvGrpSpPr/>
          <p:nvPr/>
        </p:nvGrpSpPr>
        <p:grpSpPr>
          <a:xfrm>
            <a:off x="8486014" y="3046670"/>
            <a:ext cx="3474276" cy="2995692"/>
            <a:chOff x="8486303" y="3046613"/>
            <a:chExt cx="3474720" cy="2996074"/>
          </a:xfrm>
        </p:grpSpPr>
        <p:sp>
          <p:nvSpPr>
            <p:cNvPr id="179" name="Rectangle 178"/>
            <p:cNvSpPr/>
            <p:nvPr/>
          </p:nvSpPr>
          <p:spPr bwMode="auto">
            <a:xfrm>
              <a:off x="8486303" y="3046613"/>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Market Leading Price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80" name="Group 179"/>
            <p:cNvGrpSpPr/>
            <p:nvPr/>
          </p:nvGrpSpPr>
          <p:grpSpPr>
            <a:xfrm>
              <a:off x="8988092" y="4412976"/>
              <a:ext cx="2446666" cy="1629711"/>
              <a:chOff x="9292890" y="4193911"/>
              <a:chExt cx="2446666" cy="1629711"/>
            </a:xfrm>
          </p:grpSpPr>
          <p:sp>
            <p:nvSpPr>
              <p:cNvPr id="181" name="Freeform 18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a:p>
                <a:pPr>
                  <a:defRPr/>
                </a:pPr>
                <a:endParaRPr lang="en-US" sz="1764">
                  <a:solidFill>
                    <a:prstClr val="black"/>
                  </a:solidFill>
                </a:endParaRPr>
              </a:p>
            </p:txBody>
          </p:sp>
          <p:pic>
            <p:nvPicPr>
              <p:cNvPr id="182" name="Picture 181"/>
              <p:cNvPicPr>
                <a:picLocks noChangeAspect="1"/>
              </p:cNvPicPr>
              <p:nvPr/>
            </p:nvPicPr>
            <p:blipFill>
              <a:blip r:embed="rId6"/>
              <a:stretch>
                <a:fillRect/>
              </a:stretch>
            </p:blipFill>
            <p:spPr>
              <a:xfrm>
                <a:off x="9292890" y="4482669"/>
                <a:ext cx="1867762" cy="1340953"/>
              </a:xfrm>
              <a:prstGeom prst="rect">
                <a:avLst/>
              </a:prstGeom>
            </p:spPr>
          </p:pic>
        </p:grpSp>
      </p:grpSp>
    </p:spTree>
    <p:extLst>
      <p:ext uri="{BB962C8B-B14F-4D97-AF65-F5344CB8AC3E}">
        <p14:creationId xmlns:p14="http://schemas.microsoft.com/office/powerpoint/2010/main" val="318020618"/>
      </p:ext>
    </p:extLst>
  </p:cSld>
  <p:clrMapOvr>
    <a:masterClrMapping/>
  </p:clrMapOvr>
  <mc:AlternateContent xmlns:mc="http://schemas.openxmlformats.org/markup-compatibility/2006">
    <mc:Choice xmlns:p14="http://schemas.microsoft.com/office/powerpoint/2010/main" Requires="p14">
      <p:transition p14:dur="250">
        <p:wipe dir="r"/>
      </p:transition>
    </mc:Choice>
    <mc:Fallback>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wipe(left)">
                                      <p:cBhvr>
                                        <p:cTn id="21" dur="500"/>
                                        <p:tgtEl>
                                          <p:spTgt spid="16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p:cNvSpPr txBox="1"/>
          <p:nvPr/>
        </p:nvSpPr>
        <p:spPr>
          <a:xfrm>
            <a:off x="5225952" y="2993865"/>
            <a:ext cx="7136918" cy="1948295"/>
          </a:xfrm>
          <a:prstGeom prst="rect">
            <a:avLst/>
          </a:prstGeom>
          <a:noFill/>
        </p:spPr>
        <p:txBody>
          <a:bodyPr wrap="square" rtlCol="0">
            <a:spAutoFit/>
          </a:bodyPr>
          <a:lstStyle/>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Security isolation with Azure VNET &amp; private IPs</a:t>
            </a:r>
          </a:p>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Near 100% surface compatibility to SQL Server </a:t>
            </a:r>
          </a:p>
          <a:p>
            <a:pPr marL="356614" indent="-356614" defTabSz="970048">
              <a:lnSpc>
                <a:spcPct val="90000"/>
              </a:lnSpc>
              <a:spcBef>
                <a:spcPts val="612"/>
              </a:spcBef>
              <a:spcAft>
                <a:spcPts val="1224"/>
              </a:spcAft>
              <a:buSzPct val="90000"/>
              <a:buFont typeface="Arial" panose="020B0604020202020204" pitchFamily="34" charset="0"/>
              <a:buChar char="•"/>
              <a:defRPr/>
            </a:pPr>
            <a:r>
              <a:rPr lang="en-US" sz="2448" kern="0">
                <a:latin typeface="Segoe UI" panose="020B0502040204020203" pitchFamily="34" charset="0"/>
                <a:cs typeface="Segoe UI" panose="020B0502040204020203" pitchFamily="34" charset="0"/>
                <a:sym typeface="Wingdings" panose="05000000000000000000" pitchFamily="2" charset="2"/>
              </a:rPr>
              <a:t>SQL Agent, cross DB queries, R, CLR, Service Broker, …</a:t>
            </a:r>
          </a:p>
        </p:txBody>
      </p:sp>
      <p:sp>
        <p:nvSpPr>
          <p:cNvPr id="57" name="Rectangle 22"/>
          <p:cNvSpPr>
            <a:spLocks noChangeArrowheads="1"/>
          </p:cNvSpPr>
          <p:nvPr/>
        </p:nvSpPr>
        <p:spPr bwMode="auto">
          <a:xfrm>
            <a:off x="315284" y="160448"/>
            <a:ext cx="9821335"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1243431" fontAlgn="base">
              <a:spcBef>
                <a:spcPct val="0"/>
              </a:spcBef>
              <a:spcAft>
                <a:spcPct val="0"/>
              </a:spcAft>
              <a:defRPr/>
            </a:pPr>
            <a:r>
              <a:rPr lang="en-US" sz="4488" kern="0" spc="-153">
                <a:latin typeface="Segoe UI Semibold" panose="020B0702040204020203" pitchFamily="34" charset="0"/>
                <a:cs typeface="Segoe UI Semibold" panose="020B0702040204020203" pitchFamily="34" charset="0"/>
              </a:rPr>
              <a:t>Azure SQL Database </a:t>
            </a:r>
            <a:r>
              <a:rPr lang="en-US" sz="4488" kern="0" spc="-153">
                <a:solidFill>
                  <a:schemeClr val="tx2"/>
                </a:solidFill>
                <a:latin typeface="Segoe UI Semibold" panose="020B0702040204020203" pitchFamily="34" charset="0"/>
                <a:cs typeface="Segoe UI Semibold" panose="020B0702040204020203" pitchFamily="34" charset="0"/>
              </a:rPr>
              <a:t>Managed Instance </a:t>
            </a:r>
            <a:endParaRPr lang="en-US" sz="3264" kern="0" spc="-153" baseline="30000">
              <a:solidFill>
                <a:schemeClr val="tx2"/>
              </a:solidFill>
              <a:latin typeface="Segoe UI Semibold" panose="020B0702040204020203" pitchFamily="34" charset="0"/>
              <a:cs typeface="Segoe UI Semibold" panose="020B0702040204020203" pitchFamily="34" charset="0"/>
            </a:endParaRPr>
          </a:p>
        </p:txBody>
      </p:sp>
      <p:cxnSp>
        <p:nvCxnSpPr>
          <p:cNvPr id="1387" name="Straight Connector 1386">
            <a:extLst>
              <a:ext uri="{FF2B5EF4-FFF2-40B4-BE49-F238E27FC236}">
                <a16:creationId xmlns:a16="http://schemas.microsoft.com/office/drawing/2014/main" id="{CD679DE2-A0A2-412E-8912-A42D54ED5D97}"/>
              </a:ext>
            </a:extLst>
          </p:cNvPr>
          <p:cNvCxnSpPr/>
          <p:nvPr/>
        </p:nvCxnSpPr>
        <p:spPr>
          <a:xfrm>
            <a:off x="-70077" y="1641575"/>
            <a:ext cx="12432948" cy="0"/>
          </a:xfrm>
          <a:prstGeom prst="line">
            <a:avLst/>
          </a:prstGeom>
          <a:ln>
            <a:solidFill>
              <a:srgbClr val="073A65"/>
            </a:solidFill>
          </a:ln>
        </p:spPr>
        <p:style>
          <a:lnRef idx="1">
            <a:schemeClr val="accent1"/>
          </a:lnRef>
          <a:fillRef idx="0">
            <a:schemeClr val="accent1"/>
          </a:fillRef>
          <a:effectRef idx="0">
            <a:schemeClr val="accent1"/>
          </a:effectRef>
          <a:fontRef idx="minor">
            <a:schemeClr val="tx1"/>
          </a:fontRef>
        </p:style>
      </p:cxnSp>
      <p:sp>
        <p:nvSpPr>
          <p:cNvPr id="26" name="Freeform 266">
            <a:extLst>
              <a:ext uri="{FF2B5EF4-FFF2-40B4-BE49-F238E27FC236}">
                <a16:creationId xmlns:a16="http://schemas.microsoft.com/office/drawing/2014/main" id="{ED13536A-F3CE-42F0-9F9C-54A212AEFE09}"/>
              </a:ext>
            </a:extLst>
          </p:cNvPr>
          <p:cNvSpPr>
            <a:spLocks noChangeAspect="1"/>
          </p:cNvSpPr>
          <p:nvPr/>
        </p:nvSpPr>
        <p:spPr bwMode="black">
          <a:xfrm>
            <a:off x="424405" y="1962130"/>
            <a:ext cx="4654791" cy="295282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93209" tIns="46606" rIns="93209" bIns="46606" numCol="1" anchor="t" anchorCtr="0" compatLnSpc="1">
            <a:prstTxWarp prst="textNoShape">
              <a:avLst/>
            </a:prstTxWarp>
          </a:bodyPr>
          <a:lstStyle/>
          <a:p>
            <a:pPr defTabSz="950973">
              <a:defRPr/>
            </a:pPr>
            <a:endParaRPr lang="en-US" sz="1835" kern="0">
              <a:latin typeface="Segoe UI"/>
            </a:endParaRPr>
          </a:p>
        </p:txBody>
      </p:sp>
      <p:cxnSp>
        <p:nvCxnSpPr>
          <p:cNvPr id="27" name="Straight Arrow Connector 26">
            <a:extLst>
              <a:ext uri="{FF2B5EF4-FFF2-40B4-BE49-F238E27FC236}">
                <a16:creationId xmlns:a16="http://schemas.microsoft.com/office/drawing/2014/main" id="{CBD41F50-011B-47E2-8952-C6DE0235FD38}"/>
              </a:ext>
            </a:extLst>
          </p:cNvPr>
          <p:cNvCxnSpPr>
            <a:cxnSpLocks/>
          </p:cNvCxnSpPr>
          <p:nvPr/>
        </p:nvCxnSpPr>
        <p:spPr>
          <a:xfrm rot="5400000" flipH="1">
            <a:off x="2394827" y="5541987"/>
            <a:ext cx="1254063" cy="0"/>
          </a:xfrm>
          <a:prstGeom prst="straightConnector1">
            <a:avLst/>
          </a:prstGeom>
          <a:ln w="41275">
            <a:solidFill>
              <a:srgbClr val="0078D7"/>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0B95CA-D6A3-4988-A533-DCB58B537BCD}"/>
              </a:ext>
            </a:extLst>
          </p:cNvPr>
          <p:cNvSpPr/>
          <p:nvPr/>
        </p:nvSpPr>
        <p:spPr bwMode="auto">
          <a:xfrm>
            <a:off x="1879329" y="3156780"/>
            <a:ext cx="2252513" cy="1455741"/>
          </a:xfrm>
          <a:prstGeom prst="rect">
            <a:avLst/>
          </a:prstGeom>
          <a:noFill/>
          <a:ln w="19050" cap="flat" cmpd="sng" algn="ctr">
            <a:solidFill>
              <a:schemeClr val="bg2">
                <a:lumMod val="75000"/>
              </a:schemeClr>
            </a:solidFill>
            <a:prstDash val="sysDash"/>
            <a:miter lim="800000"/>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latin typeface="Segoe UI Semilight"/>
              <a:ea typeface="Segoe UI" pitchFamily="34" charset="0"/>
              <a:cs typeface="Segoe UI" pitchFamily="34" charset="0"/>
            </a:endParaRPr>
          </a:p>
        </p:txBody>
      </p:sp>
      <p:pic>
        <p:nvPicPr>
          <p:cNvPr id="29" name="Picture 28">
            <a:extLst>
              <a:ext uri="{FF2B5EF4-FFF2-40B4-BE49-F238E27FC236}">
                <a16:creationId xmlns:a16="http://schemas.microsoft.com/office/drawing/2014/main" id="{4538BA76-7512-4A00-AA53-1F30B9BC8215}"/>
              </a:ext>
            </a:extLst>
          </p:cNvPr>
          <p:cNvPicPr>
            <a:picLocks noChangeAspect="1"/>
          </p:cNvPicPr>
          <p:nvPr/>
        </p:nvPicPr>
        <p:blipFill>
          <a:blip r:embed="rId3"/>
          <a:stretch>
            <a:fillRect/>
          </a:stretch>
        </p:blipFill>
        <p:spPr>
          <a:xfrm>
            <a:off x="2763604" y="5585054"/>
            <a:ext cx="521215" cy="852898"/>
          </a:xfrm>
          <a:prstGeom prst="rect">
            <a:avLst/>
          </a:prstGeom>
        </p:spPr>
      </p:pic>
      <p:cxnSp>
        <p:nvCxnSpPr>
          <p:cNvPr id="30" name="Straight Connector 29">
            <a:extLst>
              <a:ext uri="{FF2B5EF4-FFF2-40B4-BE49-F238E27FC236}">
                <a16:creationId xmlns:a16="http://schemas.microsoft.com/office/drawing/2014/main" id="{8F7A30FA-A1C9-4A6F-A6AE-120347EF3990}"/>
              </a:ext>
            </a:extLst>
          </p:cNvPr>
          <p:cNvCxnSpPr/>
          <p:nvPr/>
        </p:nvCxnSpPr>
        <p:spPr>
          <a:xfrm>
            <a:off x="1672949" y="6488285"/>
            <a:ext cx="2538679" cy="0"/>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F3811ED-18FB-4BCD-A687-D66F482C003B}"/>
              </a:ext>
            </a:extLst>
          </p:cNvPr>
          <p:cNvGrpSpPr/>
          <p:nvPr/>
        </p:nvGrpSpPr>
        <p:grpSpPr>
          <a:xfrm>
            <a:off x="1672948" y="2809724"/>
            <a:ext cx="2558999" cy="1898509"/>
            <a:chOff x="1798637" y="1330744"/>
            <a:chExt cx="1905000" cy="1480718"/>
          </a:xfrm>
        </p:grpSpPr>
        <p:sp>
          <p:nvSpPr>
            <p:cNvPr id="33" name="Rectangle 32">
              <a:extLst>
                <a:ext uri="{FF2B5EF4-FFF2-40B4-BE49-F238E27FC236}">
                  <a16:creationId xmlns:a16="http://schemas.microsoft.com/office/drawing/2014/main" id="{6A2E225B-DF9A-4400-9038-79AE7D30CE10}"/>
                </a:ext>
              </a:extLst>
            </p:cNvPr>
            <p:cNvSpPr/>
            <p:nvPr/>
          </p:nvSpPr>
          <p:spPr bwMode="auto">
            <a:xfrm>
              <a:off x="1798637" y="1439862"/>
              <a:ext cx="1905000" cy="1371600"/>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err="1">
                <a:solidFill>
                  <a:schemeClr val="tx1"/>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4C0644FA-6D6E-4D8E-9112-48E62E9FA525}"/>
                </a:ext>
              </a:extLst>
            </p:cNvPr>
            <p:cNvSpPr txBox="1"/>
            <p:nvPr/>
          </p:nvSpPr>
          <p:spPr>
            <a:xfrm>
              <a:off x="1957788" y="1330744"/>
              <a:ext cx="1429519" cy="369732"/>
            </a:xfrm>
            <a:prstGeom prst="rect">
              <a:avLst/>
            </a:prstGeom>
            <a:noFill/>
          </p:spPr>
          <p:txBody>
            <a:bodyPr wrap="square" lIns="186494" tIns="149195" rIns="186494" bIns="149195" rtlCol="0">
              <a:spAutoFit/>
            </a:bodyPr>
            <a:lstStyle/>
            <a:p>
              <a:pPr defTabSz="932417">
                <a:lnSpc>
                  <a:spcPct val="90000"/>
                </a:lnSpc>
                <a:spcAft>
                  <a:spcPts val="612"/>
                </a:spcAft>
              </a:pPr>
              <a:r>
                <a:rPr lang="en-US" sz="1223" kern="0"/>
                <a:t>VNET</a:t>
              </a:r>
            </a:p>
          </p:txBody>
        </p:sp>
      </p:grpSp>
      <p:pic>
        <p:nvPicPr>
          <p:cNvPr id="35" name="Picture 34">
            <a:extLst>
              <a:ext uri="{FF2B5EF4-FFF2-40B4-BE49-F238E27FC236}">
                <a16:creationId xmlns:a16="http://schemas.microsoft.com/office/drawing/2014/main" id="{45133D6E-6127-4E78-AB03-FFA64D47F1C1}"/>
              </a:ext>
            </a:extLst>
          </p:cNvPr>
          <p:cNvPicPr>
            <a:picLocks noChangeAspect="1"/>
          </p:cNvPicPr>
          <p:nvPr/>
        </p:nvPicPr>
        <p:blipFill>
          <a:blip r:embed="rId3"/>
          <a:stretch>
            <a:fillRect/>
          </a:stretch>
        </p:blipFill>
        <p:spPr>
          <a:xfrm>
            <a:off x="3430824" y="5600681"/>
            <a:ext cx="511665" cy="837271"/>
          </a:xfrm>
          <a:prstGeom prst="rect">
            <a:avLst/>
          </a:prstGeom>
        </p:spPr>
      </p:pic>
      <p:pic>
        <p:nvPicPr>
          <p:cNvPr id="36" name="Picture 35">
            <a:extLst>
              <a:ext uri="{FF2B5EF4-FFF2-40B4-BE49-F238E27FC236}">
                <a16:creationId xmlns:a16="http://schemas.microsoft.com/office/drawing/2014/main" id="{78D1659A-B90B-418F-A231-B72087F92A91}"/>
              </a:ext>
            </a:extLst>
          </p:cNvPr>
          <p:cNvPicPr>
            <a:picLocks noChangeAspect="1"/>
          </p:cNvPicPr>
          <p:nvPr/>
        </p:nvPicPr>
        <p:blipFill>
          <a:blip r:embed="rId3"/>
          <a:stretch>
            <a:fillRect/>
          </a:stretch>
        </p:blipFill>
        <p:spPr>
          <a:xfrm>
            <a:off x="2149103" y="5585054"/>
            <a:ext cx="521216" cy="852898"/>
          </a:xfrm>
          <a:prstGeom prst="rect">
            <a:avLst/>
          </a:prstGeom>
        </p:spPr>
      </p:pic>
      <p:pic>
        <p:nvPicPr>
          <p:cNvPr id="37" name="Picture 36">
            <a:extLst>
              <a:ext uri="{FF2B5EF4-FFF2-40B4-BE49-F238E27FC236}">
                <a16:creationId xmlns:a16="http://schemas.microsoft.com/office/drawing/2014/main" id="{75FE47BA-EF43-46C0-8C56-B57253286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9103" y="3401649"/>
            <a:ext cx="705068" cy="739730"/>
          </a:xfrm>
          <a:prstGeom prst="rect">
            <a:avLst/>
          </a:prstGeom>
        </p:spPr>
      </p:pic>
      <p:pic>
        <p:nvPicPr>
          <p:cNvPr id="38" name="Picture 37">
            <a:extLst>
              <a:ext uri="{FF2B5EF4-FFF2-40B4-BE49-F238E27FC236}">
                <a16:creationId xmlns:a16="http://schemas.microsoft.com/office/drawing/2014/main" id="{B654858D-0E1E-4CBE-81E9-68628B565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597" y="3400125"/>
            <a:ext cx="705068" cy="739730"/>
          </a:xfrm>
          <a:prstGeom prst="rect">
            <a:avLst/>
          </a:prstGeom>
        </p:spPr>
      </p:pic>
      <p:sp>
        <p:nvSpPr>
          <p:cNvPr id="39" name="TextBox 38">
            <a:extLst>
              <a:ext uri="{FF2B5EF4-FFF2-40B4-BE49-F238E27FC236}">
                <a16:creationId xmlns:a16="http://schemas.microsoft.com/office/drawing/2014/main" id="{BDC89FA7-A469-4B01-BBFA-5FEE220CF8DA}"/>
              </a:ext>
            </a:extLst>
          </p:cNvPr>
          <p:cNvSpPr txBox="1"/>
          <p:nvPr/>
        </p:nvSpPr>
        <p:spPr>
          <a:xfrm>
            <a:off x="2025201" y="4137541"/>
            <a:ext cx="2238177" cy="542449"/>
          </a:xfrm>
          <a:prstGeom prst="rect">
            <a:avLst/>
          </a:prstGeom>
          <a:noFill/>
        </p:spPr>
        <p:txBody>
          <a:bodyPr wrap="none" lIns="190234" tIns="152188" rIns="190234" bIns="152188" rtlCol="0">
            <a:spAutoFit/>
          </a:bodyPr>
          <a:lstStyle/>
          <a:p>
            <a:pPr>
              <a:lnSpc>
                <a:spcPct val="90000"/>
              </a:lnSpc>
              <a:spcAft>
                <a:spcPts val="624"/>
              </a:spcAft>
            </a:pPr>
            <a:r>
              <a:rPr lang="en-US" sz="1664"/>
              <a:t>Managed Instances</a:t>
            </a:r>
          </a:p>
        </p:txBody>
      </p:sp>
      <p:sp>
        <p:nvSpPr>
          <p:cNvPr id="41" name="TextBox 40">
            <a:extLst>
              <a:ext uri="{FF2B5EF4-FFF2-40B4-BE49-F238E27FC236}">
                <a16:creationId xmlns:a16="http://schemas.microsoft.com/office/drawing/2014/main" id="{011BE99D-58D6-408A-99D8-251B484ACFE7}"/>
              </a:ext>
            </a:extLst>
          </p:cNvPr>
          <p:cNvSpPr txBox="1"/>
          <p:nvPr/>
        </p:nvSpPr>
        <p:spPr>
          <a:xfrm>
            <a:off x="239629" y="890687"/>
            <a:ext cx="9892863" cy="531812"/>
          </a:xfrm>
          <a:prstGeom prst="rect">
            <a:avLst/>
          </a:prstGeom>
          <a:noFill/>
        </p:spPr>
        <p:txBody>
          <a:bodyPr wrap="square" rtlCol="0">
            <a:spAutoFit/>
          </a:bodyPr>
          <a:lstStyle/>
          <a:p>
            <a:pPr defTabSz="1243431">
              <a:defRPr/>
            </a:pPr>
            <a:r>
              <a:rPr lang="en-US" sz="2856">
                <a:latin typeface="Segoe UI" panose="020B0502040204020203" pitchFamily="34" charset="0"/>
                <a:cs typeface="Segoe UI" panose="020B0502040204020203" pitchFamily="34" charset="0"/>
              </a:rPr>
              <a:t>Migrate a fleet into PaaS without application re-architecture</a:t>
            </a:r>
            <a:endParaRPr lang="en-US" sz="2652" kern="0">
              <a:latin typeface="Segoe UI" panose="020B0502040204020203" pitchFamily="34" charset="0"/>
              <a:cs typeface="Segoe UI" panose="020B0502040204020203" pitchFamily="34" charset="0"/>
            </a:endParaRPr>
          </a:p>
        </p:txBody>
      </p:sp>
      <p:sp>
        <p:nvSpPr>
          <p:cNvPr id="19" name="Title 1">
            <a:extLst>
              <a:ext uri="{FF2B5EF4-FFF2-40B4-BE49-F238E27FC236}">
                <a16:creationId xmlns:a16="http://schemas.microsoft.com/office/drawing/2014/main" id="{15325C8F-DA2C-4A70-9D45-47DD15EE5872}"/>
              </a:ext>
            </a:extLst>
          </p:cNvPr>
          <p:cNvSpPr txBox="1">
            <a:spLocks/>
          </p:cNvSpPr>
          <p:nvPr/>
        </p:nvSpPr>
        <p:spPr>
          <a:xfrm rot="2297231">
            <a:off x="8856405" y="44890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solidFill>
                  <a:schemeClr val="tx1"/>
                </a:solidFill>
                <a:latin typeface="Segoe UI Semibold" panose="020B0702040204020203" pitchFamily="34" charset="0"/>
                <a:cs typeface="Segoe UI Semibold" panose="020B0702040204020203" pitchFamily="34" charset="0"/>
              </a:rPr>
              <a:t>Announcing </a:t>
            </a:r>
          </a:p>
        </p:txBody>
      </p:sp>
    </p:spTree>
    <p:extLst>
      <p:ext uri="{BB962C8B-B14F-4D97-AF65-F5344CB8AC3E}">
        <p14:creationId xmlns:p14="http://schemas.microsoft.com/office/powerpoint/2010/main" val="26583681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1000"/>
                            </p:stCondLst>
                            <p:childTnLst>
                              <p:par>
                                <p:cTn id="16" presetID="64" presetClass="path" presetSubtype="0" accel="50000" decel="50000" fill="hold" nodeType="afterEffect">
                                  <p:stCondLst>
                                    <p:cond delay="0"/>
                                  </p:stCondLst>
                                  <p:childTnLst>
                                    <p:animMotion origin="layout" path="M 2.77556E-17 7.40741E-7 L 0.00664 -0.31782 " pathEditMode="relative" rAng="0" ptsTypes="AA">
                                      <p:cBhvr>
                                        <p:cTn id="17" dur="2000" fill="hold"/>
                                        <p:tgtEl>
                                          <p:spTgt spid="36"/>
                                        </p:tgtEl>
                                        <p:attrNameLst>
                                          <p:attrName>ppt_x</p:attrName>
                                          <p:attrName>ppt_y</p:attrName>
                                        </p:attrNameLst>
                                      </p:cBhvr>
                                      <p:rCtr x="326" y="-15903"/>
                                    </p:animMotion>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1.04167E-6 7.40741E-7 L 0.00286 -0.31782 " pathEditMode="relative" rAng="0" ptsTypes="AA">
                                      <p:cBhvr>
                                        <p:cTn id="20" dur="2000" fill="hold"/>
                                        <p:tgtEl>
                                          <p:spTgt spid="29"/>
                                        </p:tgtEl>
                                        <p:attrNameLst>
                                          <p:attrName>ppt_x</p:attrName>
                                          <p:attrName>ppt_y</p:attrName>
                                        </p:attrNameLst>
                                      </p:cBhvr>
                                      <p:rCtr x="143" y="-15903"/>
                                    </p:animMotion>
                                  </p:childTnLst>
                                </p:cTn>
                              </p:par>
                            </p:childTnLst>
                          </p:cTn>
                        </p:par>
                        <p:par>
                          <p:cTn id="21" fill="hold">
                            <p:stCondLst>
                              <p:cond delay="5000"/>
                            </p:stCondLst>
                            <p:childTnLst>
                              <p:par>
                                <p:cTn id="22" presetID="64" presetClass="path" presetSubtype="0" accel="50000" decel="50000" fill="hold" nodeType="afterEffect">
                                  <p:stCondLst>
                                    <p:cond delay="0"/>
                                  </p:stCondLst>
                                  <p:childTnLst>
                                    <p:animMotion origin="layout" path="M -4.16667E-6 3.33333E-6 L -0.00403 -0.31898 " pathEditMode="relative" rAng="0" ptsTypes="AA">
                                      <p:cBhvr>
                                        <p:cTn id="23" dur="2000" fill="hold"/>
                                        <p:tgtEl>
                                          <p:spTgt spid="35"/>
                                        </p:tgtEl>
                                        <p:attrNameLst>
                                          <p:attrName>ppt_x</p:attrName>
                                          <p:attrName>ppt_y</p:attrName>
                                        </p:attrNameLst>
                                      </p:cBhvr>
                                      <p:rCtr x="-208" y="-1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883" y="-1"/>
            <a:ext cx="12434711" cy="1587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0"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5576004" y="4317964"/>
            <a:ext cx="601262" cy="535623"/>
          </a:xfrm>
          <a:prstGeom prst="rect">
            <a:avLst/>
          </a:prstGeom>
        </p:spPr>
      </p:pic>
      <p:sp>
        <p:nvSpPr>
          <p:cNvPr id="511" name="Rectangle 510"/>
          <p:cNvSpPr/>
          <p:nvPr/>
        </p:nvSpPr>
        <p:spPr>
          <a:xfrm>
            <a:off x="5417337" y="4919702"/>
            <a:ext cx="897955" cy="382308"/>
          </a:xfrm>
          <a:prstGeom prst="rect">
            <a:avLst/>
          </a:prstGeom>
        </p:spPr>
        <p:txBody>
          <a:bodyPr wrap="square">
            <a:spAutoFit/>
          </a:bodyPr>
          <a:lstStyle/>
          <a:p>
            <a:pPr algn="ctr" defTabSz="582327" fontAlgn="ctr">
              <a:defRPr/>
            </a:pPr>
            <a:r>
              <a:rPr lang="en-US" sz="918" b="1" kern="0">
                <a:solidFill>
                  <a:srgbClr val="505050"/>
                </a:solidFill>
                <a:latin typeface="Segoe UI"/>
              </a:rPr>
              <a:t>HIPAA / HITECH Act</a:t>
            </a:r>
          </a:p>
        </p:txBody>
      </p:sp>
      <p:sp>
        <p:nvSpPr>
          <p:cNvPr id="512" name="Rectangle 511"/>
          <p:cNvSpPr/>
          <p:nvPr/>
        </p:nvSpPr>
        <p:spPr>
          <a:xfrm>
            <a:off x="749141"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Moderate</a:t>
            </a:r>
          </a:p>
          <a:p>
            <a:pPr algn="ctr" defTabSz="582327" fontAlgn="ctr">
              <a:defRPr/>
            </a:pPr>
            <a:r>
              <a:rPr lang="en-US" sz="918" b="1" kern="0">
                <a:solidFill>
                  <a:srgbClr val="505050"/>
                </a:solidFill>
                <a:latin typeface="Segoe UI"/>
              </a:rPr>
              <a:t>JAB P-ATO</a:t>
            </a:r>
          </a:p>
        </p:txBody>
      </p:sp>
      <p:sp>
        <p:nvSpPr>
          <p:cNvPr id="513" name="Rectangle 512"/>
          <p:cNvSpPr/>
          <p:nvPr/>
        </p:nvSpPr>
        <p:spPr>
          <a:xfrm>
            <a:off x="6937014" y="3518458"/>
            <a:ext cx="785087" cy="238240"/>
          </a:xfrm>
          <a:prstGeom prst="rect">
            <a:avLst/>
          </a:prstGeom>
        </p:spPr>
        <p:txBody>
          <a:bodyPr wrap="none">
            <a:spAutoFit/>
          </a:bodyPr>
          <a:lstStyle/>
          <a:p>
            <a:pPr algn="ctr" defTabSz="582327" fontAlgn="ctr">
              <a:defRPr/>
            </a:pPr>
            <a:r>
              <a:rPr lang="en-US" sz="918" b="1" kern="0">
                <a:solidFill>
                  <a:srgbClr val="505050"/>
                </a:solidFill>
                <a:latin typeface="Segoe UI"/>
              </a:rPr>
              <a:t>FIPS 140-2</a:t>
            </a:r>
          </a:p>
        </p:txBody>
      </p:sp>
      <p:pic>
        <p:nvPicPr>
          <p:cNvPr id="514" name="Picture 5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5453" y="4461349"/>
            <a:ext cx="616989" cy="248853"/>
          </a:xfrm>
          <a:prstGeom prst="rect">
            <a:avLst/>
          </a:prstGeom>
        </p:spPr>
      </p:pic>
      <p:sp>
        <p:nvSpPr>
          <p:cNvPr id="515" name="Rectangle 514"/>
          <p:cNvSpPr/>
          <p:nvPr/>
        </p:nvSpPr>
        <p:spPr>
          <a:xfrm>
            <a:off x="10086975"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FERPA</a:t>
            </a:r>
          </a:p>
        </p:txBody>
      </p:sp>
      <p:sp>
        <p:nvSpPr>
          <p:cNvPr id="516" name="Rectangle 515"/>
          <p:cNvSpPr/>
          <p:nvPr/>
        </p:nvSpPr>
        <p:spPr>
          <a:xfrm>
            <a:off x="3426095"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2</a:t>
            </a:r>
          </a:p>
        </p:txBody>
      </p:sp>
      <p:pic>
        <p:nvPicPr>
          <p:cNvPr id="517" name="Picture 5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7901" y="4348199"/>
            <a:ext cx="475157" cy="475154"/>
          </a:xfrm>
          <a:prstGeom prst="rect">
            <a:avLst/>
          </a:prstGeom>
        </p:spPr>
      </p:pic>
      <p:pic>
        <p:nvPicPr>
          <p:cNvPr id="518" name="Picture 517"/>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881461" y="3017759"/>
            <a:ext cx="708744" cy="440384"/>
          </a:xfrm>
          <a:prstGeom prst="rect">
            <a:avLst/>
          </a:prstGeom>
        </p:spPr>
      </p:pic>
      <p:pic>
        <p:nvPicPr>
          <p:cNvPr id="519" name="Picture 5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3237" y="2988865"/>
            <a:ext cx="511357" cy="498172"/>
          </a:xfrm>
          <a:prstGeom prst="rect">
            <a:avLst/>
          </a:prstGeom>
        </p:spPr>
      </p:pic>
      <p:sp>
        <p:nvSpPr>
          <p:cNvPr id="520" name="Rectangle 519"/>
          <p:cNvSpPr/>
          <p:nvPr/>
        </p:nvSpPr>
        <p:spPr>
          <a:xfrm>
            <a:off x="9399323" y="3518458"/>
            <a:ext cx="459738" cy="238240"/>
          </a:xfrm>
          <a:prstGeom prst="rect">
            <a:avLst/>
          </a:prstGeom>
        </p:spPr>
        <p:txBody>
          <a:bodyPr wrap="none">
            <a:spAutoFit/>
          </a:bodyPr>
          <a:lstStyle/>
          <a:p>
            <a:pPr algn="ctr" defTabSz="582327" fontAlgn="ctr">
              <a:defRPr/>
            </a:pPr>
            <a:r>
              <a:rPr lang="en-US" sz="918" b="1" kern="0">
                <a:solidFill>
                  <a:srgbClr val="505050"/>
                </a:solidFill>
                <a:latin typeface="Segoe UI"/>
              </a:rPr>
              <a:t>ITAR</a:t>
            </a:r>
          </a:p>
        </p:txBody>
      </p:sp>
      <p:sp>
        <p:nvSpPr>
          <p:cNvPr id="521" name="Rectangle 520"/>
          <p:cNvSpPr/>
          <p:nvPr/>
        </p:nvSpPr>
        <p:spPr>
          <a:xfrm>
            <a:off x="10501414" y="3518458"/>
            <a:ext cx="422136" cy="238240"/>
          </a:xfrm>
          <a:prstGeom prst="rect">
            <a:avLst/>
          </a:prstGeom>
        </p:spPr>
        <p:txBody>
          <a:bodyPr wrap="none">
            <a:spAutoFit/>
          </a:bodyPr>
          <a:lstStyle/>
          <a:p>
            <a:pPr algn="ctr" defTabSz="582327" fontAlgn="ctr">
              <a:defRPr/>
            </a:pPr>
            <a:r>
              <a:rPr lang="en-US" sz="918" b="1" kern="0">
                <a:solidFill>
                  <a:srgbClr val="505050"/>
                </a:solidFill>
                <a:latin typeface="Segoe UI"/>
              </a:rPr>
              <a:t>CJIS</a:t>
            </a:r>
          </a:p>
        </p:txBody>
      </p:sp>
      <p:sp>
        <p:nvSpPr>
          <p:cNvPr id="522" name="Rectangle 521"/>
          <p:cNvSpPr/>
          <p:nvPr/>
        </p:nvSpPr>
        <p:spPr>
          <a:xfrm>
            <a:off x="710636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GxP</a:t>
            </a:r>
          </a:p>
          <a:p>
            <a:pPr algn="ctr" defTabSz="582327" fontAlgn="ctr">
              <a:defRPr/>
            </a:pPr>
            <a:r>
              <a:rPr lang="en-US" sz="918" b="1" kern="0">
                <a:solidFill>
                  <a:srgbClr val="505050"/>
                </a:solidFill>
                <a:latin typeface="Segoe UI"/>
              </a:rPr>
              <a:t>21 CFR Part 11</a:t>
            </a:r>
          </a:p>
        </p:txBody>
      </p:sp>
      <p:sp>
        <p:nvSpPr>
          <p:cNvPr id="523" name="Rectangle 522"/>
          <p:cNvSpPr/>
          <p:nvPr/>
        </p:nvSpPr>
        <p:spPr>
          <a:xfrm>
            <a:off x="11403657" y="3518458"/>
            <a:ext cx="678818" cy="238240"/>
          </a:xfrm>
          <a:prstGeom prst="rect">
            <a:avLst/>
          </a:prstGeom>
        </p:spPr>
        <p:txBody>
          <a:bodyPr wrap="none">
            <a:spAutoFit/>
          </a:bodyPr>
          <a:lstStyle/>
          <a:p>
            <a:pPr algn="ctr" defTabSz="582327" fontAlgn="ctr">
              <a:defRPr/>
            </a:pPr>
            <a:r>
              <a:rPr lang="en-US" sz="918" b="1" kern="0">
                <a:solidFill>
                  <a:srgbClr val="505050"/>
                </a:solidFill>
                <a:latin typeface="Segoe UI"/>
              </a:rPr>
              <a:t>IRS 1075</a:t>
            </a:r>
          </a:p>
        </p:txBody>
      </p:sp>
      <p:pic>
        <p:nvPicPr>
          <p:cNvPr id="524" name="Picture 6" descr="image0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2608" y="2967753"/>
            <a:ext cx="540398" cy="54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 name="Rectangle 524"/>
          <p:cNvSpPr/>
          <p:nvPr/>
        </p:nvSpPr>
        <p:spPr>
          <a:xfrm>
            <a:off x="8133874" y="3518458"/>
            <a:ext cx="788112" cy="382308"/>
          </a:xfrm>
          <a:prstGeom prst="rect">
            <a:avLst/>
          </a:prstGeom>
        </p:spPr>
        <p:txBody>
          <a:bodyPr wrap="square">
            <a:spAutoFit/>
          </a:bodyPr>
          <a:lstStyle/>
          <a:p>
            <a:pPr algn="ctr" defTabSz="582327" fontAlgn="ctr">
              <a:defRPr/>
            </a:pPr>
            <a:r>
              <a:rPr lang="en-US" sz="918" b="1" kern="0">
                <a:solidFill>
                  <a:srgbClr val="505050"/>
                </a:solidFill>
                <a:latin typeface="Segoe UI"/>
              </a:rPr>
              <a:t>Section 508 VPAT</a:t>
            </a:r>
          </a:p>
        </p:txBody>
      </p:sp>
      <p:pic>
        <p:nvPicPr>
          <p:cNvPr id="537" name="Picture 536"/>
          <p:cNvPicPr>
            <a:picLocks noChangeAspect="1"/>
          </p:cNvPicPr>
          <p:nvPr/>
        </p:nvPicPr>
        <p:blipFill>
          <a:blip r:embed="rId9"/>
          <a:stretch>
            <a:fillRect/>
          </a:stretch>
        </p:blipFill>
        <p:spPr>
          <a:xfrm>
            <a:off x="1038928" y="1853700"/>
            <a:ext cx="517653" cy="518749"/>
          </a:xfrm>
          <a:prstGeom prst="rect">
            <a:avLst/>
          </a:prstGeom>
        </p:spPr>
      </p:pic>
      <p:sp>
        <p:nvSpPr>
          <p:cNvPr id="538" name="Rectangle 537"/>
          <p:cNvSpPr/>
          <p:nvPr/>
        </p:nvSpPr>
        <p:spPr>
          <a:xfrm>
            <a:off x="1060246" y="2444283"/>
            <a:ext cx="578603"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27001</a:t>
            </a:r>
          </a:p>
        </p:txBody>
      </p:sp>
      <p:pic>
        <p:nvPicPr>
          <p:cNvPr id="540" name="Picture 539"/>
          <p:cNvPicPr>
            <a:picLocks noChangeAspect="1"/>
          </p:cNvPicPr>
          <p:nvPr/>
        </p:nvPicPr>
        <p:blipFill>
          <a:blip r:embed="rId10"/>
          <a:stretch>
            <a:fillRect/>
          </a:stretch>
        </p:blipFill>
        <p:spPr>
          <a:xfrm>
            <a:off x="5474057" y="1855751"/>
            <a:ext cx="562156" cy="514648"/>
          </a:xfrm>
          <a:prstGeom prst="rect">
            <a:avLst/>
          </a:prstGeom>
        </p:spPr>
      </p:pic>
      <p:sp>
        <p:nvSpPr>
          <p:cNvPr id="541" name="Rectangle 540"/>
          <p:cNvSpPr/>
          <p:nvPr/>
        </p:nvSpPr>
        <p:spPr>
          <a:xfrm>
            <a:off x="5367257"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1</a:t>
            </a:r>
          </a:p>
          <a:p>
            <a:pPr algn="ctr" defTabSz="609030" fontAlgn="ctr">
              <a:defRPr/>
            </a:pPr>
            <a:r>
              <a:rPr lang="en-US" sz="918" b="1" kern="0">
                <a:solidFill>
                  <a:srgbClr val="505050"/>
                </a:solidFill>
                <a:latin typeface="Segoe UI"/>
              </a:rPr>
              <a:t>Type 2</a:t>
            </a:r>
          </a:p>
        </p:txBody>
      </p:sp>
      <p:pic>
        <p:nvPicPr>
          <p:cNvPr id="5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8966"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544" name="Rectangle 543"/>
          <p:cNvSpPr/>
          <p:nvPr/>
        </p:nvSpPr>
        <p:spPr>
          <a:xfrm>
            <a:off x="2181442"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27018</a:t>
            </a:r>
          </a:p>
        </p:txBody>
      </p:sp>
      <p:pic>
        <p:nvPicPr>
          <p:cNvPr id="546" name="Picture 545"/>
          <p:cNvPicPr>
            <a:picLocks noChangeAspect="1"/>
          </p:cNvPicPr>
          <p:nvPr/>
        </p:nvPicPr>
        <p:blipFill>
          <a:blip r:embed="rId12"/>
          <a:stretch>
            <a:fillRect/>
          </a:stretch>
        </p:blipFill>
        <p:spPr>
          <a:xfrm>
            <a:off x="8779471" y="1967223"/>
            <a:ext cx="760755" cy="291705"/>
          </a:xfrm>
          <a:prstGeom prst="rect">
            <a:avLst/>
          </a:prstGeom>
        </p:spPr>
      </p:pic>
      <p:sp>
        <p:nvSpPr>
          <p:cNvPr id="547" name="Rectangle 546"/>
          <p:cNvSpPr/>
          <p:nvPr/>
        </p:nvSpPr>
        <p:spPr>
          <a:xfrm>
            <a:off x="8784140"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Self-Assessment</a:t>
            </a:r>
          </a:p>
          <a:p>
            <a:pPr algn="ctr" defTabSz="609030" fontAlgn="ctr">
              <a:defRPr/>
            </a:pPr>
            <a:endParaRPr lang="en-US" sz="918" b="1" kern="0">
              <a:solidFill>
                <a:srgbClr val="505050"/>
              </a:solidFill>
              <a:latin typeface="Segoe UI"/>
            </a:endParaRPr>
          </a:p>
        </p:txBody>
      </p:sp>
      <p:pic>
        <p:nvPicPr>
          <p:cNvPr id="555" name="Picture 5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44882" y="5815202"/>
            <a:ext cx="585965" cy="191771"/>
          </a:xfrm>
          <a:prstGeom prst="rect">
            <a:avLst/>
          </a:prstGeom>
        </p:spPr>
      </p:pic>
      <p:sp>
        <p:nvSpPr>
          <p:cNvPr id="556" name="Rectangle 555"/>
          <p:cNvSpPr/>
          <p:nvPr/>
        </p:nvSpPr>
        <p:spPr>
          <a:xfrm>
            <a:off x="4251672" y="6268732"/>
            <a:ext cx="1199089"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Singapore</a:t>
            </a:r>
          </a:p>
          <a:p>
            <a:pPr algn="ctr" defTabSz="582327" fontAlgn="ctr">
              <a:defRPr/>
            </a:pPr>
            <a:r>
              <a:rPr lang="en-US" sz="918" b="1" kern="0">
                <a:solidFill>
                  <a:srgbClr val="505050"/>
                </a:solidFill>
                <a:latin typeface="Segoe UI"/>
              </a:rPr>
              <a:t>MTCS</a:t>
            </a:r>
          </a:p>
        </p:txBody>
      </p:sp>
      <p:sp>
        <p:nvSpPr>
          <p:cNvPr id="558" name="Rectangle 557"/>
          <p:cNvSpPr/>
          <p:nvPr/>
        </p:nvSpPr>
        <p:spPr>
          <a:xfrm>
            <a:off x="1828650" y="6268732"/>
            <a:ext cx="114098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UK </a:t>
            </a:r>
          </a:p>
          <a:p>
            <a:pPr algn="ctr" defTabSz="582327" fontAlgn="ctr">
              <a:defRPr/>
            </a:pPr>
            <a:r>
              <a:rPr lang="en-US" sz="918" b="1" kern="0">
                <a:solidFill>
                  <a:srgbClr val="505050"/>
                </a:solidFill>
                <a:latin typeface="Segoe UI"/>
              </a:rPr>
              <a:t>G-Cloud</a:t>
            </a:r>
          </a:p>
        </p:txBody>
      </p:sp>
      <p:pic>
        <p:nvPicPr>
          <p:cNvPr id="559" name="Picture 5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26900" y="5725813"/>
            <a:ext cx="370549" cy="370549"/>
          </a:xfrm>
          <a:prstGeom prst="rect">
            <a:avLst/>
          </a:prstGeom>
        </p:spPr>
      </p:pic>
      <p:sp>
        <p:nvSpPr>
          <p:cNvPr id="561" name="Rectangle 560"/>
          <p:cNvSpPr/>
          <p:nvPr/>
        </p:nvSpPr>
        <p:spPr>
          <a:xfrm>
            <a:off x="5098928" y="6268732"/>
            <a:ext cx="9769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Australia</a:t>
            </a:r>
          </a:p>
          <a:p>
            <a:pPr algn="ctr" defTabSz="582327" fontAlgn="ctr">
              <a:defRPr/>
            </a:pPr>
            <a:r>
              <a:rPr lang="en-US" sz="918" b="1" kern="0">
                <a:solidFill>
                  <a:srgbClr val="505050"/>
                </a:solidFill>
                <a:latin typeface="Segoe UI"/>
              </a:rPr>
              <a:t>IRAP/CCSL</a:t>
            </a:r>
          </a:p>
        </p:txBody>
      </p:sp>
      <p:pic>
        <p:nvPicPr>
          <p:cNvPr id="562" name="Picture 561" descr="IRAP logo">
            <a:hlinkClick r:id="rId15"/>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95981" y="5750645"/>
            <a:ext cx="485698" cy="320885"/>
          </a:xfrm>
          <a:prstGeom prst="rect">
            <a:avLst/>
          </a:prstGeom>
          <a:noFill/>
          <a:ln>
            <a:noFill/>
          </a:ln>
        </p:spPr>
      </p:pic>
      <p:pic>
        <p:nvPicPr>
          <p:cNvPr id="564" name="Picture 563" descr="FISC : The Center for Financial Industry Infomation System">
            <a:hlinkClick r:id="rId17" tooltip="&quot;FISC HOME&quot;"/>
          </p:cNvPr>
          <p:cNvPicPr/>
          <p:nvPr/>
        </p:nvPicPr>
        <p:blipFill rotWithShape="1">
          <a:blip r:embed="rId18" cstate="print">
            <a:extLst>
              <a:ext uri="{28A0092B-C50C-407E-A947-70E740481C1C}">
                <a14:useLocalDpi xmlns:a14="http://schemas.microsoft.com/office/drawing/2010/main" val="0"/>
              </a:ext>
            </a:extLst>
          </a:blip>
          <a:srcRect r="68254"/>
          <a:stretch/>
        </p:blipFill>
        <p:spPr bwMode="auto">
          <a:xfrm>
            <a:off x="4741615" y="4459544"/>
            <a:ext cx="608593" cy="252464"/>
          </a:xfrm>
          <a:prstGeom prst="rect">
            <a:avLst/>
          </a:prstGeom>
          <a:noFill/>
          <a:ln>
            <a:noFill/>
          </a:ln>
        </p:spPr>
      </p:pic>
      <p:sp>
        <p:nvSpPr>
          <p:cNvPr id="565" name="Rectangle 564"/>
          <p:cNvSpPr/>
          <p:nvPr/>
        </p:nvSpPr>
        <p:spPr>
          <a:xfrm>
            <a:off x="4681162" y="4919702"/>
            <a:ext cx="774391" cy="382308"/>
          </a:xfrm>
          <a:prstGeom prst="rect">
            <a:avLst/>
          </a:prstGeom>
        </p:spPr>
        <p:txBody>
          <a:bodyPr wrap="square">
            <a:spAutoFit/>
          </a:bodyPr>
          <a:lstStyle/>
          <a:p>
            <a:pPr algn="ctr" defTabSz="582327" fontAlgn="ctr">
              <a:defRPr/>
            </a:pPr>
            <a:r>
              <a:rPr lang="en-US" sz="918" b="1" kern="0">
                <a:solidFill>
                  <a:srgbClr val="505050"/>
                </a:solidFill>
                <a:latin typeface="Segoe UI"/>
              </a:rPr>
              <a:t>FISC</a:t>
            </a:r>
          </a:p>
          <a:p>
            <a:pPr algn="ctr" defTabSz="582327" fontAlgn="ctr">
              <a:defRPr/>
            </a:pPr>
            <a:r>
              <a:rPr lang="en-US" sz="918" b="1" kern="0">
                <a:solidFill>
                  <a:srgbClr val="505050"/>
                </a:solidFill>
                <a:latin typeface="Segoe UI"/>
              </a:rPr>
              <a:t>Japan</a:t>
            </a:r>
          </a:p>
        </p:txBody>
      </p:sp>
      <p:sp>
        <p:nvSpPr>
          <p:cNvPr id="566" name="Rectangle 565"/>
          <p:cNvSpPr/>
          <p:nvPr/>
        </p:nvSpPr>
        <p:spPr>
          <a:xfrm>
            <a:off x="2291544" y="6268732"/>
            <a:ext cx="13466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DJCP</a:t>
            </a:r>
          </a:p>
        </p:txBody>
      </p:sp>
      <p:pic>
        <p:nvPicPr>
          <p:cNvPr id="568" name="Picture 567" descr="http://ts1.mm.bing.net/th?&amp;id=HN.607999990459468225&amp;w=300&amp;h=300&amp;c=0&amp;pid=1.9&amp;rs=0&amp;p=0"/>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24431" y="5723807"/>
            <a:ext cx="409948" cy="374561"/>
          </a:xfrm>
          <a:prstGeom prst="rect">
            <a:avLst/>
          </a:prstGeom>
          <a:noFill/>
          <a:ln>
            <a:noFill/>
          </a:ln>
        </p:spPr>
      </p:pic>
      <p:sp>
        <p:nvSpPr>
          <p:cNvPr id="569" name="Rectangle 568"/>
          <p:cNvSpPr/>
          <p:nvPr/>
        </p:nvSpPr>
        <p:spPr>
          <a:xfrm>
            <a:off x="5660100" y="6268732"/>
            <a:ext cx="1124448"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 New </a:t>
            </a:r>
          </a:p>
          <a:p>
            <a:pPr algn="ctr" defTabSz="582327" fontAlgn="ctr">
              <a:defRPr/>
            </a:pPr>
            <a:r>
              <a:rPr lang="en-US" sz="918" b="1" kern="0">
                <a:solidFill>
                  <a:srgbClr val="505050"/>
                </a:solidFill>
                <a:latin typeface="Segoe UI"/>
              </a:rPr>
              <a:t>Zealand </a:t>
            </a:r>
          </a:p>
          <a:p>
            <a:pPr algn="ctr" defTabSz="582327" fontAlgn="ctr">
              <a:defRPr/>
            </a:pPr>
            <a:r>
              <a:rPr lang="en-US" sz="918" b="1" kern="0">
                <a:solidFill>
                  <a:srgbClr val="505050"/>
                </a:solidFill>
                <a:latin typeface="Segoe UI"/>
              </a:rPr>
              <a:t>GCIO</a:t>
            </a:r>
          </a:p>
        </p:txBody>
      </p:sp>
      <p:pic>
        <p:nvPicPr>
          <p:cNvPr id="571" name="Picture 8" descr="image00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94757" y="5686982"/>
            <a:ext cx="448211" cy="44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136166" y="6268732"/>
            <a:ext cx="77417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GB 18030</a:t>
            </a:r>
          </a:p>
        </p:txBody>
      </p:sp>
      <p:sp>
        <p:nvSpPr>
          <p:cNvPr id="574" name="Rectangle 573"/>
          <p:cNvSpPr/>
          <p:nvPr/>
        </p:nvSpPr>
        <p:spPr>
          <a:xfrm>
            <a:off x="1148014" y="6268732"/>
            <a:ext cx="115205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EU</a:t>
            </a:r>
          </a:p>
          <a:p>
            <a:pPr algn="ctr" defTabSz="582327" fontAlgn="ctr">
              <a:defRPr/>
            </a:pPr>
            <a:r>
              <a:rPr lang="en-US" sz="918" b="1" kern="0">
                <a:solidFill>
                  <a:srgbClr val="505050"/>
                </a:solidFill>
                <a:latin typeface="Segoe UI"/>
              </a:rPr>
              <a:t>Model Clauses</a:t>
            </a:r>
          </a:p>
        </p:txBody>
      </p:sp>
      <p:pic>
        <p:nvPicPr>
          <p:cNvPr id="575" name="Picture 57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434928" y="5712894"/>
            <a:ext cx="572015" cy="396387"/>
          </a:xfrm>
          <a:prstGeom prst="rect">
            <a:avLst/>
          </a:prstGeom>
        </p:spPr>
      </p:pic>
      <p:sp>
        <p:nvSpPr>
          <p:cNvPr id="577" name="Rectangle 576"/>
          <p:cNvSpPr/>
          <p:nvPr/>
        </p:nvSpPr>
        <p:spPr>
          <a:xfrm>
            <a:off x="7053459" y="6268732"/>
            <a:ext cx="63812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ENISA</a:t>
            </a:r>
          </a:p>
          <a:p>
            <a:pPr algn="ctr" defTabSz="582327" fontAlgn="ctr">
              <a:defRPr/>
            </a:pPr>
            <a:r>
              <a:rPr lang="en-US" sz="918" b="1" kern="0">
                <a:solidFill>
                  <a:srgbClr val="505050"/>
                </a:solidFill>
                <a:latin typeface="Segoe UI"/>
              </a:rPr>
              <a:t>IAF</a:t>
            </a:r>
          </a:p>
        </p:txBody>
      </p:sp>
      <p:pic>
        <p:nvPicPr>
          <p:cNvPr id="578" name="Picture 57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68356" y="5708227"/>
            <a:ext cx="429789" cy="405721"/>
          </a:xfrm>
          <a:prstGeom prst="rect">
            <a:avLst/>
          </a:prstGeom>
        </p:spPr>
      </p:pic>
      <p:pic>
        <p:nvPicPr>
          <p:cNvPr id="580" name="Picture 57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10504" y="5778058"/>
            <a:ext cx="443672" cy="266059"/>
          </a:xfrm>
          <a:prstGeom prst="rect">
            <a:avLst/>
          </a:prstGeom>
        </p:spPr>
      </p:pic>
      <p:sp>
        <p:nvSpPr>
          <p:cNvPr id="581" name="Rectangle 580"/>
          <p:cNvSpPr/>
          <p:nvPr/>
        </p:nvSpPr>
        <p:spPr>
          <a:xfrm>
            <a:off x="553620" y="6268732"/>
            <a:ext cx="875082"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Argentina PDPA</a:t>
            </a:r>
          </a:p>
        </p:txBody>
      </p:sp>
      <p:pic>
        <p:nvPicPr>
          <p:cNvPr id="583" name="Picture 582" descr="http://jcispa.jasa.jp/wp/wp-content/themes/jcispa_academica/images/fig_cslogo01.png"/>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795207" y="5734373"/>
            <a:ext cx="401625" cy="353429"/>
          </a:xfrm>
          <a:prstGeom prst="rect">
            <a:avLst/>
          </a:prstGeom>
          <a:noFill/>
          <a:ln>
            <a:noFill/>
          </a:ln>
        </p:spPr>
      </p:pic>
      <p:sp>
        <p:nvSpPr>
          <p:cNvPr id="584" name="Rectangle 583"/>
          <p:cNvSpPr/>
          <p:nvPr/>
        </p:nvSpPr>
        <p:spPr>
          <a:xfrm>
            <a:off x="7592497"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Japan CS Mark Gold</a:t>
            </a:r>
          </a:p>
        </p:txBody>
      </p:sp>
      <p:pic>
        <p:nvPicPr>
          <p:cNvPr id="585" name="Picture 584" descr="FedRAMP"/>
          <p:cNvPicPr/>
          <p:nvPr/>
        </p:nvPicPr>
        <p:blipFill>
          <a:blip r:embed="rId25">
            <a:extLst>
              <a:ext uri="{28A0092B-C50C-407E-A947-70E740481C1C}">
                <a14:useLocalDpi xmlns:a14="http://schemas.microsoft.com/office/drawing/2010/main" val="0"/>
              </a:ext>
            </a:extLst>
          </a:blip>
          <a:srcRect/>
          <a:stretch>
            <a:fillRect/>
          </a:stretch>
        </p:blipFill>
        <p:spPr bwMode="auto">
          <a:xfrm>
            <a:off x="5780461" y="3115780"/>
            <a:ext cx="697119" cy="244341"/>
          </a:xfrm>
          <a:prstGeom prst="rect">
            <a:avLst/>
          </a:prstGeom>
          <a:noFill/>
          <a:ln>
            <a:noFill/>
          </a:ln>
        </p:spPr>
      </p:pic>
      <p:sp>
        <p:nvSpPr>
          <p:cNvPr id="586" name="Rectangle 585"/>
          <p:cNvSpPr/>
          <p:nvPr/>
        </p:nvSpPr>
        <p:spPr>
          <a:xfrm>
            <a:off x="5698829" y="3518458"/>
            <a:ext cx="822689" cy="238240"/>
          </a:xfrm>
          <a:prstGeom prst="rect">
            <a:avLst/>
          </a:prstGeom>
        </p:spPr>
        <p:txBody>
          <a:bodyPr wrap="none">
            <a:spAutoFit/>
          </a:bodyPr>
          <a:lstStyle/>
          <a:p>
            <a:pPr algn="ctr" defTabSz="582327" fontAlgn="ctr">
              <a:defRPr/>
            </a:pPr>
            <a:r>
              <a:rPr lang="en-US" sz="918" b="1" kern="0">
                <a:solidFill>
                  <a:srgbClr val="505050"/>
                </a:solidFill>
                <a:latin typeface="Segoe UI"/>
              </a:rPr>
              <a:t>SP 800-171</a:t>
            </a:r>
          </a:p>
        </p:txBody>
      </p:sp>
      <p:sp>
        <p:nvSpPr>
          <p:cNvPr id="587" name="Rectangle 586"/>
          <p:cNvSpPr/>
          <p:nvPr/>
        </p:nvSpPr>
        <p:spPr>
          <a:xfrm>
            <a:off x="3740655" y="6268732"/>
            <a:ext cx="739438"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TRUCS</a:t>
            </a:r>
          </a:p>
        </p:txBody>
      </p:sp>
      <p:sp>
        <p:nvSpPr>
          <p:cNvPr id="588" name="Rectangle 587"/>
          <p:cNvSpPr/>
          <p:nvPr/>
        </p:nvSpPr>
        <p:spPr>
          <a:xfrm>
            <a:off x="8389235" y="6268732"/>
            <a:ext cx="594266"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ENS</a:t>
            </a:r>
          </a:p>
        </p:txBody>
      </p:sp>
      <p:sp>
        <p:nvSpPr>
          <p:cNvPr id="599" name="Rectangle 598"/>
          <p:cNvSpPr/>
          <p:nvPr/>
        </p:nvSpPr>
        <p:spPr>
          <a:xfrm>
            <a:off x="667290" y="4919703"/>
            <a:ext cx="875116"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PCI DSS</a:t>
            </a:r>
          </a:p>
          <a:p>
            <a:pPr algn="ctr" defTabSz="609030" fontAlgn="ctr">
              <a:defRPr/>
            </a:pPr>
            <a:r>
              <a:rPr lang="en-US" sz="918" b="1" kern="0">
                <a:solidFill>
                  <a:srgbClr val="505050"/>
                </a:solidFill>
                <a:latin typeface="Segoe UI"/>
              </a:rPr>
              <a:t>Level 1</a:t>
            </a:r>
          </a:p>
        </p:txBody>
      </p:sp>
      <p:pic>
        <p:nvPicPr>
          <p:cNvPr id="601" name="Picture 60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75065" y="4299159"/>
            <a:ext cx="573233" cy="573233"/>
          </a:xfrm>
          <a:prstGeom prst="rect">
            <a:avLst/>
          </a:prstGeom>
        </p:spPr>
      </p:pic>
      <p:sp>
        <p:nvSpPr>
          <p:cNvPr id="602" name="Rectangle 601"/>
          <p:cNvSpPr/>
          <p:nvPr/>
        </p:nvSpPr>
        <p:spPr>
          <a:xfrm>
            <a:off x="1530725" y="4919703"/>
            <a:ext cx="66191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CDSA</a:t>
            </a:r>
          </a:p>
        </p:txBody>
      </p:sp>
      <p:sp>
        <p:nvSpPr>
          <p:cNvPr id="604" name="Rectangle 603"/>
          <p:cNvSpPr/>
          <p:nvPr/>
        </p:nvSpPr>
        <p:spPr>
          <a:xfrm>
            <a:off x="3661196" y="4919703"/>
            <a:ext cx="11908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Shared</a:t>
            </a:r>
          </a:p>
          <a:p>
            <a:pPr algn="ctr" defTabSz="609030" fontAlgn="ctr">
              <a:defRPr/>
            </a:pPr>
            <a:r>
              <a:rPr lang="en-US" sz="918" b="1" kern="0">
                <a:solidFill>
                  <a:srgbClr val="505050"/>
                </a:solidFill>
                <a:latin typeface="Segoe UI"/>
              </a:rPr>
              <a:t>Assessments</a:t>
            </a:r>
          </a:p>
        </p:txBody>
      </p:sp>
      <p:pic>
        <p:nvPicPr>
          <p:cNvPr id="605" name="Picture 60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59275" y="4430338"/>
            <a:ext cx="628153" cy="310876"/>
          </a:xfrm>
          <a:prstGeom prst="rect">
            <a:avLst/>
          </a:prstGeom>
        </p:spPr>
      </p:pic>
      <p:sp>
        <p:nvSpPr>
          <p:cNvPr id="606" name="Rectangle 605"/>
          <p:cNvSpPr/>
          <p:nvPr/>
        </p:nvSpPr>
        <p:spPr>
          <a:xfrm>
            <a:off x="2208195"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MPAA</a:t>
            </a:r>
          </a:p>
        </p:txBody>
      </p:sp>
      <p:sp>
        <p:nvSpPr>
          <p:cNvPr id="608" name="Rectangle 607"/>
          <p:cNvSpPr/>
          <p:nvPr/>
        </p:nvSpPr>
        <p:spPr>
          <a:xfrm>
            <a:off x="6548661" y="6268732"/>
            <a:ext cx="52913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Japan </a:t>
            </a:r>
            <a:br>
              <a:rPr lang="en-US" sz="918" b="1" kern="0">
                <a:solidFill>
                  <a:srgbClr val="505050"/>
                </a:solidFill>
                <a:latin typeface="Segoe UI"/>
              </a:rPr>
            </a:br>
            <a:r>
              <a:rPr lang="en-US" sz="918" b="1" kern="0">
                <a:solidFill>
                  <a:srgbClr val="505050"/>
                </a:solidFill>
                <a:latin typeface="Segoe UI"/>
              </a:rPr>
              <a:t>My</a:t>
            </a:r>
          </a:p>
          <a:p>
            <a:pPr algn="ctr" defTabSz="609030" fontAlgn="ctr">
              <a:defRPr/>
            </a:pPr>
            <a:r>
              <a:rPr lang="en-US" sz="918" b="1" kern="0">
                <a:solidFill>
                  <a:srgbClr val="505050"/>
                </a:solidFill>
                <a:latin typeface="Segoe UI"/>
              </a:rPr>
              <a:t>Number </a:t>
            </a:r>
            <a:br>
              <a:rPr lang="en-US" sz="918" b="1" kern="0">
                <a:solidFill>
                  <a:srgbClr val="505050"/>
                </a:solidFill>
                <a:latin typeface="Segoe UI"/>
              </a:rPr>
            </a:br>
            <a:r>
              <a:rPr lang="en-US" sz="918" b="1" kern="0">
                <a:solidFill>
                  <a:srgbClr val="505050"/>
                </a:solidFill>
                <a:latin typeface="Segoe UI"/>
              </a:rPr>
              <a:t>Act</a:t>
            </a:r>
          </a:p>
        </p:txBody>
      </p:sp>
      <p:pic>
        <p:nvPicPr>
          <p:cNvPr id="609" name="Picture 6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561777" y="5713612"/>
            <a:ext cx="516016" cy="394951"/>
          </a:xfrm>
          <a:prstGeom prst="rect">
            <a:avLst/>
          </a:prstGeom>
        </p:spPr>
      </p:pic>
      <p:pic>
        <p:nvPicPr>
          <p:cNvPr id="611" name="Picture 6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63024" y="4363069"/>
            <a:ext cx="669104" cy="445414"/>
          </a:xfrm>
          <a:prstGeom prst="rect">
            <a:avLst/>
          </a:prstGeom>
        </p:spPr>
      </p:pic>
      <p:sp>
        <p:nvSpPr>
          <p:cNvPr id="612" name="Rectangle 611"/>
          <p:cNvSpPr/>
          <p:nvPr/>
        </p:nvSpPr>
        <p:spPr>
          <a:xfrm>
            <a:off x="2978780"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FACT</a:t>
            </a:r>
          </a:p>
          <a:p>
            <a:pPr algn="ctr" defTabSz="609030" fontAlgn="ctr">
              <a:defRPr/>
            </a:pPr>
            <a:r>
              <a:rPr lang="en-US" sz="918" b="1" kern="0">
                <a:solidFill>
                  <a:srgbClr val="505050"/>
                </a:solidFill>
                <a:latin typeface="Segoe UI"/>
              </a:rPr>
              <a:t>UK</a:t>
            </a:r>
          </a:p>
        </p:txBody>
      </p:sp>
      <p:sp>
        <p:nvSpPr>
          <p:cNvPr id="613" name="Rectangle 612"/>
          <p:cNvSpPr/>
          <p:nvPr/>
        </p:nvSpPr>
        <p:spPr>
          <a:xfrm>
            <a:off x="2016215"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High</a:t>
            </a:r>
          </a:p>
          <a:p>
            <a:pPr algn="ctr" defTabSz="582327" fontAlgn="ctr">
              <a:defRPr/>
            </a:pPr>
            <a:r>
              <a:rPr lang="en-US" sz="918" b="1" kern="0">
                <a:solidFill>
                  <a:srgbClr val="505050"/>
                </a:solidFill>
                <a:latin typeface="Segoe UI"/>
              </a:rPr>
              <a:t>JAB P-ATO</a:t>
            </a:r>
          </a:p>
        </p:txBody>
      </p:sp>
      <p:pic>
        <p:nvPicPr>
          <p:cNvPr id="614" name="Picture 15" descr="http://www.filetransferglossary.com/wp-content/uploads/2011/01/FIPS_140-2_validated_logo.gif"/>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048518" y="2963364"/>
            <a:ext cx="553171" cy="549173"/>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17" descr="https://upload.wikimedia.org/wikipedia/commons/thumb/4/43/US-FederalTradeCommission-Seal.svg/2000px-US-FederalTradeCommission-Seal.svg.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884998" y="4343893"/>
            <a:ext cx="483765" cy="483765"/>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749944"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GLBA</a:t>
            </a:r>
          </a:p>
        </p:txBody>
      </p:sp>
      <p:sp>
        <p:nvSpPr>
          <p:cNvPr id="617" name="Rectangle 616"/>
          <p:cNvSpPr/>
          <p:nvPr/>
        </p:nvSpPr>
        <p:spPr>
          <a:xfrm>
            <a:off x="4535221"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4</a:t>
            </a:r>
          </a:p>
        </p:txBody>
      </p:sp>
      <p:pic>
        <p:nvPicPr>
          <p:cNvPr id="618" name="Picture 617" descr="Spain ENS Logo"/>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94448" y="5684268"/>
            <a:ext cx="592695" cy="453638"/>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descr="https://www.basefarm.com/sites/default/files/media/Article/basefarm-pci-dss_0.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12075" y="4374789"/>
            <a:ext cx="617891" cy="421974"/>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6" descr="http://www.elevation-us.com/wp-content/uploads/2016/01/CMS-logo.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125423" y="4354058"/>
            <a:ext cx="926873" cy="463436"/>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8246311"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MARS-E</a:t>
            </a:r>
          </a:p>
        </p:txBody>
      </p:sp>
      <p:sp>
        <p:nvSpPr>
          <p:cNvPr id="623" name="Rectangle 622"/>
          <p:cNvSpPr/>
          <p:nvPr/>
        </p:nvSpPr>
        <p:spPr>
          <a:xfrm>
            <a:off x="11687226" y="4919702"/>
            <a:ext cx="489167" cy="238240"/>
          </a:xfrm>
          <a:prstGeom prst="rect">
            <a:avLst/>
          </a:prstGeom>
        </p:spPr>
        <p:txBody>
          <a:bodyPr wrap="none">
            <a:spAutoFit/>
          </a:bodyPr>
          <a:lstStyle/>
          <a:p>
            <a:pPr algn="ctr" defTabSz="582215" fontAlgn="ctr">
              <a:defRPr/>
            </a:pPr>
            <a:r>
              <a:rPr lang="en-US" sz="918" b="1" kern="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516839" y="4452919"/>
            <a:ext cx="683073" cy="265714"/>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624"/>
          <p:cNvPicPr>
            <a:picLocks noChangeAspect="1"/>
          </p:cNvPicPr>
          <p:nvPr/>
        </p:nvPicPr>
        <p:blipFill>
          <a:blip r:embed="rId36"/>
          <a:stretch>
            <a:fillRect/>
          </a:stretch>
        </p:blipFill>
        <p:spPr>
          <a:xfrm>
            <a:off x="3865814" y="5721366"/>
            <a:ext cx="524661" cy="379442"/>
          </a:xfrm>
          <a:prstGeom prst="rect">
            <a:avLst/>
          </a:prstGeom>
        </p:spPr>
      </p:pic>
      <p:pic>
        <p:nvPicPr>
          <p:cNvPr id="626" name="Picture 625"/>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2187558" y="3017759"/>
            <a:ext cx="708744" cy="440384"/>
          </a:xfrm>
          <a:prstGeom prst="rect">
            <a:avLst/>
          </a:prstGeom>
        </p:spPr>
      </p:pic>
      <p:pic>
        <p:nvPicPr>
          <p:cNvPr id="628"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3801"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29" name="Rectangle 628"/>
          <p:cNvSpPr/>
          <p:nvPr/>
        </p:nvSpPr>
        <p:spPr>
          <a:xfrm>
            <a:off x="3306278"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27017</a:t>
            </a:r>
          </a:p>
        </p:txBody>
      </p:sp>
      <p:pic>
        <p:nvPicPr>
          <p:cNvPr id="631" name="Picture 630"/>
          <p:cNvPicPr>
            <a:picLocks noChangeAspect="1"/>
          </p:cNvPicPr>
          <p:nvPr/>
        </p:nvPicPr>
        <p:blipFill>
          <a:blip r:embed="rId10"/>
          <a:stretch>
            <a:fillRect/>
          </a:stretch>
        </p:blipFill>
        <p:spPr>
          <a:xfrm>
            <a:off x="6614239" y="1855751"/>
            <a:ext cx="562156" cy="514648"/>
          </a:xfrm>
          <a:prstGeom prst="rect">
            <a:avLst/>
          </a:prstGeom>
        </p:spPr>
      </p:pic>
      <p:sp>
        <p:nvSpPr>
          <p:cNvPr id="632" name="Rectangle 631"/>
          <p:cNvSpPr/>
          <p:nvPr/>
        </p:nvSpPr>
        <p:spPr>
          <a:xfrm>
            <a:off x="650743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2</a:t>
            </a:r>
          </a:p>
          <a:p>
            <a:pPr algn="ctr" defTabSz="609030" fontAlgn="ctr">
              <a:defRPr/>
            </a:pPr>
            <a:r>
              <a:rPr lang="en-US" sz="918" b="1" kern="0">
                <a:solidFill>
                  <a:srgbClr val="505050"/>
                </a:solidFill>
                <a:latin typeface="Segoe UI"/>
              </a:rPr>
              <a:t>Type 2</a:t>
            </a:r>
          </a:p>
        </p:txBody>
      </p:sp>
      <p:pic>
        <p:nvPicPr>
          <p:cNvPr id="634" name="Picture 633"/>
          <p:cNvPicPr>
            <a:picLocks noChangeAspect="1"/>
          </p:cNvPicPr>
          <p:nvPr/>
        </p:nvPicPr>
        <p:blipFill>
          <a:blip r:embed="rId10"/>
          <a:stretch>
            <a:fillRect/>
          </a:stretch>
        </p:blipFill>
        <p:spPr>
          <a:xfrm>
            <a:off x="7711048" y="1855751"/>
            <a:ext cx="562156" cy="514648"/>
          </a:xfrm>
          <a:prstGeom prst="rect">
            <a:avLst/>
          </a:prstGeom>
        </p:spPr>
      </p:pic>
      <p:sp>
        <p:nvSpPr>
          <p:cNvPr id="635" name="Rectangle 634"/>
          <p:cNvSpPr/>
          <p:nvPr/>
        </p:nvSpPr>
        <p:spPr>
          <a:xfrm>
            <a:off x="760424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3</a:t>
            </a:r>
          </a:p>
        </p:txBody>
      </p:sp>
      <p:sp>
        <p:nvSpPr>
          <p:cNvPr id="636" name="Rectangle 635"/>
          <p:cNvSpPr/>
          <p:nvPr/>
        </p:nvSpPr>
        <p:spPr>
          <a:xfrm>
            <a:off x="9669575" y="6268732"/>
            <a:ext cx="73555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India</a:t>
            </a:r>
          </a:p>
          <a:p>
            <a:pPr algn="ctr" defTabSz="582327" fontAlgn="ctr">
              <a:defRPr/>
            </a:pPr>
            <a:r>
              <a:rPr lang="en-US" sz="918" b="1" kern="0" err="1">
                <a:solidFill>
                  <a:srgbClr val="505050"/>
                </a:solidFill>
                <a:latin typeface="Segoe UI"/>
              </a:rPr>
              <a:t>MeitY</a:t>
            </a:r>
            <a:endParaRPr lang="en-US" sz="918" b="1" kern="0">
              <a:solidFill>
                <a:srgbClr val="505050"/>
              </a:solidFill>
              <a:latin typeface="Segoe UI"/>
            </a:endParaRPr>
          </a:p>
        </p:txBody>
      </p:sp>
      <p:pic>
        <p:nvPicPr>
          <p:cNvPr id="637" name="Picture 10" descr="http://flaglane.com/download/canadian-flag/canadian-flag-graphic.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502233" y="5795995"/>
            <a:ext cx="460368" cy="230185"/>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10322281" y="6268732"/>
            <a:ext cx="811176"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Canada</a:t>
            </a:r>
          </a:p>
          <a:p>
            <a:pPr algn="ctr" defTabSz="582327" fontAlgn="ctr">
              <a:defRPr/>
            </a:pPr>
            <a:r>
              <a:rPr lang="en-US" sz="918" b="1" kern="0">
                <a:solidFill>
                  <a:srgbClr val="505050"/>
                </a:solidFill>
                <a:latin typeface="Segoe UI"/>
              </a:rPr>
              <a:t>Privacy</a:t>
            </a:r>
            <a:br>
              <a:rPr lang="en-US" sz="918" b="1" kern="0">
                <a:solidFill>
                  <a:srgbClr val="505050"/>
                </a:solidFill>
                <a:latin typeface="Segoe UI"/>
              </a:rPr>
            </a:br>
            <a:r>
              <a:rPr lang="en-US" sz="918" b="1" kern="0">
                <a:solidFill>
                  <a:srgbClr val="505050"/>
                </a:solidFill>
                <a:latin typeface="Segoe UI"/>
              </a:rPr>
              <a:t>Laws</a:t>
            </a:r>
          </a:p>
        </p:txBody>
      </p:sp>
      <p:pic>
        <p:nvPicPr>
          <p:cNvPr id="639" name="Picture 2" descr="http://vignette1.wikia.nocookie.net/logopedia/images/5/57/MPAA.jpg/revision/latest?cb=20110729215806"/>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335129" y="4444587"/>
            <a:ext cx="506054" cy="282378"/>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63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1182887" y="5685055"/>
            <a:ext cx="314672" cy="452064"/>
          </a:xfrm>
          <a:prstGeom prst="rect">
            <a:avLst/>
          </a:prstGeom>
        </p:spPr>
      </p:pic>
      <p:sp>
        <p:nvSpPr>
          <p:cNvPr id="641" name="Rectangle 640"/>
          <p:cNvSpPr/>
          <p:nvPr/>
        </p:nvSpPr>
        <p:spPr>
          <a:xfrm>
            <a:off x="10961511" y="6268732"/>
            <a:ext cx="800871"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Privacy</a:t>
            </a:r>
          </a:p>
          <a:p>
            <a:pPr algn="ctr" defTabSz="582327" fontAlgn="ctr">
              <a:defRPr/>
            </a:pPr>
            <a:r>
              <a:rPr lang="en-US" sz="918" b="1" kern="0">
                <a:solidFill>
                  <a:srgbClr val="505050"/>
                </a:solidFill>
                <a:latin typeface="Segoe UI"/>
              </a:rPr>
              <a:t>Shield</a:t>
            </a:r>
          </a:p>
        </p:txBody>
      </p:sp>
      <p:pic>
        <p:nvPicPr>
          <p:cNvPr id="6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63644"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44" name="Rectangle 643"/>
          <p:cNvSpPr/>
          <p:nvPr/>
        </p:nvSpPr>
        <p:spPr>
          <a:xfrm>
            <a:off x="4386121"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22301</a:t>
            </a:r>
          </a:p>
        </p:txBody>
      </p:sp>
      <p:pic>
        <p:nvPicPr>
          <p:cNvPr id="645" name="Picture 6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02908" y="5788914"/>
            <a:ext cx="439711" cy="244347"/>
          </a:xfrm>
          <a:prstGeom prst="rect">
            <a:avLst/>
          </a:prstGeom>
        </p:spPr>
      </p:pic>
      <p:pic>
        <p:nvPicPr>
          <p:cNvPr id="646" name="Picture 645"/>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440930" y="2976765"/>
            <a:ext cx="503314" cy="522372"/>
          </a:xfrm>
          <a:prstGeom prst="rect">
            <a:avLst/>
          </a:prstGeom>
        </p:spPr>
      </p:pic>
      <p:sp>
        <p:nvSpPr>
          <p:cNvPr id="647" name="Rectangle 646"/>
          <p:cNvSpPr/>
          <p:nvPr/>
        </p:nvSpPr>
        <p:spPr>
          <a:xfrm>
            <a:off x="11401256" y="6268732"/>
            <a:ext cx="1114076" cy="479292"/>
          </a:xfrm>
          <a:prstGeom prst="rect">
            <a:avLst/>
          </a:prstGeom>
        </p:spPr>
        <p:txBody>
          <a:bodyPr wrap="square" tIns="0">
            <a:spAutoFit/>
          </a:bodyPr>
          <a:lstStyle/>
          <a:p>
            <a:pPr algn="ctr" defTabSz="582215" fontAlgn="ctr">
              <a:defRPr/>
            </a:pPr>
            <a:r>
              <a:rPr lang="en-US" sz="918" b="1" kern="0">
                <a:solidFill>
                  <a:srgbClr val="505050"/>
                </a:solidFill>
                <a:latin typeface="Segoe UI"/>
              </a:rPr>
              <a:t>Germany IT</a:t>
            </a:r>
          </a:p>
          <a:p>
            <a:pPr algn="ctr" defTabSz="582215" fontAlgn="ctr">
              <a:defRPr/>
            </a:pPr>
            <a:r>
              <a:rPr lang="en-US" sz="918" b="1" kern="0">
                <a:solidFill>
                  <a:srgbClr val="505050"/>
                </a:solidFill>
                <a:latin typeface="Segoe UI"/>
              </a:rPr>
              <a:t>Grundschutz</a:t>
            </a:r>
          </a:p>
          <a:p>
            <a:pPr algn="ctr" defTabSz="582215" fontAlgn="ctr">
              <a:defRPr/>
            </a:pPr>
            <a:r>
              <a:rPr lang="en-US" sz="918" b="1" kern="0">
                <a:solidFill>
                  <a:srgbClr val="505050"/>
                </a:solidFill>
                <a:latin typeface="Segoe UI"/>
              </a:rPr>
              <a:t>workbook</a:t>
            </a:r>
          </a:p>
        </p:txBody>
      </p:sp>
      <p:pic>
        <p:nvPicPr>
          <p:cNvPr id="648" name="Picture 64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1699404" y="5685952"/>
            <a:ext cx="467199" cy="450271"/>
          </a:xfrm>
          <a:prstGeom prst="rect">
            <a:avLst/>
          </a:prstGeom>
        </p:spPr>
      </p:pic>
      <p:pic>
        <p:nvPicPr>
          <p:cNvPr id="649" name="Picture 64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579562" y="2982716"/>
            <a:ext cx="511321" cy="510470"/>
          </a:xfrm>
          <a:prstGeom prst="rect">
            <a:avLst/>
          </a:prstGeom>
        </p:spPr>
      </p:pic>
      <p:pic>
        <p:nvPicPr>
          <p:cNvPr id="650" name="Picture 64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92019" y="2982716"/>
            <a:ext cx="511321" cy="510470"/>
          </a:xfrm>
          <a:prstGeom prst="rect">
            <a:avLst/>
          </a:prstGeom>
        </p:spPr>
      </p:pic>
      <p:sp>
        <p:nvSpPr>
          <p:cNvPr id="651" name="Rectangle 650"/>
          <p:cNvSpPr/>
          <p:nvPr/>
        </p:nvSpPr>
        <p:spPr>
          <a:xfrm>
            <a:off x="8961550"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DPA</a:t>
            </a:r>
          </a:p>
        </p:txBody>
      </p:sp>
      <p:pic>
        <p:nvPicPr>
          <p:cNvPr id="652" name="Picture 65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146846" y="5663971"/>
            <a:ext cx="430515" cy="494233"/>
          </a:xfrm>
          <a:prstGeom prst="rect">
            <a:avLst/>
          </a:prstGeom>
        </p:spPr>
      </p:pic>
      <p:pic>
        <p:nvPicPr>
          <p:cNvPr id="653" name="Picture 65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1394518" y="3108006"/>
            <a:ext cx="709711" cy="259889"/>
          </a:xfrm>
          <a:prstGeom prst="rect">
            <a:avLst/>
          </a:prstGeom>
        </p:spPr>
      </p:pic>
      <p:pic>
        <p:nvPicPr>
          <p:cNvPr id="655" name="Picture 654"/>
          <p:cNvPicPr>
            <a:picLocks noChangeAspect="1"/>
          </p:cNvPicPr>
          <p:nvPr/>
        </p:nvPicPr>
        <p:blipFill>
          <a:blip r:embed="rId12"/>
          <a:stretch>
            <a:fillRect/>
          </a:stretch>
        </p:blipFill>
        <p:spPr>
          <a:xfrm>
            <a:off x="10028954" y="1967223"/>
            <a:ext cx="760755" cy="291705"/>
          </a:xfrm>
          <a:prstGeom prst="rect">
            <a:avLst/>
          </a:prstGeom>
        </p:spPr>
      </p:pic>
      <p:sp>
        <p:nvSpPr>
          <p:cNvPr id="656" name="Rectangle 655"/>
          <p:cNvSpPr/>
          <p:nvPr/>
        </p:nvSpPr>
        <p:spPr>
          <a:xfrm>
            <a:off x="10033623"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Certification</a:t>
            </a:r>
          </a:p>
          <a:p>
            <a:pPr algn="ctr" defTabSz="609030" fontAlgn="ctr">
              <a:defRPr/>
            </a:pPr>
            <a:endParaRPr lang="en-US" sz="918" b="1" kern="0">
              <a:solidFill>
                <a:srgbClr val="505050"/>
              </a:solidFill>
              <a:latin typeface="Segoe UI"/>
            </a:endParaRPr>
          </a:p>
        </p:txBody>
      </p:sp>
      <p:pic>
        <p:nvPicPr>
          <p:cNvPr id="658" name="Picture 657"/>
          <p:cNvPicPr>
            <a:picLocks noChangeAspect="1"/>
          </p:cNvPicPr>
          <p:nvPr/>
        </p:nvPicPr>
        <p:blipFill>
          <a:blip r:embed="rId12"/>
          <a:stretch>
            <a:fillRect/>
          </a:stretch>
        </p:blipFill>
        <p:spPr>
          <a:xfrm>
            <a:off x="11324013" y="1967223"/>
            <a:ext cx="760755" cy="291705"/>
          </a:xfrm>
          <a:prstGeom prst="rect">
            <a:avLst/>
          </a:prstGeom>
        </p:spPr>
      </p:pic>
      <p:sp>
        <p:nvSpPr>
          <p:cNvPr id="659" name="Rectangle 658"/>
          <p:cNvSpPr/>
          <p:nvPr/>
        </p:nvSpPr>
        <p:spPr>
          <a:xfrm>
            <a:off x="11328682"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Attestation</a:t>
            </a:r>
          </a:p>
          <a:p>
            <a:pPr algn="ctr" defTabSz="609030" fontAlgn="ctr">
              <a:defRPr/>
            </a:pPr>
            <a:endParaRPr lang="en-US" sz="918" b="1" kern="0">
              <a:solidFill>
                <a:srgbClr val="505050"/>
              </a:solidFill>
              <a:latin typeface="Segoe UI"/>
            </a:endParaRPr>
          </a:p>
        </p:txBody>
      </p:sp>
      <p:pic>
        <p:nvPicPr>
          <p:cNvPr id="660" name="Picture 9" descr="https://hitrustalliance.net/content/uploads/2015/09/HiTrustLogo.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6439413" y="4469090"/>
            <a:ext cx="559705" cy="233371"/>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347308"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HITRUST</a:t>
            </a:r>
          </a:p>
        </p:txBody>
      </p:sp>
      <p:pic>
        <p:nvPicPr>
          <p:cNvPr id="662" name="Picture 66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9274957" y="4452990"/>
            <a:ext cx="663280" cy="265572"/>
          </a:xfrm>
          <a:prstGeom prst="rect">
            <a:avLst/>
          </a:prstGeom>
        </p:spPr>
      </p:pic>
      <p:sp>
        <p:nvSpPr>
          <p:cNvPr id="663" name="Rectangle 662"/>
          <p:cNvSpPr/>
          <p:nvPr/>
        </p:nvSpPr>
        <p:spPr>
          <a:xfrm>
            <a:off x="906933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IG Toolkit</a:t>
            </a:r>
          </a:p>
          <a:p>
            <a:pPr algn="ctr" defTabSz="582327" fontAlgn="ctr">
              <a:defRPr/>
            </a:pPr>
            <a:r>
              <a:rPr lang="en-US" sz="918" b="1" kern="0">
                <a:solidFill>
                  <a:srgbClr val="505050"/>
                </a:solidFill>
                <a:latin typeface="Segoe UI"/>
              </a:rPr>
              <a:t>UK</a:t>
            </a:r>
          </a:p>
        </p:txBody>
      </p:sp>
      <p:pic>
        <p:nvPicPr>
          <p:cNvPr id="664" name="Picture 663"/>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571636" y="5531575"/>
            <a:ext cx="759026" cy="759026"/>
          </a:xfrm>
          <a:prstGeom prst="rect">
            <a:avLst/>
          </a:prstGeom>
        </p:spPr>
      </p:pic>
      <p:sp>
        <p:nvSpPr>
          <p:cNvPr id="140" name="Title 2"/>
          <p:cNvSpPr txBox="1">
            <a:spLocks/>
          </p:cNvSpPr>
          <p:nvPr/>
        </p:nvSpPr>
        <p:spPr>
          <a:xfrm>
            <a:off x="275482" y="295731"/>
            <a:ext cx="11887878" cy="91744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buSzPct val="90000"/>
              <a:tabLst>
                <a:tab pos="1490091" algn="l"/>
              </a:tabLst>
            </a:pPr>
            <a:r>
              <a:rPr lang="en-US" sz="4488" spc="-102">
                <a:solidFill>
                  <a:srgbClr val="FFFFFF"/>
                </a:solidFill>
                <a:latin typeface="Segoe UI Light"/>
              </a:rPr>
              <a:t>The most trusted and compliant cloud</a:t>
            </a: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defRPr/>
            </a:pPr>
            <a:endParaRPr lang="en-US" sz="4488" spc="-102">
              <a:gradFill>
                <a:gsLst>
                  <a:gs pos="1250">
                    <a:srgbClr val="FFFFFF"/>
                  </a:gs>
                  <a:gs pos="100000">
                    <a:srgbClr val="FFFFFF"/>
                  </a:gs>
                </a:gsLst>
                <a:lin ang="5400000" scaled="0"/>
              </a:gradFill>
              <a:latin typeface="Segoe UI Light"/>
            </a:endParaRPr>
          </a:p>
        </p:txBody>
      </p:sp>
      <p:grpSp>
        <p:nvGrpSpPr>
          <p:cNvPr id="6" name="Group 5"/>
          <p:cNvGrpSpPr/>
          <p:nvPr/>
        </p:nvGrpSpPr>
        <p:grpSpPr>
          <a:xfrm>
            <a:off x="174332" y="1777955"/>
            <a:ext cx="418380" cy="1014727"/>
            <a:chOff x="170065" y="1743251"/>
            <a:chExt cx="410214" cy="994921"/>
          </a:xfrm>
        </p:grpSpPr>
        <p:sp>
          <p:nvSpPr>
            <p:cNvPr id="529" name="Rectangle 528"/>
            <p:cNvSpPr/>
            <p:nvPr/>
          </p:nvSpPr>
          <p:spPr bwMode="auto">
            <a:xfrm>
              <a:off x="170065" y="175841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4" name="Straight Connector 3"/>
            <p:cNvCxnSpPr/>
            <p:nvPr/>
          </p:nvCxnSpPr>
          <p:spPr>
            <a:xfrm>
              <a:off x="575486" y="1743251"/>
              <a:ext cx="0" cy="994921"/>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8203" y="3030670"/>
            <a:ext cx="409957" cy="1014727"/>
            <a:chOff x="173860" y="3056857"/>
            <a:chExt cx="401955" cy="994921"/>
          </a:xfrm>
        </p:grpSpPr>
        <p:sp>
          <p:nvSpPr>
            <p:cNvPr id="506" name="Rectangle 505"/>
            <p:cNvSpPr/>
            <p:nvPr/>
          </p:nvSpPr>
          <p:spPr bwMode="auto">
            <a:xfrm>
              <a:off x="173860" y="3072018"/>
              <a:ext cx="401955"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143" name="Straight Connector 142"/>
            <p:cNvCxnSpPr/>
            <p:nvPr/>
          </p:nvCxnSpPr>
          <p:spPr>
            <a:xfrm>
              <a:off x="575486" y="3056857"/>
              <a:ext cx="0" cy="994921"/>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74333" y="4277773"/>
            <a:ext cx="418380" cy="1014727"/>
            <a:chOff x="170066" y="4351344"/>
            <a:chExt cx="410214" cy="994921"/>
          </a:xfrm>
        </p:grpSpPr>
        <p:sp>
          <p:nvSpPr>
            <p:cNvPr id="592" name="Rectangle 591"/>
            <p:cNvSpPr/>
            <p:nvPr/>
          </p:nvSpPr>
          <p:spPr bwMode="auto">
            <a:xfrm>
              <a:off x="170066" y="4366505"/>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144" name="Straight Connector 143"/>
            <p:cNvCxnSpPr/>
            <p:nvPr/>
          </p:nvCxnSpPr>
          <p:spPr>
            <a:xfrm>
              <a:off x="575486" y="4351344"/>
              <a:ext cx="0" cy="994921"/>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78535" y="5684468"/>
            <a:ext cx="409289" cy="1014727"/>
            <a:chOff x="174186" y="5594296"/>
            <a:chExt cx="401300" cy="994921"/>
          </a:xfrm>
        </p:grpSpPr>
        <p:sp>
          <p:nvSpPr>
            <p:cNvPr id="550" name="Rectangle 549"/>
            <p:cNvSpPr/>
            <p:nvPr/>
          </p:nvSpPr>
          <p:spPr bwMode="auto">
            <a:xfrm>
              <a:off x="174186" y="5609457"/>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145" name="Straight Connector 144"/>
            <p:cNvCxnSpPr/>
            <p:nvPr/>
          </p:nvCxnSpPr>
          <p:spPr>
            <a:xfrm>
              <a:off x="575486" y="5594296"/>
              <a:ext cx="0" cy="994921"/>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2617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E79-FBA1-4056-9CD9-60D97B153B15}"/>
              </a:ext>
            </a:extLst>
          </p:cNvPr>
          <p:cNvSpPr>
            <a:spLocks noGrp="1"/>
          </p:cNvSpPr>
          <p:nvPr>
            <p:ph type="title" idx="4294967295"/>
          </p:nvPr>
        </p:nvSpPr>
        <p:spPr>
          <a:xfrm>
            <a:off x="2024652" y="258250"/>
            <a:ext cx="8401612" cy="693761"/>
          </a:xfrm>
        </p:spPr>
        <p:txBody>
          <a:bodyPr/>
          <a:lstStyle/>
          <a:p>
            <a:r>
              <a:rPr lang="en-US" sz="4488"/>
              <a:t>Azure Relational Database Platform</a:t>
            </a:r>
            <a:endParaRPr lang="en-US"/>
          </a:p>
        </p:txBody>
      </p:sp>
      <p:pic>
        <p:nvPicPr>
          <p:cNvPr id="3" name="Picture 2">
            <a:extLst>
              <a:ext uri="{FF2B5EF4-FFF2-40B4-BE49-F238E27FC236}">
                <a16:creationId xmlns:a16="http://schemas.microsoft.com/office/drawing/2014/main" id="{FA87409B-889C-4FFF-9F53-8AC96968E81D}"/>
              </a:ext>
            </a:extLst>
          </p:cNvPr>
          <p:cNvPicPr>
            <a:picLocks noChangeAspect="1"/>
          </p:cNvPicPr>
          <p:nvPr/>
        </p:nvPicPr>
        <p:blipFill rotWithShape="1">
          <a:blip r:embed="rId3"/>
          <a:srcRect r="3097"/>
          <a:stretch/>
        </p:blipFill>
        <p:spPr>
          <a:xfrm>
            <a:off x="85661" y="1216296"/>
            <a:ext cx="12189789" cy="5370636"/>
          </a:xfrm>
          <a:prstGeom prst="rect">
            <a:avLst/>
          </a:prstGeom>
        </p:spPr>
      </p:pic>
      <p:grpSp>
        <p:nvGrpSpPr>
          <p:cNvPr id="4" name="Group 3">
            <a:extLst>
              <a:ext uri="{FF2B5EF4-FFF2-40B4-BE49-F238E27FC236}">
                <a16:creationId xmlns:a16="http://schemas.microsoft.com/office/drawing/2014/main" id="{2553EAA8-62C2-494A-B168-F0B62D6C93F6}"/>
              </a:ext>
            </a:extLst>
          </p:cNvPr>
          <p:cNvGrpSpPr/>
          <p:nvPr/>
        </p:nvGrpSpPr>
        <p:grpSpPr>
          <a:xfrm>
            <a:off x="7087831" y="1274178"/>
            <a:ext cx="4580016" cy="1193923"/>
            <a:chOff x="6948620" y="1249308"/>
            <a:chExt cx="4490619" cy="1170619"/>
          </a:xfrm>
        </p:grpSpPr>
        <p:sp>
          <p:nvSpPr>
            <p:cNvPr id="6" name="Rectangle: Rounded Corners 5">
              <a:extLst>
                <a:ext uri="{FF2B5EF4-FFF2-40B4-BE49-F238E27FC236}">
                  <a16:creationId xmlns:a16="http://schemas.microsoft.com/office/drawing/2014/main" id="{E751DCF4-0AA0-44CE-8A06-3DF47E24A9EE}"/>
                </a:ext>
              </a:extLst>
            </p:cNvPr>
            <p:cNvSpPr/>
            <p:nvPr/>
          </p:nvSpPr>
          <p:spPr bwMode="auto">
            <a:xfrm>
              <a:off x="7721603"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7B541D7-52E0-4173-AD19-0933FCA73852}"/>
                </a:ext>
              </a:extLst>
            </p:cNvPr>
            <p:cNvSpPr/>
            <p:nvPr/>
          </p:nvSpPr>
          <p:spPr bwMode="auto">
            <a:xfrm>
              <a:off x="10644912"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ED5075-2442-46C9-95B2-7AA6C2B6C5DC}"/>
                </a:ext>
              </a:extLst>
            </p:cNvPr>
            <p:cNvSpPr txBox="1"/>
            <p:nvPr/>
          </p:nvSpPr>
          <p:spPr>
            <a:xfrm>
              <a:off x="6948620"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sp>
          <p:nvSpPr>
            <p:cNvPr id="10" name="TextBox 9">
              <a:extLst>
                <a:ext uri="{FF2B5EF4-FFF2-40B4-BE49-F238E27FC236}">
                  <a16:creationId xmlns:a16="http://schemas.microsoft.com/office/drawing/2014/main" id="{6F063B26-5BFF-40C6-9DC3-460B7B934F29}"/>
                </a:ext>
              </a:extLst>
            </p:cNvPr>
            <p:cNvSpPr txBox="1"/>
            <p:nvPr/>
          </p:nvSpPr>
          <p:spPr>
            <a:xfrm>
              <a:off x="9787316"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grpSp>
      <p:sp>
        <p:nvSpPr>
          <p:cNvPr id="5" name="TextBox 4">
            <a:extLst>
              <a:ext uri="{FF2B5EF4-FFF2-40B4-BE49-F238E27FC236}">
                <a16:creationId xmlns:a16="http://schemas.microsoft.com/office/drawing/2014/main" id="{DAE1259B-3398-47BF-AE20-87CDFDD27285}"/>
              </a:ext>
            </a:extLst>
          </p:cNvPr>
          <p:cNvSpPr txBox="1"/>
          <p:nvPr/>
        </p:nvSpPr>
        <p:spPr>
          <a:xfrm>
            <a:off x="7912949" y="2352689"/>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
        <p:nvSpPr>
          <p:cNvPr id="11" name="TextBox 10">
            <a:extLst>
              <a:ext uri="{FF2B5EF4-FFF2-40B4-BE49-F238E27FC236}">
                <a16:creationId xmlns:a16="http://schemas.microsoft.com/office/drawing/2014/main" id="{D34FBE44-29D1-47DF-AC98-BB29F0E54D28}"/>
              </a:ext>
            </a:extLst>
          </p:cNvPr>
          <p:cNvSpPr txBox="1"/>
          <p:nvPr/>
        </p:nvSpPr>
        <p:spPr>
          <a:xfrm>
            <a:off x="10816345" y="2352690"/>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Tree>
    <p:extLst>
      <p:ext uri="{BB962C8B-B14F-4D97-AF65-F5344CB8AC3E}">
        <p14:creationId xmlns:p14="http://schemas.microsoft.com/office/powerpoint/2010/main" val="1715952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22"/>
          <p:cNvSpPr>
            <a:spLocks noChangeArrowheads="1"/>
          </p:cNvSpPr>
          <p:nvPr/>
        </p:nvSpPr>
        <p:spPr bwMode="auto">
          <a:xfrm>
            <a:off x="2879549" y="147434"/>
            <a:ext cx="6248644" cy="9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17" fontAlgn="base">
              <a:spcBef>
                <a:spcPct val="0"/>
              </a:spcBef>
              <a:spcAft>
                <a:spcPct val="0"/>
              </a:spcAft>
            </a:pPr>
            <a:r>
              <a:rPr lang="en-US" sz="6311" kern="0">
                <a:solidFill>
                  <a:srgbClr val="FFFFFF"/>
                </a:solidFill>
                <a:latin typeface="Segoe UI Light" panose="020B0502040204020203" pitchFamily="34" charset="0"/>
                <a:cs typeface="Segoe UI Light" panose="020B0502040204020203" pitchFamily="34" charset="0"/>
              </a:rPr>
              <a:t>Azure Cosmos DB</a:t>
            </a:r>
          </a:p>
        </p:txBody>
      </p:sp>
      <p:sp>
        <p:nvSpPr>
          <p:cNvPr id="5" name="TextBox 4"/>
          <p:cNvSpPr txBox="1"/>
          <p:nvPr/>
        </p:nvSpPr>
        <p:spPr>
          <a:xfrm>
            <a:off x="1934328" y="1046705"/>
            <a:ext cx="8040861" cy="454376"/>
          </a:xfrm>
          <a:prstGeom prst="rect">
            <a:avLst/>
          </a:prstGeom>
          <a:noFill/>
        </p:spPr>
        <p:txBody>
          <a:bodyPr wrap="square" rtlCol="0">
            <a:spAutoFit/>
          </a:bodyPr>
          <a:lstStyle/>
          <a:p>
            <a:pPr algn="ctr" defTabSz="1165717"/>
            <a:r>
              <a:rPr lang="en-US" sz="2295" kern="0">
                <a:solidFill>
                  <a:srgbClr val="6DC2E9">
                    <a:lumMod val="60000"/>
                    <a:lumOff val="40000"/>
                  </a:srgbClr>
                </a:solidFill>
                <a:latin typeface="Segoe UI Light" panose="020B0502040204020203" pitchFamily="34" charset="0"/>
                <a:cs typeface="Segoe UI Light" panose="020B0502040204020203" pitchFamily="34" charset="0"/>
              </a:rPr>
              <a:t>The first globally distributed, multi-model database service</a:t>
            </a:r>
          </a:p>
        </p:txBody>
      </p:sp>
      <p:sp>
        <p:nvSpPr>
          <p:cNvPr id="7" name="Title 1">
            <a:extLst>
              <a:ext uri="{FF2B5EF4-FFF2-40B4-BE49-F238E27FC236}">
                <a16:creationId xmlns:a16="http://schemas.microsoft.com/office/drawing/2014/main" id="{6634A938-ED46-4494-B958-D2C9618992BA}"/>
              </a:ext>
            </a:extLst>
          </p:cNvPr>
          <p:cNvSpPr txBox="1">
            <a:spLocks/>
          </p:cNvSpPr>
          <p:nvPr/>
        </p:nvSpPr>
        <p:spPr>
          <a:xfrm rot="2297231">
            <a:off x="8549127" y="39422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Announcing </a:t>
            </a:r>
          </a:p>
        </p:txBody>
      </p:sp>
      <p:sp>
        <p:nvSpPr>
          <p:cNvPr id="8" name="Rectangle 7">
            <a:extLst>
              <a:ext uri="{FF2B5EF4-FFF2-40B4-BE49-F238E27FC236}">
                <a16:creationId xmlns:a16="http://schemas.microsoft.com/office/drawing/2014/main" id="{0B6B05EB-ECAF-4577-8E9E-5BD721A62C13}"/>
              </a:ext>
            </a:extLst>
          </p:cNvPr>
          <p:cNvSpPr/>
          <p:nvPr/>
        </p:nvSpPr>
        <p:spPr bwMode="auto">
          <a:xfrm>
            <a:off x="6276975" y="5727642"/>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SCALE TO </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ANY NEED</a:t>
            </a:r>
          </a:p>
        </p:txBody>
      </p:sp>
      <p:sp>
        <p:nvSpPr>
          <p:cNvPr id="9" name="Rectangle 8">
            <a:extLst>
              <a:ext uri="{FF2B5EF4-FFF2-40B4-BE49-F238E27FC236}">
                <a16:creationId xmlns:a16="http://schemas.microsoft.com/office/drawing/2014/main" id="{0F34E621-96DE-4584-9A87-BE01105B798E}"/>
              </a:ext>
            </a:extLst>
          </p:cNvPr>
          <p:cNvSpPr/>
          <p:nvPr/>
        </p:nvSpPr>
        <p:spPr bwMode="auto">
          <a:xfrm>
            <a:off x="8998905"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COMPREHENSIVE SLAS</a:t>
            </a:r>
          </a:p>
        </p:txBody>
      </p:sp>
      <p:sp>
        <p:nvSpPr>
          <p:cNvPr id="10" name="Rectangle 9">
            <a:extLst>
              <a:ext uri="{FF2B5EF4-FFF2-40B4-BE49-F238E27FC236}">
                <a16:creationId xmlns:a16="http://schemas.microsoft.com/office/drawing/2014/main" id="{FD66F0FA-A288-4FD1-BB58-3BB5F04636EC}"/>
              </a:ext>
            </a:extLst>
          </p:cNvPr>
          <p:cNvSpPr/>
          <p:nvPr/>
        </p:nvSpPr>
        <p:spPr bwMode="auto">
          <a:xfrm>
            <a:off x="1035688"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GEO-</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DISTRIBUTED</a:t>
            </a:r>
          </a:p>
        </p:txBody>
      </p:sp>
      <p:sp>
        <p:nvSpPr>
          <p:cNvPr id="11" name="Rectangle 10">
            <a:extLst>
              <a:ext uri="{FF2B5EF4-FFF2-40B4-BE49-F238E27FC236}">
                <a16:creationId xmlns:a16="http://schemas.microsoft.com/office/drawing/2014/main" id="{2BB78508-0255-46BC-B906-C51A0D653E5D}"/>
              </a:ext>
            </a:extLst>
          </p:cNvPr>
          <p:cNvSpPr/>
          <p:nvPr/>
        </p:nvSpPr>
        <p:spPr bwMode="auto">
          <a:xfrm>
            <a:off x="3711390" y="5727642"/>
            <a:ext cx="2881336" cy="598300"/>
          </a:xfrm>
          <a:prstGeom prst="rect">
            <a:avLst/>
          </a:prstGeom>
          <a:noFill/>
          <a:ln w="635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MULTI MODEL, MULTI API</a:t>
            </a:r>
          </a:p>
        </p:txBody>
      </p:sp>
      <p:pic>
        <p:nvPicPr>
          <p:cNvPr id="12" name="Graphic 40">
            <a:hlinkClick r:id="rId5"/>
            <a:extLst>
              <a:ext uri="{FF2B5EF4-FFF2-40B4-BE49-F238E27FC236}">
                <a16:creationId xmlns:a16="http://schemas.microsoft.com/office/drawing/2014/main" id="{C04C3A58-74FE-4C8A-A791-AD45A2316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0022" y="4008786"/>
            <a:ext cx="1419101" cy="1419101"/>
          </a:xfrm>
          <a:prstGeom prst="rect">
            <a:avLst/>
          </a:prstGeom>
        </p:spPr>
      </p:pic>
      <p:pic>
        <p:nvPicPr>
          <p:cNvPr id="13" name="Graphic 42">
            <a:extLst>
              <a:ext uri="{FF2B5EF4-FFF2-40B4-BE49-F238E27FC236}">
                <a16:creationId xmlns:a16="http://schemas.microsoft.com/office/drawing/2014/main" id="{47C81851-4884-4CB1-9C51-364858B6F6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2517" y="4003547"/>
            <a:ext cx="1419101" cy="1419101"/>
          </a:xfrm>
          <a:prstGeom prst="rect">
            <a:avLst/>
          </a:prstGeom>
        </p:spPr>
      </p:pic>
      <p:pic>
        <p:nvPicPr>
          <p:cNvPr id="14" name="Graphic 52">
            <a:extLst>
              <a:ext uri="{FF2B5EF4-FFF2-40B4-BE49-F238E27FC236}">
                <a16:creationId xmlns:a16="http://schemas.microsoft.com/office/drawing/2014/main" id="{2D4B4D73-1A73-4089-A54F-2B79B33F51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84860" y="4002366"/>
            <a:ext cx="1762203" cy="1420283"/>
          </a:xfrm>
          <a:prstGeom prst="rect">
            <a:avLst/>
          </a:prstGeom>
        </p:spPr>
      </p:pic>
      <p:pic>
        <p:nvPicPr>
          <p:cNvPr id="15" name="Graphic 53">
            <a:extLst>
              <a:ext uri="{FF2B5EF4-FFF2-40B4-BE49-F238E27FC236}">
                <a16:creationId xmlns:a16="http://schemas.microsoft.com/office/drawing/2014/main" id="{B4AB16F4-FC89-4376-AE31-07C143252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5988" y="3984176"/>
            <a:ext cx="1419101" cy="1419101"/>
          </a:xfrm>
          <a:prstGeom prst="rect">
            <a:avLst/>
          </a:prstGeom>
        </p:spPr>
      </p:pic>
      <p:pic>
        <p:nvPicPr>
          <p:cNvPr id="16" name="Picture 15">
            <a:extLst>
              <a:ext uri="{FF2B5EF4-FFF2-40B4-BE49-F238E27FC236}">
                <a16:creationId xmlns:a16="http://schemas.microsoft.com/office/drawing/2014/main" id="{A8D23BE8-C805-4AA4-BDDE-C4F1EC647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1372" y="171429"/>
            <a:ext cx="1162291" cy="1162291"/>
          </a:xfrm>
          <a:prstGeom prst="rect">
            <a:avLst/>
          </a:prstGeom>
        </p:spPr>
      </p:pic>
    </p:spTree>
    <p:extLst>
      <p:ext uri="{BB962C8B-B14F-4D97-AF65-F5344CB8AC3E}">
        <p14:creationId xmlns:p14="http://schemas.microsoft.com/office/powerpoint/2010/main" val="13120536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46" y="245841"/>
            <a:ext cx="11946483" cy="587532"/>
          </a:xfrm>
        </p:spPr>
        <p:txBody>
          <a:bodyPr>
            <a:noAutofit/>
          </a:bodyPr>
          <a:lstStyle/>
          <a:p>
            <a:r>
              <a:rPr lang="en-US" sz="4400" b="1"/>
              <a:t>Cortana Intelligence Suite Architecture</a:t>
            </a:r>
          </a:p>
        </p:txBody>
      </p:sp>
      <p:grpSp>
        <p:nvGrpSpPr>
          <p:cNvPr id="7" name="Group 6"/>
          <p:cNvGrpSpPr/>
          <p:nvPr/>
        </p:nvGrpSpPr>
        <p:grpSpPr>
          <a:xfrm>
            <a:off x="9779474" y="1734341"/>
            <a:ext cx="2285003" cy="4655048"/>
            <a:chOff x="9588714" y="1666194"/>
            <a:chExt cx="2241039" cy="4565481"/>
          </a:xfrm>
        </p:grpSpPr>
        <p:sp>
          <p:nvSpPr>
            <p:cNvPr id="154" name="Rectangle 153"/>
            <p:cNvSpPr/>
            <p:nvPr/>
          </p:nvSpPr>
          <p:spPr>
            <a:xfrm>
              <a:off x="10329146" y="5903763"/>
              <a:ext cx="1500607" cy="327912"/>
            </a:xfrm>
            <a:prstGeom prst="rect">
              <a:avLst/>
            </a:prstGeom>
          </p:spPr>
          <p:txBody>
            <a:bodyPr wrap="none" lIns="0" tIns="0" rIns="0" bIns="0" anchor="ctr">
              <a:noAutofit/>
            </a:bodyPr>
            <a:lstStyle/>
            <a:p>
              <a:pPr defTabSz="932357">
                <a:lnSpc>
                  <a:spcPct val="90000"/>
                </a:lnSpc>
                <a:defRPr/>
              </a:pPr>
              <a:r>
                <a:rPr lang="en-US" sz="2448" kern="0">
                  <a:latin typeface="Segoe UI"/>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sp>
          <p:nvSpPr>
            <p:cNvPr id="160" name="TextBox 159"/>
            <p:cNvSpPr txBox="1"/>
            <p:nvPr/>
          </p:nvSpPr>
          <p:spPr>
            <a:xfrm>
              <a:off x="10381650" y="1978779"/>
              <a:ext cx="1090058"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People</a:t>
              </a:r>
            </a:p>
          </p:txBody>
        </p:sp>
        <p:sp>
          <p:nvSpPr>
            <p:cNvPr id="161" name="TextBox 160"/>
            <p:cNvSpPr txBox="1"/>
            <p:nvPr/>
          </p:nvSpPr>
          <p:spPr>
            <a:xfrm>
              <a:off x="10650439" y="5204330"/>
              <a:ext cx="868271" cy="332543"/>
            </a:xfrm>
            <a:prstGeom prst="rect">
              <a:avLst/>
            </a:prstGeom>
            <a:noFill/>
          </p:spPr>
          <p:txBody>
            <a:bodyPr wrap="square" lIns="0" tIns="0" rIns="0" bIns="0"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Automated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7"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sp>
              <p:nvSpPr>
                <p:cNvPr id="175" name="TextBox 174"/>
                <p:cNvSpPr txBox="1"/>
                <p:nvPr/>
              </p:nvSpPr>
              <p:spPr>
                <a:xfrm>
                  <a:off x="11212737" y="3022354"/>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Web</a:t>
                  </a:r>
                </a:p>
              </p:txBody>
            </p:sp>
            <p:sp>
              <p:nvSpPr>
                <p:cNvPr id="176" name="TextBox 175"/>
                <p:cNvSpPr txBox="1"/>
                <p:nvPr/>
              </p:nvSpPr>
              <p:spPr>
                <a:xfrm>
                  <a:off x="11212737" y="3571986"/>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Mobile</a:t>
                  </a:r>
                </a:p>
              </p:txBody>
            </p:sp>
            <p:sp>
              <p:nvSpPr>
                <p:cNvPr id="177" name="TextBox 176"/>
                <p:cNvSpPr txBox="1"/>
                <p:nvPr/>
              </p:nvSpPr>
              <p:spPr>
                <a:xfrm>
                  <a:off x="11212737" y="4160203"/>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29" name="Group 28">
            <a:extLst>
              <a:ext uri="{FF2B5EF4-FFF2-40B4-BE49-F238E27FC236}">
                <a16:creationId xmlns:a16="http://schemas.microsoft.com/office/drawing/2014/main" id="{AA4004A0-264B-4EFC-88E4-FECC236060F8}"/>
              </a:ext>
            </a:extLst>
          </p:cNvPr>
          <p:cNvGrpSpPr/>
          <p:nvPr/>
        </p:nvGrpSpPr>
        <p:grpSpPr>
          <a:xfrm>
            <a:off x="2061631" y="1725016"/>
            <a:ext cx="2424081" cy="4589723"/>
            <a:chOff x="2061631" y="1725016"/>
            <a:chExt cx="2424081" cy="4589723"/>
          </a:xfrm>
        </p:grpSpPr>
        <p:sp>
          <p:nvSpPr>
            <p:cNvPr id="131" name="Rectangle 130"/>
            <p:cNvSpPr/>
            <p:nvPr/>
          </p:nvSpPr>
          <p:spPr bwMode="auto">
            <a:xfrm>
              <a:off x="2231551" y="1725016"/>
              <a:ext cx="1771444" cy="4269544"/>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Information Management</a:t>
              </a:r>
            </a:p>
          </p:txBody>
        </p:sp>
        <p:sp>
          <p:nvSpPr>
            <p:cNvPr id="138" name="Rectangle 137"/>
            <p:cNvSpPr/>
            <p:nvPr/>
          </p:nvSpPr>
          <p:spPr>
            <a:xfrm>
              <a:off x="2768755" y="4117286"/>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Event Hubs</a:t>
              </a:r>
              <a:endParaRPr lang="en-US" sz="1122" kern="0">
                <a:solidFill>
                  <a:schemeClr val="bg1"/>
                </a:solidFill>
                <a:latin typeface="Segoe UI"/>
              </a:endParaRPr>
            </a:p>
          </p:txBody>
        </p:sp>
        <p:cxnSp>
          <p:nvCxnSpPr>
            <p:cNvPr id="146" name="Straight Connector 145"/>
            <p:cNvCxnSpPr/>
            <p:nvPr/>
          </p:nvCxnSpPr>
          <p:spPr>
            <a:xfrm>
              <a:off x="2061631" y="6222835"/>
              <a:ext cx="2424081"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47" name="Group 146"/>
            <p:cNvGrpSpPr/>
            <p:nvPr/>
          </p:nvGrpSpPr>
          <p:grpSpPr>
            <a:xfrm rot="13500000">
              <a:off x="4290311" y="6131063"/>
              <a:ext cx="185059" cy="182293"/>
              <a:chOff x="459235" y="5929704"/>
              <a:chExt cx="292608" cy="288235"/>
            </a:xfrm>
            <a:solidFill>
              <a:srgbClr val="FFFFFF">
                <a:lumMod val="85000"/>
              </a:srgbClr>
            </a:solidFill>
          </p:grpSpPr>
          <p:cxnSp>
            <p:nvCxnSpPr>
              <p:cNvPr id="148" name="Straight Connector 147"/>
              <p:cNvCxnSpPr/>
              <p:nvPr/>
            </p:nvCxnSpPr>
            <p:spPr>
              <a:xfrm>
                <a:off x="469386" y="5929704"/>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49" name="Straight Connector 148"/>
              <p:cNvCxnSpPr/>
              <p:nvPr/>
            </p:nvCxnSpPr>
            <p:spPr>
              <a:xfrm>
                <a:off x="459235" y="6205766"/>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sp>
          <p:nvSpPr>
            <p:cNvPr id="186" name="Rectangle 185"/>
            <p:cNvSpPr/>
            <p:nvPr/>
          </p:nvSpPr>
          <p:spPr>
            <a:xfrm>
              <a:off x="2767030" y="342861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Catalog</a:t>
              </a:r>
            </a:p>
          </p:txBody>
        </p:sp>
        <p:grpSp>
          <p:nvGrpSpPr>
            <p:cNvPr id="187" name="Group 186"/>
            <p:cNvGrpSpPr/>
            <p:nvPr/>
          </p:nvGrpSpPr>
          <p:grpSpPr>
            <a:xfrm>
              <a:off x="2386308" y="3279762"/>
              <a:ext cx="407544" cy="433524"/>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198" name="Rectangle 197"/>
            <p:cNvSpPr/>
            <p:nvPr/>
          </p:nvSpPr>
          <p:spPr>
            <a:xfrm>
              <a:off x="2775599" y="269855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Factory </a:t>
              </a:r>
              <a:endParaRPr lang="en-US" sz="1122" kern="0">
                <a:solidFill>
                  <a:schemeClr val="bg1"/>
                </a:solidFill>
                <a:latin typeface="Segoe UI"/>
              </a:endParaRPr>
            </a:p>
          </p:txBody>
        </p:sp>
        <p:sp>
          <p:nvSpPr>
            <p:cNvPr id="238" name="Freeform 237"/>
            <p:cNvSpPr/>
            <p:nvPr/>
          </p:nvSpPr>
          <p:spPr bwMode="auto">
            <a:xfrm>
              <a:off x="2382222" y="2550820"/>
              <a:ext cx="380255" cy="39959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sp>
          <p:nvSpPr>
            <p:cNvPr id="239" name="Freeform 238"/>
            <p:cNvSpPr/>
            <p:nvPr/>
          </p:nvSpPr>
          <p:spPr bwMode="auto">
            <a:xfrm>
              <a:off x="2402944" y="4057478"/>
              <a:ext cx="359197" cy="37588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4F37609-1561-4E0C-8948-6762942EF820}"/>
              </a:ext>
            </a:extLst>
          </p:cNvPr>
          <p:cNvGrpSpPr/>
          <p:nvPr/>
        </p:nvGrpSpPr>
        <p:grpSpPr>
          <a:xfrm>
            <a:off x="5173173" y="1725017"/>
            <a:ext cx="2845263" cy="4685550"/>
            <a:chOff x="5173173" y="1725017"/>
            <a:chExt cx="2845263" cy="4685550"/>
          </a:xfrm>
        </p:grpSpPr>
        <p:grpSp>
          <p:nvGrpSpPr>
            <p:cNvPr id="30" name="Group 29">
              <a:extLst>
                <a:ext uri="{FF2B5EF4-FFF2-40B4-BE49-F238E27FC236}">
                  <a16:creationId xmlns:a16="http://schemas.microsoft.com/office/drawing/2014/main" id="{BF885EE4-55A9-482C-BEED-884483882D77}"/>
                </a:ext>
              </a:extLst>
            </p:cNvPr>
            <p:cNvGrpSpPr/>
            <p:nvPr/>
          </p:nvGrpSpPr>
          <p:grpSpPr>
            <a:xfrm>
              <a:off x="6019975" y="1725017"/>
              <a:ext cx="1998461" cy="4269545"/>
              <a:chOff x="6019975" y="1725017"/>
              <a:chExt cx="1998461" cy="4269545"/>
            </a:xfrm>
          </p:grpSpPr>
          <p:sp>
            <p:nvSpPr>
              <p:cNvPr id="133" name="Rectangle 132"/>
              <p:cNvSpPr/>
              <p:nvPr/>
            </p:nvSpPr>
            <p:spPr bwMode="auto">
              <a:xfrm>
                <a:off x="6019975" y="1725017"/>
                <a:ext cx="1771443" cy="4269545"/>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Machine Learning and Analytics</a:t>
                </a:r>
              </a:p>
            </p:txBody>
          </p:sp>
          <p:sp>
            <p:nvSpPr>
              <p:cNvPr id="139" name="Rectangle 138"/>
              <p:cNvSpPr/>
              <p:nvPr/>
            </p:nvSpPr>
            <p:spPr>
              <a:xfrm>
                <a:off x="6724673" y="4039030"/>
                <a:ext cx="1293761" cy="61036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HDInsight </a:t>
                </a:r>
              </a:p>
              <a:p>
                <a:pPr defTabSz="932357">
                  <a:defRPr/>
                </a:pPr>
                <a:r>
                  <a:rPr lang="en-US" sz="1122" kern="0">
                    <a:solidFill>
                      <a:schemeClr val="bg1"/>
                    </a:solidFill>
                    <a:latin typeface="Segoe UI"/>
                    <a:cs typeface="Segoe UI Semilight" panose="020B0402040204020203" pitchFamily="34" charset="0"/>
                  </a:rPr>
                  <a:t>(Hadoop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and Spark)</a:t>
                </a:r>
              </a:p>
            </p:txBody>
          </p:sp>
          <p:sp>
            <p:nvSpPr>
              <p:cNvPr id="140" name="Rectangle 139"/>
              <p:cNvSpPr/>
              <p:nvPr/>
            </p:nvSpPr>
            <p:spPr>
              <a:xfrm>
                <a:off x="6724673" y="5003794"/>
                <a:ext cx="1293761"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Stream </a:t>
                </a:r>
              </a:p>
              <a:p>
                <a:pPr defTabSz="932357">
                  <a:defRPr/>
                </a:pPr>
                <a:r>
                  <a:rPr lang="en-US" sz="1122" kern="0">
                    <a:solidFill>
                      <a:schemeClr val="bg1"/>
                    </a:solidFill>
                    <a:latin typeface="Segoe UI"/>
                    <a:cs typeface="Segoe UI Semilight" panose="020B0402040204020203" pitchFamily="34" charset="0"/>
                  </a:rPr>
                  <a:t>Analytics</a:t>
                </a:r>
              </a:p>
            </p:txBody>
          </p:sp>
          <p:sp>
            <p:nvSpPr>
              <p:cNvPr id="192" name="Rectangle 191"/>
              <p:cNvSpPr/>
              <p:nvPr/>
            </p:nvSpPr>
            <p:spPr>
              <a:xfrm>
                <a:off x="6724673" y="3275602"/>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 Analytics</a:t>
                </a:r>
              </a:p>
            </p:txBody>
          </p:sp>
          <p:sp>
            <p:nvSpPr>
              <p:cNvPr id="199" name="Rectangle 198"/>
              <p:cNvSpPr/>
              <p:nvPr/>
            </p:nvSpPr>
            <p:spPr>
              <a:xfrm>
                <a:off x="6724672" y="2526987"/>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Machine Learning</a:t>
                </a:r>
              </a:p>
            </p:txBody>
          </p:sp>
        </p:grpSp>
        <p:grpSp>
          <p:nvGrpSpPr>
            <p:cNvPr id="13" name="Group 12">
              <a:extLst>
                <a:ext uri="{FF2B5EF4-FFF2-40B4-BE49-F238E27FC236}">
                  <a16:creationId xmlns:a16="http://schemas.microsoft.com/office/drawing/2014/main" id="{CCB53651-F5C9-42F8-9FA9-108D4D8D54E3}"/>
                </a:ext>
              </a:extLst>
            </p:cNvPr>
            <p:cNvGrpSpPr/>
            <p:nvPr/>
          </p:nvGrpSpPr>
          <p:grpSpPr>
            <a:xfrm>
              <a:off x="5173173" y="2530074"/>
              <a:ext cx="1590180" cy="3880493"/>
              <a:chOff x="5173173" y="2530074"/>
              <a:chExt cx="1590180" cy="3880493"/>
            </a:xfrm>
          </p:grpSpPr>
          <p:sp>
            <p:nvSpPr>
              <p:cNvPr id="145" name="Rectangle 144"/>
              <p:cNvSpPr/>
              <p:nvPr/>
            </p:nvSpPr>
            <p:spPr>
              <a:xfrm>
                <a:off x="5173173" y="6033861"/>
                <a:ext cx="1590180" cy="376706"/>
              </a:xfrm>
              <a:prstGeom prst="rect">
                <a:avLst/>
              </a:prstGeom>
            </p:spPr>
            <p:txBody>
              <a:bodyPr wrap="none" lIns="0" tIns="0" rIns="0" bIns="0" anchor="ctr">
                <a:spAutoFit/>
              </a:bodyPr>
              <a:lstStyle/>
              <a:p>
                <a:pPr algn="ctr" defTabSz="739250">
                  <a:spcBef>
                    <a:spcPct val="0"/>
                  </a:spcBef>
                  <a:spcAft>
                    <a:spcPct val="35000"/>
                  </a:spcAft>
                  <a:defRPr/>
                </a:pPr>
                <a:r>
                  <a:rPr lang="en-US" sz="2448" kern="0">
                    <a:latin typeface="Segoe UI"/>
                  </a:rPr>
                  <a:t>Intelligence</a:t>
                </a:r>
                <a:endParaRPr lang="en-US" sz="1836" b="1" kern="0" spc="-31">
                  <a:latin typeface="Segoe UI"/>
                  <a:cs typeface="Segoe UI Semilight" panose="020B0402040204020203" pitchFamily="34" charset="0"/>
                </a:endParaRPr>
              </a:p>
            </p:txBody>
          </p:sp>
          <p:grpSp>
            <p:nvGrpSpPr>
              <p:cNvPr id="193" name="Group 192"/>
              <p:cNvGrpSpPr/>
              <p:nvPr/>
            </p:nvGrpSpPr>
            <p:grpSpPr>
              <a:xfrm>
                <a:off x="6219906" y="3246348"/>
                <a:ext cx="381275" cy="498749"/>
                <a:chOff x="3473450" y="4579938"/>
                <a:chExt cx="1741488" cy="2278062"/>
              </a:xfrm>
              <a:solidFill>
                <a:srgbClr val="FFFFFF"/>
              </a:solidFill>
            </p:grpSpPr>
            <p:sp>
              <p:nvSpPr>
                <p:cNvPr id="194"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5"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232" name="Group 231"/>
              <p:cNvGrpSpPr/>
              <p:nvPr/>
            </p:nvGrpSpPr>
            <p:grpSpPr>
              <a:xfrm>
                <a:off x="6102722" y="5006159"/>
                <a:ext cx="538345" cy="413551"/>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grpSp>
          <p:sp>
            <p:nvSpPr>
              <p:cNvPr id="237" name="Freeform 236"/>
              <p:cNvSpPr>
                <a:spLocks/>
              </p:cNvSpPr>
              <p:nvPr/>
            </p:nvSpPr>
            <p:spPr bwMode="auto">
              <a:xfrm>
                <a:off x="6164528" y="4203764"/>
                <a:ext cx="485757" cy="3675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33" tIns="46617" rIns="93233" bIns="46617" numCol="1" anchor="t" anchorCtr="0" compatLnSpc="1">
                <a:prstTxWarp prst="textNoShape">
                  <a:avLst/>
                </a:prstTxWarp>
              </a:bodyPr>
              <a:lstStyle/>
              <a:p>
                <a:pPr defTabSz="932357">
                  <a:defRPr/>
                </a:pPr>
                <a:endParaRPr lang="en-US" sz="1632" kern="0">
                  <a:latin typeface="Segoe UI"/>
                </a:endParaRPr>
              </a:p>
            </p:txBody>
          </p:sp>
          <p:sp>
            <p:nvSpPr>
              <p:cNvPr id="240" name="Freeform 239"/>
              <p:cNvSpPr/>
              <p:nvPr/>
            </p:nvSpPr>
            <p:spPr bwMode="auto">
              <a:xfrm flipH="1">
                <a:off x="6216407" y="2530074"/>
                <a:ext cx="388274" cy="41089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grpSp>
        <p:nvGrpSpPr>
          <p:cNvPr id="4" name="Group 3"/>
          <p:cNvGrpSpPr/>
          <p:nvPr/>
        </p:nvGrpSpPr>
        <p:grpSpPr>
          <a:xfrm>
            <a:off x="4125762" y="1725015"/>
            <a:ext cx="2105877" cy="4269545"/>
            <a:chOff x="4043785" y="1657049"/>
            <a:chExt cx="2065359" cy="4187396"/>
          </a:xfrm>
        </p:grpSpPr>
        <p:sp>
          <p:nvSpPr>
            <p:cNvPr id="132" name="Rectangle 131"/>
            <p:cNvSpPr/>
            <p:nvPr/>
          </p:nvSpPr>
          <p:spPr bwMode="auto">
            <a:xfrm>
              <a:off x="4043785" y="1657049"/>
              <a:ext cx="1737360" cy="4187396"/>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Big Data Stores</a:t>
              </a:r>
            </a:p>
          </p:txBody>
        </p:sp>
        <p:sp>
          <p:nvSpPr>
            <p:cNvPr id="185" name="Rectangle 184"/>
            <p:cNvSpPr/>
            <p:nvPr/>
          </p:nvSpPr>
          <p:spPr>
            <a:xfrm>
              <a:off x="4838128" y="3499681"/>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SQL Data </a:t>
              </a:r>
            </a:p>
            <a:p>
              <a:pPr defTabSz="932357">
                <a:defRPr/>
              </a:pPr>
              <a:r>
                <a:rPr lang="en-US" sz="1122" kern="0">
                  <a:solidFill>
                    <a:schemeClr val="bg1"/>
                  </a:solidFill>
                  <a:latin typeface="Segoe UI"/>
                  <a:cs typeface="Segoe UI Semilight" panose="020B0402040204020203" pitchFamily="34" charset="0"/>
                </a:rPr>
                <a:t>Warehouse</a:t>
              </a:r>
            </a:p>
          </p:txBody>
        </p:sp>
        <p:sp>
          <p:nvSpPr>
            <p:cNvPr id="200" name="Rectangle 199"/>
            <p:cNvSpPr/>
            <p:nvPr/>
          </p:nvSpPr>
          <p:spPr>
            <a:xfrm>
              <a:off x="4838127" y="2458883"/>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a:t>
              </a:r>
            </a:p>
            <a:p>
              <a:pPr defTabSz="932357">
                <a:defRPr/>
              </a:pPr>
              <a:r>
                <a:rPr lang="en-US" sz="1122" kern="0">
                  <a:solidFill>
                    <a:schemeClr val="bg1"/>
                  </a:solidFill>
                  <a:latin typeface="Segoe UI"/>
                  <a:cs typeface="Segoe UI Semilight" panose="020B0402040204020203" pitchFamily="34" charset="0"/>
                </a:rPr>
                <a:t>Store</a:t>
              </a:r>
            </a:p>
          </p:txBody>
        </p:sp>
        <p:grpSp>
          <p:nvGrpSpPr>
            <p:cNvPr id="201" name="Group 200"/>
            <p:cNvGrpSpPr/>
            <p:nvPr/>
          </p:nvGrpSpPr>
          <p:grpSpPr>
            <a:xfrm>
              <a:off x="4215995" y="2562311"/>
              <a:ext cx="196830" cy="206932"/>
              <a:chOff x="4106551" y="3401141"/>
              <a:chExt cx="254631" cy="267699"/>
            </a:xfrm>
          </p:grpSpPr>
          <p:sp>
            <p:nvSpPr>
              <p:cNvPr id="204" name="Rectangle 203"/>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5" name="Rectangle 204"/>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6" name="Oval 205"/>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7" name="Oval 206"/>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8" name="Rectangle 207"/>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9" name="Rectangle 208"/>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0" name="Oval 209"/>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1" name="Oval 210"/>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2" name="Rectangle 211"/>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3" name="Rectangle 212"/>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4" name="Oval 213"/>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5" name="Oval 214"/>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6" name="Rectangle 215"/>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7" name="Rectangle 216"/>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8" name="Oval 217"/>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9" name="Oval 218"/>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grpSp>
      </p:grpSp>
      <p:pic>
        <p:nvPicPr>
          <p:cNvPr id="10" name="Graphic 9">
            <a:extLst>
              <a:ext uri="{FF2B5EF4-FFF2-40B4-BE49-F238E27FC236}">
                <a16:creationId xmlns:a16="http://schemas.microsoft.com/office/drawing/2014/main" id="{00DC0E24-48B2-4809-9F01-041ED22EF0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3782" y="5314857"/>
            <a:ext cx="462146" cy="487469"/>
          </a:xfrm>
          <a:prstGeom prst="rect">
            <a:avLst/>
          </a:prstGeom>
        </p:spPr>
      </p:pic>
      <p:pic>
        <p:nvPicPr>
          <p:cNvPr id="17" name="Graphic 16">
            <a:extLst>
              <a:ext uri="{FF2B5EF4-FFF2-40B4-BE49-F238E27FC236}">
                <a16:creationId xmlns:a16="http://schemas.microsoft.com/office/drawing/2014/main" id="{104E327A-B1EB-48F9-96AA-ABCCABB9B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9735" y="2507082"/>
            <a:ext cx="473182" cy="473182"/>
          </a:xfrm>
          <a:prstGeom prst="rect">
            <a:avLst/>
          </a:prstGeom>
        </p:spPr>
      </p:pic>
      <p:pic>
        <p:nvPicPr>
          <p:cNvPr id="19" name="Graphic 18">
            <a:extLst>
              <a:ext uri="{FF2B5EF4-FFF2-40B4-BE49-F238E27FC236}">
                <a16:creationId xmlns:a16="http://schemas.microsoft.com/office/drawing/2014/main" id="{5788BB0F-A777-45FE-A467-26AADAB977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9326" y="3497477"/>
            <a:ext cx="589306" cy="571266"/>
          </a:xfrm>
          <a:prstGeom prst="rect">
            <a:avLst/>
          </a:prstGeom>
        </p:spPr>
      </p:pic>
      <p:pic>
        <p:nvPicPr>
          <p:cNvPr id="21" name="Graphic 20">
            <a:extLst>
              <a:ext uri="{FF2B5EF4-FFF2-40B4-BE49-F238E27FC236}">
                <a16:creationId xmlns:a16="http://schemas.microsoft.com/office/drawing/2014/main" id="{24F58A51-C72A-4F59-B37A-B76C428957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8161" y="4722257"/>
            <a:ext cx="359181" cy="359181"/>
          </a:xfrm>
          <a:prstGeom prst="rect">
            <a:avLst/>
          </a:prstGeom>
        </p:spPr>
      </p:pic>
      <p:sp>
        <p:nvSpPr>
          <p:cNvPr id="191" name="Rectangle 190">
            <a:extLst>
              <a:ext uri="{FF2B5EF4-FFF2-40B4-BE49-F238E27FC236}">
                <a16:creationId xmlns:a16="http://schemas.microsoft.com/office/drawing/2014/main" id="{0FDCEAA9-8241-4710-B7E6-78829ACB814F}"/>
              </a:ext>
            </a:extLst>
          </p:cNvPr>
          <p:cNvSpPr/>
          <p:nvPr/>
        </p:nvSpPr>
        <p:spPr>
          <a:xfrm>
            <a:off x="2768102" y="4734503"/>
            <a:ext cx="1295950" cy="265009"/>
          </a:xfrm>
          <a:prstGeom prst="rect">
            <a:avLst/>
          </a:prstGeom>
        </p:spPr>
        <p:txBody>
          <a:bodyPr wrap="square">
            <a:spAutoFit/>
          </a:bodyPr>
          <a:lstStyle/>
          <a:p>
            <a:pPr defTabSz="932357">
              <a:defRPr/>
            </a:pPr>
            <a:r>
              <a:rPr lang="en-US" sz="1122" kern="0" err="1">
                <a:solidFill>
                  <a:schemeClr val="bg1"/>
                </a:solidFill>
                <a:latin typeface="Segoe UI"/>
                <a:cs typeface="Segoe UI Semilight" panose="020B0402040204020203" pitchFamily="34" charset="0"/>
              </a:rPr>
              <a:t>IoT</a:t>
            </a:r>
            <a:r>
              <a:rPr lang="en-US" sz="1122" kern="0">
                <a:solidFill>
                  <a:schemeClr val="bg1"/>
                </a:solidFill>
                <a:latin typeface="Segoe UI"/>
                <a:cs typeface="Segoe UI Semilight" panose="020B0402040204020203" pitchFamily="34" charset="0"/>
              </a:rPr>
              <a:t> Hubs</a:t>
            </a:r>
            <a:endParaRPr lang="en-US" sz="1122" kern="0">
              <a:solidFill>
                <a:schemeClr val="bg1"/>
              </a:solidFill>
              <a:latin typeface="Segoe UI"/>
            </a:endParaRPr>
          </a:p>
        </p:txBody>
      </p:sp>
      <p:grpSp>
        <p:nvGrpSpPr>
          <p:cNvPr id="28" name="Group 27">
            <a:extLst>
              <a:ext uri="{FF2B5EF4-FFF2-40B4-BE49-F238E27FC236}">
                <a16:creationId xmlns:a16="http://schemas.microsoft.com/office/drawing/2014/main" id="{147A9DD8-2F11-4375-8A99-2043C8BA6C88}"/>
              </a:ext>
            </a:extLst>
          </p:cNvPr>
          <p:cNvGrpSpPr/>
          <p:nvPr/>
        </p:nvGrpSpPr>
        <p:grpSpPr>
          <a:xfrm>
            <a:off x="433611" y="1734342"/>
            <a:ext cx="1966594" cy="4651594"/>
            <a:chOff x="433611" y="1734342"/>
            <a:chExt cx="1966594" cy="4651594"/>
          </a:xfrm>
        </p:grpSpPr>
        <p:grpSp>
          <p:nvGrpSpPr>
            <p:cNvPr id="3" name="Group 2"/>
            <p:cNvGrpSpPr/>
            <p:nvPr/>
          </p:nvGrpSpPr>
          <p:grpSpPr>
            <a:xfrm>
              <a:off x="545612" y="1734342"/>
              <a:ext cx="1854593" cy="4651594"/>
              <a:chOff x="532519" y="1666194"/>
              <a:chExt cx="1818910" cy="4562093"/>
            </a:xfrm>
          </p:grpSpPr>
          <p:sp>
            <p:nvSpPr>
              <p:cNvPr id="141" name="TextBox 140"/>
              <p:cNvSpPr txBox="1"/>
              <p:nvPr/>
            </p:nvSpPr>
            <p:spPr>
              <a:xfrm>
                <a:off x="1261370" y="1927965"/>
                <a:ext cx="1090059" cy="563250"/>
              </a:xfrm>
              <a:prstGeom prst="rect">
                <a:avLst/>
              </a:prstGeom>
              <a:noFill/>
            </p:spPr>
            <p:txBody>
              <a:bodyPr wrap="square" lIns="0" tIns="149153" rIns="186442" bIns="149153" rtlCol="0">
                <a:noAutofit/>
              </a:bodyPr>
              <a:lstStyle/>
              <a:p>
                <a:pPr defTabSz="950876">
                  <a:lnSpc>
                    <a:spcPct val="90000"/>
                  </a:lnSpc>
                  <a:spcAft>
                    <a:spcPts val="612"/>
                  </a:spcAft>
                  <a:defRPr/>
                </a:pPr>
                <a:r>
                  <a:rPr lang="en-US" sz="1224" kern="0" spc="-31">
                    <a:latin typeface="Segoe UI"/>
                    <a:cs typeface="Segoe UI Semilight" panose="020B0402040204020203" pitchFamily="34" charset="0"/>
                  </a:rPr>
                  <a:t>Data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sp>
            <p:nvSpPr>
              <p:cNvPr id="143" name="TextBox 142"/>
              <p:cNvSpPr txBox="1"/>
              <p:nvPr/>
            </p:nvSpPr>
            <p:spPr>
              <a:xfrm>
                <a:off x="1211554" y="4995093"/>
                <a:ext cx="974964" cy="616531"/>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Sensors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&amp; devices</a:t>
                </a:r>
              </a:p>
            </p:txBody>
          </p:sp>
          <p:sp>
            <p:nvSpPr>
              <p:cNvPr id="144" name="Rectangle 143"/>
              <p:cNvSpPr/>
              <p:nvPr/>
            </p:nvSpPr>
            <p:spPr>
              <a:xfrm>
                <a:off x="813890" y="5907143"/>
                <a:ext cx="933597" cy="321144"/>
              </a:xfrm>
              <a:prstGeom prst="rect">
                <a:avLst/>
              </a:prstGeom>
            </p:spPr>
            <p:txBody>
              <a:bodyPr wrap="none" lIns="0" tIns="0" rIns="0" bIns="0" anchor="ctr">
                <a:noAutofit/>
              </a:bodyPr>
              <a:lstStyle/>
              <a:p>
                <a:pPr defTabSz="932357">
                  <a:lnSpc>
                    <a:spcPct val="90000"/>
                  </a:lnSpc>
                  <a:defRPr/>
                </a:pPr>
                <a:r>
                  <a:rPr lang="en-US" sz="2448" kern="0">
                    <a:latin typeface="Segoe UI"/>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632" kern="0">
                  <a:latin typeface="Segoe UI"/>
                </a:endParaRPr>
              </a:p>
            </p:txBody>
          </p:sp>
        </p:grpSp>
        <p:pic>
          <p:nvPicPr>
            <p:cNvPr id="27" name="Graphic 26">
              <a:extLst>
                <a:ext uri="{FF2B5EF4-FFF2-40B4-BE49-F238E27FC236}">
                  <a16:creationId xmlns:a16="http://schemas.microsoft.com/office/drawing/2014/main" id="{F78CA0C8-7540-4172-90B2-F84BF315BE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611" y="2018117"/>
              <a:ext cx="595734" cy="595734"/>
            </a:xfrm>
            <a:prstGeom prst="rect">
              <a:avLst/>
            </a:prstGeom>
          </p:spPr>
        </p:pic>
      </p:grpSp>
      <p:grpSp>
        <p:nvGrpSpPr>
          <p:cNvPr id="261" name="Group 260">
            <a:extLst>
              <a:ext uri="{FF2B5EF4-FFF2-40B4-BE49-F238E27FC236}">
                <a16:creationId xmlns:a16="http://schemas.microsoft.com/office/drawing/2014/main" id="{07D62FF0-C989-44F9-91FA-D648D5144F86}"/>
              </a:ext>
            </a:extLst>
          </p:cNvPr>
          <p:cNvGrpSpPr/>
          <p:nvPr/>
        </p:nvGrpSpPr>
        <p:grpSpPr>
          <a:xfrm>
            <a:off x="7475893" y="1725015"/>
            <a:ext cx="2618105" cy="4589725"/>
            <a:chOff x="7475893" y="1725015"/>
            <a:chExt cx="2618105" cy="4589725"/>
          </a:xfrm>
        </p:grpSpPr>
        <p:grpSp>
          <p:nvGrpSpPr>
            <p:cNvPr id="258" name="Group 257">
              <a:extLst>
                <a:ext uri="{FF2B5EF4-FFF2-40B4-BE49-F238E27FC236}">
                  <a16:creationId xmlns:a16="http://schemas.microsoft.com/office/drawing/2014/main" id="{4F70C85A-9528-4C5D-B661-3DFCEA23070E}"/>
                </a:ext>
              </a:extLst>
            </p:cNvPr>
            <p:cNvGrpSpPr/>
            <p:nvPr/>
          </p:nvGrpSpPr>
          <p:grpSpPr>
            <a:xfrm>
              <a:off x="7475893" y="1725015"/>
              <a:ext cx="2618105" cy="4589725"/>
              <a:chOff x="7475893" y="1725015"/>
              <a:chExt cx="2618105" cy="4589725"/>
            </a:xfrm>
          </p:grpSpPr>
          <p:grpSp>
            <p:nvGrpSpPr>
              <p:cNvPr id="6" name="Group 5"/>
              <p:cNvGrpSpPr/>
              <p:nvPr/>
            </p:nvGrpSpPr>
            <p:grpSpPr>
              <a:xfrm>
                <a:off x="7475893" y="1725015"/>
                <a:ext cx="2618105" cy="4589725"/>
                <a:chOff x="7329456" y="1657048"/>
                <a:chExt cx="2567731" cy="4501416"/>
              </a:xfrm>
            </p:grpSpPr>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Dashboards &amp; Visualizations</a:t>
                  </a:r>
                </a:p>
              </p:txBody>
            </p:sp>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Intelligence</a:t>
                  </a:r>
                </a:p>
              </p:txBody>
            </p:sp>
            <p:sp>
              <p:nvSpPr>
                <p:cNvPr id="134" name="Rectangle 133"/>
                <p:cNvSpPr/>
                <p:nvPr/>
              </p:nvSpPr>
              <p:spPr>
                <a:xfrm>
                  <a:off x="8499498" y="3886224"/>
                  <a:ext cx="1268871"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Cortana</a:t>
                  </a:r>
                </a:p>
              </p:txBody>
            </p:sp>
            <p:grpSp>
              <p:nvGrpSpPr>
                <p:cNvPr id="135" name="Group 134"/>
                <p:cNvGrpSpPr/>
                <p:nvPr/>
              </p:nvGrpSpPr>
              <p:grpSpPr>
                <a:xfrm>
                  <a:off x="7886100" y="3857296"/>
                  <a:ext cx="385370" cy="385370"/>
                  <a:chOff x="3236100" y="3476092"/>
                  <a:chExt cx="6884870" cy="6884839"/>
                </a:xfrm>
              </p:grpSpPr>
              <p:sp>
                <p:nvSpPr>
                  <p:cNvPr id="136" name="Freeform 135"/>
                  <p:cNvSpPr/>
                  <p:nvPr/>
                </p:nvSpPr>
                <p:spPr bwMode="auto">
                  <a:xfrm>
                    <a:off x="3236100" y="3476092"/>
                    <a:ext cx="6884870" cy="6884839"/>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sp>
                <p:nvSpPr>
                  <p:cNvPr id="137" name="Freeform 136"/>
                  <p:cNvSpPr/>
                  <p:nvPr/>
                </p:nvSpPr>
                <p:spPr bwMode="auto">
                  <a:xfrm>
                    <a:off x="3698520" y="3938512"/>
                    <a:ext cx="5959733" cy="5959739"/>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grpSp>
            <p:cxnSp>
              <p:nvCxnSpPr>
                <p:cNvPr id="150" name="Straight Connector 149"/>
                <p:cNvCxnSpPr/>
                <p:nvPr/>
              </p:nvCxnSpPr>
              <p:spPr>
                <a:xfrm>
                  <a:off x="7329456" y="6068327"/>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51" name="Group 150"/>
                <p:cNvGrpSpPr/>
                <p:nvPr/>
              </p:nvGrpSpPr>
              <p:grpSpPr>
                <a:xfrm rot="13500000">
                  <a:off x="9515255" y="5978322"/>
                  <a:ext cx="181498" cy="178786"/>
                  <a:chOff x="459235" y="5929706"/>
                  <a:chExt cx="292608" cy="288235"/>
                </a:xfrm>
                <a:solidFill>
                  <a:srgbClr val="FFFFFF">
                    <a:lumMod val="85000"/>
                  </a:srgbClr>
                </a:solidFill>
              </p:grpSpPr>
              <p:cxnSp>
                <p:nvCxnSpPr>
                  <p:cNvPr id="152" name="Straight Connector 151"/>
                  <p:cNvCxnSpPr/>
                  <p:nvPr/>
                </p:nvCxnSpPr>
                <p:spPr>
                  <a:xfrm>
                    <a:off x="469386" y="5929706"/>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53" name="Straight Connector 152"/>
                  <p:cNvCxnSpPr/>
                  <p:nvPr/>
                </p:nvCxnSpPr>
                <p:spPr>
                  <a:xfrm>
                    <a:off x="459235" y="620576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499498" y="3127653"/>
                  <a:ext cx="1268871" cy="429263"/>
                </a:xfrm>
                <a:prstGeom prst="rect">
                  <a:avLst/>
                </a:prstGeom>
              </p:spPr>
              <p:txBody>
                <a:bodyPr wrap="square" anchor="ctr">
                  <a:spAutoFit/>
                </a:bodyPr>
                <a:lstStyle/>
                <a:p>
                  <a:pPr defTabSz="932357">
                    <a:defRPr/>
                  </a:pPr>
                  <a:r>
                    <a:rPr lang="en-US" sz="1122" kern="0">
                      <a:solidFill>
                        <a:schemeClr val="bg1"/>
                      </a:solidFill>
                      <a:latin typeface="Segoe UI"/>
                      <a:cs typeface="Segoe UI Semilight" panose="020B0402040204020203" pitchFamily="34" charset="0"/>
                    </a:rPr>
                    <a:t>Bot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Framework</a:t>
                  </a:r>
                </a:p>
              </p:txBody>
            </p:sp>
            <p:sp>
              <p:nvSpPr>
                <p:cNvPr id="220" name="Rectangle 219"/>
                <p:cNvSpPr/>
                <p:nvPr/>
              </p:nvSpPr>
              <p:spPr>
                <a:xfrm>
                  <a:off x="8499498" y="2443589"/>
                  <a:ext cx="1268871"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Cognitive Services</a:t>
                  </a:r>
                </a:p>
              </p:txBody>
            </p:sp>
            <p:sp>
              <p:nvSpPr>
                <p:cNvPr id="223" name="Freeform 109"/>
                <p:cNvSpPr>
                  <a:spLocks/>
                </p:cNvSpPr>
                <p:nvPr/>
              </p:nvSpPr>
              <p:spPr bwMode="auto">
                <a:xfrm>
                  <a:off x="7944134" y="2601011"/>
                  <a:ext cx="148270" cy="149377"/>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24" name="Rectangle 223"/>
                <p:cNvSpPr/>
                <p:nvPr/>
              </p:nvSpPr>
              <p:spPr>
                <a:xfrm>
                  <a:off x="8482296" y="5298015"/>
                  <a:ext cx="1271017"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Power BI</a:t>
                  </a:r>
                </a:p>
              </p:txBody>
            </p:sp>
            <p:sp>
              <p:nvSpPr>
                <p:cNvPr id="231" name="Freeform 230"/>
                <p:cNvSpPr/>
                <p:nvPr/>
              </p:nvSpPr>
              <p:spPr bwMode="auto">
                <a:xfrm>
                  <a:off x="7886492" y="3210001"/>
                  <a:ext cx="472750" cy="31285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C7F6CD21-B079-4086-9996-0561D96205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22787" y="2455613"/>
                <a:ext cx="552258" cy="552258"/>
              </a:xfrm>
              <a:prstGeom prst="rect">
                <a:avLst/>
              </a:prstGeom>
            </p:spPr>
          </p:pic>
        </p:grpSp>
        <p:pic>
          <p:nvPicPr>
            <p:cNvPr id="260" name="Graphic 259">
              <a:extLst>
                <a:ext uri="{FF2B5EF4-FFF2-40B4-BE49-F238E27FC236}">
                  <a16:creationId xmlns:a16="http://schemas.microsoft.com/office/drawing/2014/main" id="{5A4E6C27-DE64-4AE0-9032-9B580F16C8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762" y="5283911"/>
              <a:ext cx="492186" cy="519155"/>
            </a:xfrm>
            <a:prstGeom prst="rect">
              <a:avLst/>
            </a:prstGeom>
          </p:spPr>
        </p:pic>
      </p:grpSp>
    </p:spTree>
    <p:extLst>
      <p:ext uri="{BB962C8B-B14F-4D97-AF65-F5344CB8AC3E}">
        <p14:creationId xmlns:p14="http://schemas.microsoft.com/office/powerpoint/2010/main" val="4084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500"/>
                                        <p:tgtEl>
                                          <p:spTgt spid="2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9361412" y="1871606"/>
            <a:ext cx="2655234"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Business Connectivity</a:t>
            </a:r>
            <a:endParaRPr kumimoji="0" lang="en-US" sz="1224" b="0" i="0" u="none" strike="noStrike" kern="0" cap="none" spc="0" normalizeH="0" baseline="0" noProof="0">
              <a:ln>
                <a:noFill/>
              </a:ln>
              <a:solidFill>
                <a:schemeClr val="bg1"/>
              </a:solidFill>
              <a:effectLst/>
              <a:uLnTx/>
              <a:uFillTx/>
            </a:endParaRPr>
          </a:p>
        </p:txBody>
      </p:sp>
      <p:sp>
        <p:nvSpPr>
          <p:cNvPr id="74" name="Rectangle 73"/>
          <p:cNvSpPr/>
          <p:nvPr/>
        </p:nvSpPr>
        <p:spPr bwMode="auto">
          <a:xfrm>
            <a:off x="4971926" y="1871605"/>
            <a:ext cx="4092180" cy="347213"/>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Data Processing, Analytics and Management</a:t>
            </a:r>
          </a:p>
        </p:txBody>
      </p:sp>
      <p:sp>
        <p:nvSpPr>
          <p:cNvPr id="76" name="Rectangle 75"/>
          <p:cNvSpPr/>
          <p:nvPr/>
        </p:nvSpPr>
        <p:spPr bwMode="auto">
          <a:xfrm>
            <a:off x="603069" y="1871605"/>
            <a:ext cx="4063525"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pPr>
            <a:r>
              <a:rPr lang="en-US" sz="1428" kern="0">
                <a:solidFill>
                  <a:schemeClr val="bg1"/>
                </a:solidFill>
              </a:rPr>
              <a:t>Device Connectivity and Management</a:t>
            </a:r>
          </a:p>
        </p:txBody>
      </p:sp>
      <p:grpSp>
        <p:nvGrpSpPr>
          <p:cNvPr id="109" name="Group 108"/>
          <p:cNvGrpSpPr/>
          <p:nvPr/>
        </p:nvGrpSpPr>
        <p:grpSpPr>
          <a:xfrm>
            <a:off x="614428" y="4707698"/>
            <a:ext cx="1237582" cy="952473"/>
            <a:chOff x="7665928" y="5319847"/>
            <a:chExt cx="1213426" cy="933882"/>
          </a:xfrm>
        </p:grpSpPr>
        <p:sp>
          <p:nvSpPr>
            <p:cNvPr id="128" name="TextBox 127"/>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9" name="TextBox 128"/>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0" name="TextBox 129"/>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Low power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31" name="Group 130"/>
          <p:cNvGrpSpPr/>
          <p:nvPr/>
        </p:nvGrpSpPr>
        <p:grpSpPr>
          <a:xfrm>
            <a:off x="614105" y="3602027"/>
            <a:ext cx="1237582" cy="952473"/>
            <a:chOff x="4142929" y="5113897"/>
            <a:chExt cx="1213426" cy="933882"/>
          </a:xfrm>
        </p:grpSpPr>
        <p:sp>
          <p:nvSpPr>
            <p:cNvPr id="132" name="TextBox 131"/>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3" name="TextBox 132"/>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4" name="TextBox 133"/>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Existing </a:t>
              </a:r>
              <a:r>
                <a:rPr kumimoji="0" lang="en-US" sz="1122" b="0" i="0" u="none" strike="noStrike" kern="0" cap="none" spc="0" normalizeH="0" baseline="0" noProof="0" err="1">
                  <a:ln>
                    <a:noFill/>
                  </a:ln>
                  <a:solidFill>
                    <a:sysClr val="windowText" lastClr="000000"/>
                  </a:solidFill>
                  <a:effectLst/>
                  <a:uLnTx/>
                  <a:uFillTx/>
                  <a:cs typeface="Arial" panose="020B0604020202020204" pitchFamily="34" charset="0"/>
                </a:rPr>
                <a:t>IoT</a:t>
              </a: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5" name="Rectangle 134"/>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sp>
        <p:nvSpPr>
          <p:cNvPr id="136" name="Oval 13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7" name="Oval 136"/>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8" name="Rectangle 137"/>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black"/>
              </a:solidFill>
              <a:effectLst/>
              <a:uLnTx/>
              <a:uFillTx/>
              <a:cs typeface="Arial" panose="020B0604020202020204" pitchFamily="34" charset="0"/>
            </a:endParaRPr>
          </a:p>
        </p:txBody>
      </p:sp>
      <p:sp>
        <p:nvSpPr>
          <p:cNvPr id="139" name="Rectangle 138"/>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Solution UX</a:t>
            </a:r>
          </a:p>
        </p:txBody>
      </p:sp>
      <p:sp>
        <p:nvSpPr>
          <p:cNvPr id="140" name="Rectangle 139"/>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Provisioning API</a:t>
            </a:r>
          </a:p>
        </p:txBody>
      </p:sp>
      <p:sp>
        <p:nvSpPr>
          <p:cNvPr id="141" name="Rectangle 140"/>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Registry</a:t>
            </a:r>
          </a:p>
        </p:txBody>
      </p:sp>
      <p:cxnSp>
        <p:nvCxnSpPr>
          <p:cNvPr id="142" name="Straight Arrow Connector 141"/>
          <p:cNvCxnSpPr>
            <a:stCxn id="140"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43" name="Straight Arrow Connector 142"/>
          <p:cNvCxnSpPr>
            <a:stCxn id="139" idx="2"/>
            <a:endCxn id="163"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44" name="Straight Arrow Connector 143"/>
          <p:cNvCxnSpPr>
            <a:endCxn id="14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45" name="Rectangle 14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Stream Processors</a:t>
            </a:r>
          </a:p>
        </p:txBody>
      </p:sp>
      <p:sp>
        <p:nvSpPr>
          <p:cNvPr id="146" name="Rectangle 14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Analytics &amp;</a:t>
            </a:r>
            <a:b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b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Machine Learning</a:t>
            </a:r>
          </a:p>
        </p:txBody>
      </p:sp>
      <p:cxnSp>
        <p:nvCxnSpPr>
          <p:cNvPr id="147" name="Straight Arrow Connector 146"/>
          <p:cNvCxnSpPr>
            <a:endCxn id="14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48" name="Rectangle 14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Business Integration Connectors and Gateway(s)</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49" name="L-Shape 14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State Store</a:t>
            </a:r>
          </a:p>
        </p:txBody>
      </p:sp>
      <p:sp>
        <p:nvSpPr>
          <p:cNvPr id="150" name="Rectangle 14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effectLst/>
                <a:uLnTx/>
                <a:uFillTx/>
                <a:cs typeface="Arial" panose="020B0604020202020204" pitchFamily="34" charset="0"/>
              </a:rPr>
              <a:t>Gateway</a:t>
            </a:r>
            <a:br>
              <a:rPr kumimoji="0" lang="en-US" sz="1224" b="0" i="0" u="none" strike="noStrike" kern="0" cap="none" spc="0" normalizeH="0" baseline="0" noProof="0">
                <a:ln>
                  <a:noFill/>
                </a:ln>
                <a:effectLst/>
                <a:uLnTx/>
                <a:uFillTx/>
                <a:cs typeface="Arial" panose="020B0604020202020204" pitchFamily="34" charset="0"/>
              </a:rPr>
            </a:br>
            <a:endParaRPr kumimoji="0" lang="en-US" sz="1224" b="0" i="0" u="none" strike="noStrike" kern="0" cap="none" spc="0" normalizeH="0" baseline="0" noProof="0">
              <a:ln>
                <a:noFill/>
              </a:ln>
              <a:effectLst/>
              <a:uLnTx/>
              <a:uFillTx/>
              <a:cs typeface="Arial" panose="020B0604020202020204" pitchFamily="34" charset="0"/>
            </a:endParaRPr>
          </a:p>
        </p:txBody>
      </p:sp>
      <p:sp>
        <p:nvSpPr>
          <p:cNvPr id="151" name="Rectangle 15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Storage</a:t>
            </a:r>
          </a:p>
        </p:txBody>
      </p:sp>
      <p:cxnSp>
        <p:nvCxnSpPr>
          <p:cNvPr id="152" name="Straight Arrow Connector 15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154" name="Elbow Connector 153"/>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Gateway</a:t>
            </a: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IoT</a:t>
            </a: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Hub</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Event</a:t>
            </a: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Hub</a:t>
            </a:r>
          </a:p>
        </p:txBody>
      </p:sp>
      <p:cxnSp>
        <p:nvCxnSpPr>
          <p:cNvPr id="157" name="Elbow Connector 156"/>
          <p:cNvCxnSpPr>
            <a:endCxn id="15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15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0" name="Straight Arrow Connector 159"/>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1" name="Straight Arrow Connector 160"/>
          <p:cNvCxnSpPr>
            <a:stCxn id="140"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162" name="Elbow Connector 161"/>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App Backend</a:t>
            </a:r>
          </a:p>
        </p:txBody>
      </p:sp>
      <p:cxnSp>
        <p:nvCxnSpPr>
          <p:cNvPr id="164" name="Straight Arrow Connector 163"/>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65" name="Straight Arrow Connector 164"/>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cxnSp>
        <p:nvCxnSpPr>
          <p:cNvPr id="166" name="Straight Arrow Connector 165"/>
          <p:cNvCxnSpPr>
            <a:stCxn id="14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167" name="Straight Arrow Connector 166"/>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168" name="Rectangle 167"/>
          <p:cNvSpPr/>
          <p:nvPr/>
        </p:nvSpPr>
        <p:spPr>
          <a:xfrm>
            <a:off x="2370476" y="4721398"/>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nvGrpSpPr>
          <p:cNvPr id="169" name="Group 168"/>
          <p:cNvGrpSpPr/>
          <p:nvPr/>
        </p:nvGrpSpPr>
        <p:grpSpPr>
          <a:xfrm>
            <a:off x="10795282" y="2577195"/>
            <a:ext cx="1237582" cy="952473"/>
            <a:chOff x="10305331" y="1809466"/>
            <a:chExt cx="1213426" cy="933882"/>
          </a:xfrm>
        </p:grpSpPr>
        <p:sp>
          <p:nvSpPr>
            <p:cNvPr id="170" name="TextBox 169"/>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1" name="TextBox 170"/>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2" name="TextBox 171"/>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Personal mobile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73" name="Group 172"/>
          <p:cNvGrpSpPr/>
          <p:nvPr/>
        </p:nvGrpSpPr>
        <p:grpSpPr>
          <a:xfrm>
            <a:off x="612602" y="2414216"/>
            <a:ext cx="1237582" cy="952473"/>
            <a:chOff x="4142929" y="5113897"/>
            <a:chExt cx="1213426" cy="933882"/>
          </a:xfrm>
        </p:grpSpPr>
        <p:sp>
          <p:nvSpPr>
            <p:cNvPr id="174" name="TextBox 173"/>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5" name="TextBox 174"/>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6" name="TextBox 175"/>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IP capable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7" name="Rectangle 176"/>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cxnSp>
        <p:nvCxnSpPr>
          <p:cNvPr id="178" name="Straight Arrow Connector 177"/>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79" name="Straight Arrow Connector 178"/>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180" name="Group 179"/>
          <p:cNvGrpSpPr/>
          <p:nvPr/>
        </p:nvGrpSpPr>
        <p:grpSpPr>
          <a:xfrm>
            <a:off x="10787732" y="4416752"/>
            <a:ext cx="1237582" cy="952473"/>
            <a:chOff x="10305331" y="1809466"/>
            <a:chExt cx="1213426" cy="933882"/>
          </a:xfrm>
        </p:grpSpPr>
        <p:sp>
          <p:nvSpPr>
            <p:cNvPr id="181" name="TextBox 18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2" name="TextBox 18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3" name="TextBox 18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Business systems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cxnSp>
        <p:nvCxnSpPr>
          <p:cNvPr id="184" name="Straight Arrow Connector 18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5" name="Straight Arrow Connector 184"/>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186" name="Elbow Connector 185"/>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3" idx="0"/>
            <a:endCxn id="172"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8" name="Straight Arrow Connector 187"/>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189" name="Straight Arrow Connector 188"/>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pic>
        <p:nvPicPr>
          <p:cNvPr id="190" name="Picture 189"/>
          <p:cNvPicPr>
            <a:picLocks noChangeAspect="1"/>
          </p:cNvPicPr>
          <p:nvPr/>
        </p:nvPicPr>
        <p:blipFill>
          <a:blip r:embed="rId3">
            <a:biLevel thresh="25000"/>
          </a:blip>
          <a:stretch>
            <a:fillRect/>
          </a:stretch>
        </p:blipFill>
        <p:spPr>
          <a:xfrm>
            <a:off x="4057428" y="4774860"/>
            <a:ext cx="418112" cy="445471"/>
          </a:xfrm>
          <a:prstGeom prst="rect">
            <a:avLst/>
          </a:prstGeom>
        </p:spPr>
      </p:pic>
      <p:pic>
        <p:nvPicPr>
          <p:cNvPr id="191" name="Picture 190"/>
          <p:cNvPicPr>
            <a:picLocks noChangeAspect="1"/>
          </p:cNvPicPr>
          <p:nvPr/>
        </p:nvPicPr>
        <p:blipFill>
          <a:blip r:embed="rId4">
            <a:biLevel thresh="25000"/>
          </a:blip>
          <a:stretch>
            <a:fillRect/>
          </a:stretch>
        </p:blipFill>
        <p:spPr>
          <a:xfrm>
            <a:off x="6625984" y="5030631"/>
            <a:ext cx="371726" cy="326946"/>
          </a:xfrm>
          <a:prstGeom prst="rect">
            <a:avLst/>
          </a:prstGeom>
        </p:spPr>
      </p:pic>
      <p:pic>
        <p:nvPicPr>
          <p:cNvPr id="192" name="Picture 191"/>
          <p:cNvPicPr>
            <a:picLocks noChangeAspect="1"/>
          </p:cNvPicPr>
          <p:nvPr/>
        </p:nvPicPr>
        <p:blipFill>
          <a:blip r:embed="rId5">
            <a:biLevel thresh="25000"/>
          </a:blip>
          <a:stretch>
            <a:fillRect/>
          </a:stretch>
        </p:blipFill>
        <p:spPr>
          <a:xfrm>
            <a:off x="8724042" y="5064121"/>
            <a:ext cx="294069" cy="312420"/>
          </a:xfrm>
          <a:prstGeom prst="rect">
            <a:avLst/>
          </a:prstGeom>
        </p:spPr>
      </p:pic>
      <p:pic>
        <p:nvPicPr>
          <p:cNvPr id="211" name="Picture 210"/>
          <p:cNvPicPr>
            <a:picLocks noChangeAspect="1"/>
          </p:cNvPicPr>
          <p:nvPr/>
        </p:nvPicPr>
        <p:blipFill>
          <a:blip r:embed="rId6">
            <a:biLevel thresh="25000"/>
          </a:blip>
          <a:stretch>
            <a:fillRect/>
          </a:stretch>
        </p:blipFill>
        <p:spPr>
          <a:xfrm>
            <a:off x="5234704" y="4073427"/>
            <a:ext cx="424392" cy="328155"/>
          </a:xfrm>
          <a:prstGeom prst="rect">
            <a:avLst/>
          </a:prstGeom>
        </p:spPr>
      </p:pic>
      <p:pic>
        <p:nvPicPr>
          <p:cNvPr id="212" name="Picture 211"/>
          <p:cNvPicPr>
            <a:picLocks noChangeAspect="1"/>
          </p:cNvPicPr>
          <p:nvPr/>
        </p:nvPicPr>
        <p:blipFill>
          <a:blip r:embed="rId7">
            <a:biLevel thresh="25000"/>
          </a:blip>
          <a:stretch>
            <a:fillRect/>
          </a:stretch>
        </p:blipFill>
        <p:spPr>
          <a:xfrm>
            <a:off x="7528646" y="3427864"/>
            <a:ext cx="326411" cy="326964"/>
          </a:xfrm>
          <a:prstGeom prst="rect">
            <a:avLst/>
          </a:prstGeom>
        </p:spPr>
      </p:pic>
      <p:pic>
        <p:nvPicPr>
          <p:cNvPr id="213" name="Picture 212"/>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00996" y="3415823"/>
            <a:ext cx="339006" cy="339006"/>
          </a:xfrm>
          <a:prstGeom prst="rect">
            <a:avLst/>
          </a:prstGeom>
        </p:spPr>
      </p:pic>
      <p:pic>
        <p:nvPicPr>
          <p:cNvPr id="214" name="Picture 213"/>
          <p:cNvPicPr>
            <a:picLocks noChangeAspect="1"/>
          </p:cNvPicPr>
          <p:nvPr/>
        </p:nvPicPr>
        <p:blipFill>
          <a:blip r:embed="rId9">
            <a:biLevel thresh="25000"/>
          </a:blip>
          <a:stretch>
            <a:fillRect/>
          </a:stretch>
        </p:blipFill>
        <p:spPr>
          <a:xfrm>
            <a:off x="6749940" y="3406839"/>
            <a:ext cx="255403" cy="326411"/>
          </a:xfrm>
          <a:prstGeom prst="rect">
            <a:avLst/>
          </a:prstGeom>
        </p:spPr>
      </p:pic>
      <p:pic>
        <p:nvPicPr>
          <p:cNvPr id="215" name="Picture 214"/>
          <p:cNvPicPr>
            <a:picLocks noChangeAspect="1"/>
          </p:cNvPicPr>
          <p:nvPr/>
        </p:nvPicPr>
        <p:blipFill>
          <a:blip r:embed="rId10">
            <a:biLevel thresh="25000"/>
          </a:blip>
          <a:stretch>
            <a:fillRect/>
          </a:stretch>
        </p:blipFill>
        <p:spPr>
          <a:xfrm>
            <a:off x="6632971" y="2649773"/>
            <a:ext cx="320899" cy="320581"/>
          </a:xfrm>
          <a:prstGeom prst="rect">
            <a:avLst/>
          </a:prstGeom>
        </p:spPr>
      </p:pic>
      <p:pic>
        <p:nvPicPr>
          <p:cNvPr id="218" name="Picture 217"/>
          <p:cNvPicPr>
            <a:picLocks noChangeAspect="1"/>
          </p:cNvPicPr>
          <p:nvPr/>
        </p:nvPicPr>
        <p:blipFill>
          <a:blip r:embed="rId11">
            <a:biLevel thresh="25000"/>
          </a:blip>
          <a:stretch>
            <a:fillRect/>
          </a:stretch>
        </p:blipFill>
        <p:spPr>
          <a:xfrm>
            <a:off x="9617631" y="3433727"/>
            <a:ext cx="343959" cy="344540"/>
          </a:xfrm>
          <a:prstGeom prst="rect">
            <a:avLst/>
          </a:prstGeom>
        </p:spPr>
      </p:pic>
      <p:pic>
        <p:nvPicPr>
          <p:cNvPr id="219" name="Picture 2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5391" y="2696270"/>
            <a:ext cx="326411" cy="325476"/>
          </a:xfrm>
          <a:prstGeom prst="rect">
            <a:avLst/>
          </a:prstGeom>
        </p:spPr>
      </p:pic>
      <p:pic>
        <p:nvPicPr>
          <p:cNvPr id="220" name="Picture 219"/>
          <p:cNvPicPr>
            <a:picLocks noChangeAspect="1"/>
          </p:cNvPicPr>
          <p:nvPr/>
        </p:nvPicPr>
        <p:blipFill>
          <a:blip r:embed="rId13">
            <a:biLevel thresh="25000"/>
          </a:blip>
          <a:stretch>
            <a:fillRect/>
          </a:stretch>
        </p:blipFill>
        <p:spPr>
          <a:xfrm>
            <a:off x="9645995" y="5007041"/>
            <a:ext cx="326411" cy="326963"/>
          </a:xfrm>
          <a:prstGeom prst="rect">
            <a:avLst/>
          </a:prstGeom>
        </p:spPr>
      </p:pic>
      <p:grpSp>
        <p:nvGrpSpPr>
          <p:cNvPr id="221" name="Group 220"/>
          <p:cNvGrpSpPr/>
          <p:nvPr/>
        </p:nvGrpSpPr>
        <p:grpSpPr>
          <a:xfrm>
            <a:off x="611096" y="5885379"/>
            <a:ext cx="1897245" cy="557480"/>
            <a:chOff x="865965" y="5370682"/>
            <a:chExt cx="1860213" cy="546599"/>
          </a:xfrm>
        </p:grpSpPr>
        <p:grpSp>
          <p:nvGrpSpPr>
            <p:cNvPr id="222" name="Group 221"/>
            <p:cNvGrpSpPr/>
            <p:nvPr/>
          </p:nvGrpSpPr>
          <p:grpSpPr>
            <a:xfrm>
              <a:off x="865965" y="5370682"/>
              <a:ext cx="1860213" cy="546599"/>
              <a:chOff x="1223726" y="6180584"/>
              <a:chExt cx="1860213" cy="546599"/>
            </a:xfrm>
          </p:grpSpPr>
          <p:sp>
            <p:nvSpPr>
              <p:cNvPr id="224" name="TextBox 223"/>
              <p:cNvSpPr txBox="1"/>
              <p:nvPr/>
            </p:nvSpPr>
            <p:spPr>
              <a:xfrm>
                <a:off x="1509790" y="6180584"/>
                <a:ext cx="504946"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225" name="Rectangle 224"/>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accent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p:cNvSpPr txBox="1"/>
              <p:nvPr/>
            </p:nvSpPr>
            <p:spPr>
              <a:xfrm>
                <a:off x="1509790" y="6374887"/>
                <a:ext cx="1532471"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227" name="Rectangle 226"/>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8" name="TextBox 227"/>
              <p:cNvSpPr txBox="1"/>
              <p:nvPr/>
            </p:nvSpPr>
            <p:spPr>
              <a:xfrm>
                <a:off x="1509790" y="6585926"/>
                <a:ext cx="1574149"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Azure IoT solution component</a:t>
                </a:r>
              </a:p>
            </p:txBody>
          </p:sp>
        </p:grpSp>
        <p:cxnSp>
          <p:nvCxnSpPr>
            <p:cNvPr id="223" name="Straight Arrow Connector 222"/>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sp>
        <p:nvSpPr>
          <p:cNvPr id="24" name="Title 23"/>
          <p:cNvSpPr>
            <a:spLocks noGrp="1"/>
          </p:cNvSpPr>
          <p:nvPr>
            <p:ph type="title"/>
          </p:nvPr>
        </p:nvSpPr>
        <p:spPr/>
        <p:txBody>
          <a:bodyPr/>
          <a:lstStyle/>
          <a:p>
            <a:r>
              <a:rPr lang="en-US" b="1"/>
              <a:t>Azure IoT Reference Architecture</a:t>
            </a:r>
          </a:p>
        </p:txBody>
      </p:sp>
      <p:pic>
        <p:nvPicPr>
          <p:cNvPr id="106" name="Picture 2" descr="image00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559095" y="4079477"/>
            <a:ext cx="393684" cy="2923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332CC643-63CE-4D6B-B1C1-EEB19C86D8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6735" y="4981519"/>
            <a:ext cx="334920" cy="334920"/>
          </a:xfrm>
          <a:prstGeom prst="rect">
            <a:avLst/>
          </a:prstGeom>
        </p:spPr>
      </p:pic>
    </p:spTree>
    <p:extLst>
      <p:ext uri="{BB962C8B-B14F-4D97-AF65-F5344CB8AC3E}">
        <p14:creationId xmlns:p14="http://schemas.microsoft.com/office/powerpoint/2010/main" val="18772600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53678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978777" y="2090507"/>
            <a:ext cx="825271"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Plan</a:t>
            </a:r>
          </a:p>
        </p:txBody>
      </p:sp>
      <p:sp>
        <p:nvSpPr>
          <p:cNvPr id="28" name="TextBox 27"/>
          <p:cNvSpPr txBox="1"/>
          <p:nvPr/>
        </p:nvSpPr>
        <p:spPr>
          <a:xfrm>
            <a:off x="3070104" y="1249135"/>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1</a:t>
            </a:r>
          </a:p>
        </p:txBody>
      </p:sp>
      <p:sp>
        <p:nvSpPr>
          <p:cNvPr id="30" name="TextBox 29"/>
          <p:cNvSpPr txBox="1"/>
          <p:nvPr/>
        </p:nvSpPr>
        <p:spPr>
          <a:xfrm>
            <a:off x="8160243" y="2027955"/>
            <a:ext cx="1422402" cy="83099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Monitor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Learn</a:t>
            </a:r>
          </a:p>
        </p:txBody>
      </p:sp>
      <p:sp>
        <p:nvSpPr>
          <p:cNvPr id="35" name="TextBox 34"/>
          <p:cNvSpPr txBox="1"/>
          <p:nvPr/>
        </p:nvSpPr>
        <p:spPr>
          <a:xfrm>
            <a:off x="8263199" y="5826185"/>
            <a:ext cx="1210499"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Release</a:t>
            </a:r>
          </a:p>
        </p:txBody>
      </p:sp>
      <p:sp>
        <p:nvSpPr>
          <p:cNvPr id="37" name="TextBox 36"/>
          <p:cNvSpPr txBox="1"/>
          <p:nvPr/>
        </p:nvSpPr>
        <p:spPr>
          <a:xfrm>
            <a:off x="2314879" y="5809305"/>
            <a:ext cx="2140478"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Develop + Test</a:t>
            </a:r>
          </a:p>
        </p:txBody>
      </p:sp>
      <p:sp>
        <p:nvSpPr>
          <p:cNvPr id="38" name="TextBox 37"/>
          <p:cNvSpPr txBox="1"/>
          <p:nvPr/>
        </p:nvSpPr>
        <p:spPr>
          <a:xfrm>
            <a:off x="3042901" y="5055253"/>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2</a:t>
            </a:r>
          </a:p>
        </p:txBody>
      </p:sp>
      <p:sp>
        <p:nvSpPr>
          <p:cNvPr id="39" name="TextBox 38"/>
          <p:cNvSpPr txBox="1"/>
          <p:nvPr/>
        </p:nvSpPr>
        <p:spPr>
          <a:xfrm>
            <a:off x="1576145" y="3443147"/>
            <a:ext cx="2091058" cy="387798"/>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40" name="TextBox 39"/>
          <p:cNvSpPr txBox="1"/>
          <p:nvPr/>
        </p:nvSpPr>
        <p:spPr>
          <a:xfrm>
            <a:off x="8464933" y="3436578"/>
            <a:ext cx="1727099" cy="387798"/>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rPr>
              <a:t>DevOps with Azure</a:t>
            </a:r>
            <a:r>
              <a:rPr kumimoji="0" lang="en-GB" sz="4800" b="0" i="0" u="none" strike="noStrike" kern="1200" cap="none" spc="-102" normalizeH="0" baseline="0" noProof="0">
                <a:ln w="3175">
                  <a:noFill/>
                </a:ln>
                <a:solidFill>
                  <a:srgbClr val="505050"/>
                </a:solidFill>
                <a:effectLst/>
                <a:uLnTx/>
                <a:uFillTx/>
                <a:latin typeface="Segoe UI Light"/>
                <a:ea typeface="+mn-ea"/>
                <a:cs typeface="Segoe UI" pitchFamily="34" charset="0"/>
              </a:rPr>
              <a:t> - Core Services</a:t>
            </a:r>
            <a:endPar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p:txBody>
      </p:sp>
      <p:sp>
        <p:nvSpPr>
          <p:cNvPr id="31" name="TextBox 30"/>
          <p:cNvSpPr txBox="1"/>
          <p:nvPr/>
        </p:nvSpPr>
        <p:spPr>
          <a:xfrm>
            <a:off x="8572324" y="1254991"/>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4</a:t>
            </a:r>
          </a:p>
        </p:txBody>
      </p:sp>
      <p:sp>
        <p:nvSpPr>
          <p:cNvPr id="36" name="TextBox 35"/>
          <p:cNvSpPr txBox="1"/>
          <p:nvPr/>
        </p:nvSpPr>
        <p:spPr>
          <a:xfrm>
            <a:off x="8572324" y="5062242"/>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p:cNvGrpSpPr/>
          <p:nvPr/>
        </p:nvGrpSpPr>
        <p:grpSpPr>
          <a:xfrm>
            <a:off x="385589" y="5030602"/>
            <a:ext cx="1047110" cy="1405849"/>
            <a:chOff x="551635" y="4233570"/>
            <a:chExt cx="1488228" cy="1998093"/>
          </a:xfrm>
        </p:grpSpPr>
        <p:pic>
          <p:nvPicPr>
            <p:cNvPr id="34" name="Picture 33"/>
            <p:cNvPicPr>
              <a:picLocks noChangeAspect="1"/>
            </p:cNvPicPr>
            <p:nvPr/>
          </p:nvPicPr>
          <p:blipFill>
            <a:blip r:embed="rId7"/>
            <a:stretch>
              <a:fillRect/>
            </a:stretch>
          </p:blipFill>
          <p:spPr>
            <a:xfrm>
              <a:off x="633426" y="4233570"/>
              <a:ext cx="1317531" cy="1317531"/>
            </a:xfrm>
            <a:prstGeom prst="rect">
              <a:avLst/>
            </a:prstGeom>
          </p:spPr>
        </p:pic>
        <p:sp>
          <p:nvSpPr>
            <p:cNvPr id="41" name="TextBox 40"/>
            <p:cNvSpPr txBox="1"/>
            <p:nvPr/>
          </p:nvSpPr>
          <p:spPr>
            <a:xfrm>
              <a:off x="551635" y="5471455"/>
              <a:ext cx="1488228"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1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endPar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Labs</a:t>
              </a:r>
            </a:p>
          </p:txBody>
        </p:sp>
      </p:grpSp>
      <p:grpSp>
        <p:nvGrpSpPr>
          <p:cNvPr id="6" name="Group 5"/>
          <p:cNvGrpSpPr/>
          <p:nvPr/>
        </p:nvGrpSpPr>
        <p:grpSpPr>
          <a:xfrm>
            <a:off x="10805326" y="628518"/>
            <a:ext cx="1191084" cy="1336928"/>
            <a:chOff x="10102658" y="979815"/>
            <a:chExt cx="1986205" cy="2229408"/>
          </a:xfrm>
        </p:grpSpPr>
        <p:pic>
          <p:nvPicPr>
            <p:cNvPr id="2" name="Picture 1"/>
            <p:cNvPicPr>
              <a:picLocks noChangeAspect="1"/>
            </p:cNvPicPr>
            <p:nvPr/>
          </p:nvPicPr>
          <p:blipFill>
            <a:blip r:embed="rId8"/>
            <a:stretch>
              <a:fillRect/>
            </a:stretch>
          </p:blipFill>
          <p:spPr>
            <a:xfrm>
              <a:off x="10488372" y="979815"/>
              <a:ext cx="1186784" cy="1186784"/>
            </a:xfrm>
            <a:prstGeom prst="rect">
              <a:avLst/>
            </a:prstGeom>
          </p:spPr>
        </p:pic>
        <p:sp>
          <p:nvSpPr>
            <p:cNvPr id="50" name="TextBox 49"/>
            <p:cNvSpPr txBox="1"/>
            <p:nvPr/>
          </p:nvSpPr>
          <p:spPr>
            <a:xfrm>
              <a:off x="10102658" y="2033913"/>
              <a:ext cx="1986205" cy="117531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Insights</a:t>
              </a:r>
            </a:p>
          </p:txBody>
        </p:sp>
      </p:grpSp>
      <p:grpSp>
        <p:nvGrpSpPr>
          <p:cNvPr id="7" name="Group 6"/>
          <p:cNvGrpSpPr/>
          <p:nvPr/>
        </p:nvGrpSpPr>
        <p:grpSpPr>
          <a:xfrm>
            <a:off x="5303641" y="2576191"/>
            <a:ext cx="1557799" cy="2330110"/>
            <a:chOff x="5303641" y="2275543"/>
            <a:chExt cx="1557799" cy="2330110"/>
          </a:xfrm>
        </p:grpSpPr>
        <p:pic>
          <p:nvPicPr>
            <p:cNvPr id="51" name="Picture 50"/>
            <p:cNvPicPr>
              <a:picLocks noChangeAspect="1"/>
            </p:cNvPicPr>
            <p:nvPr/>
          </p:nvPicPr>
          <p:blipFill>
            <a:blip r:embed="rId9"/>
            <a:stretch>
              <a:fillRect/>
            </a:stretch>
          </p:blipFill>
          <p:spPr>
            <a:xfrm>
              <a:off x="5615563" y="2275543"/>
              <a:ext cx="897914" cy="946118"/>
            </a:xfrm>
            <a:prstGeom prst="rect">
              <a:avLst/>
            </a:prstGeom>
          </p:spPr>
        </p:pic>
        <p:sp>
          <p:nvSpPr>
            <p:cNvPr id="52" name="TextBox 51"/>
            <p:cNvSpPr txBox="1"/>
            <p:nvPr/>
          </p:nvSpPr>
          <p:spPr>
            <a:xfrm>
              <a:off x="5303641" y="3854063"/>
              <a:ext cx="1557799" cy="751590"/>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0078D7"/>
                  </a:solidFill>
                  <a:effectLst/>
                  <a:uLnTx/>
                  <a:uFillTx/>
                  <a:latin typeface="Segoe UI"/>
                  <a:ea typeface="+mn-ea"/>
                  <a:cs typeface="+mn-cs"/>
                </a:rPr>
                <a:t>Visual Studio</a:t>
              </a:r>
              <a:br>
                <a:rPr kumimoji="0" lang="en-GB" sz="1400" b="1" i="0" u="none" strike="noStrike" kern="1200" cap="none" spc="0" normalizeH="0" baseline="0" noProof="0">
                  <a:ln>
                    <a:noFill/>
                  </a:ln>
                  <a:solidFill>
                    <a:srgbClr val="0078D7"/>
                  </a:solidFill>
                  <a:effectLst/>
                  <a:uLnTx/>
                  <a:uFillTx/>
                  <a:latin typeface="Segoe UI"/>
                  <a:ea typeface="+mn-ea"/>
                  <a:cs typeface="+mn-cs"/>
                </a:rPr>
              </a:br>
              <a:r>
                <a:rPr kumimoji="0" lang="en-GB" sz="1400" b="1" i="0" u="none" strike="noStrike" kern="1200" cap="none" spc="0" normalizeH="0" baseline="0" noProof="0">
                  <a:ln>
                    <a:noFill/>
                  </a:ln>
                  <a:solidFill>
                    <a:srgbClr val="0078D7"/>
                  </a:solidFill>
                  <a:effectLst/>
                  <a:uLnTx/>
                  <a:uFillTx/>
                  <a:latin typeface="Segoe UI"/>
                  <a:ea typeface="+mn-ea"/>
                  <a:cs typeface="+mn-cs"/>
                </a:rPr>
                <a:t>Team Services</a:t>
              </a:r>
            </a:p>
          </p:txBody>
        </p:sp>
      </p:grpSp>
      <p:grpSp>
        <p:nvGrpSpPr>
          <p:cNvPr id="5" name="Group 4"/>
          <p:cNvGrpSpPr/>
          <p:nvPr/>
        </p:nvGrpSpPr>
        <p:grpSpPr>
          <a:xfrm>
            <a:off x="10671261" y="5055253"/>
            <a:ext cx="1254014" cy="1522293"/>
            <a:chOff x="10368534" y="4339971"/>
            <a:chExt cx="1590692" cy="1930999"/>
          </a:xfrm>
        </p:grpSpPr>
        <p:pic>
          <p:nvPicPr>
            <p:cNvPr id="54" name="Picture 53"/>
            <p:cNvPicPr>
              <a:picLocks noChangeAspect="1"/>
            </p:cNvPicPr>
            <p:nvPr/>
          </p:nvPicPr>
          <p:blipFill>
            <a:blip r:embed="rId10"/>
            <a:stretch>
              <a:fillRect/>
            </a:stretch>
          </p:blipFill>
          <p:spPr>
            <a:xfrm>
              <a:off x="10514152" y="4339971"/>
              <a:ext cx="1299448" cy="1299448"/>
            </a:xfrm>
            <a:prstGeom prst="rect">
              <a:avLst/>
            </a:prstGeom>
          </p:spPr>
        </p:pic>
        <p:sp>
          <p:nvSpPr>
            <p:cNvPr id="55" name="TextBox 54"/>
            <p:cNvSpPr txBox="1"/>
            <p:nvPr/>
          </p:nvSpPr>
          <p:spPr>
            <a:xfrm>
              <a:off x="10368534" y="5510762"/>
              <a:ext cx="1590692"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Resource</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Manager</a:t>
              </a:r>
            </a:p>
          </p:txBody>
        </p:sp>
      </p:grpSp>
      <p:grpSp>
        <p:nvGrpSpPr>
          <p:cNvPr id="11" name="Group 10"/>
          <p:cNvGrpSpPr/>
          <p:nvPr/>
        </p:nvGrpSpPr>
        <p:grpSpPr>
          <a:xfrm>
            <a:off x="1172586" y="4188123"/>
            <a:ext cx="1618688" cy="1357567"/>
            <a:chOff x="1505534" y="4188123"/>
            <a:chExt cx="1618688" cy="1357567"/>
          </a:xfrm>
        </p:grpSpPr>
        <p:pic>
          <p:nvPicPr>
            <p:cNvPr id="9" name="Picture 8"/>
            <p:cNvPicPr>
              <a:picLocks noChangeAspect="1"/>
            </p:cNvPicPr>
            <p:nvPr/>
          </p:nvPicPr>
          <p:blipFill>
            <a:blip r:embed="rId11"/>
            <a:stretch>
              <a:fillRect/>
            </a:stretch>
          </p:blipFill>
          <p:spPr>
            <a:xfrm>
              <a:off x="1846647" y="4188123"/>
              <a:ext cx="793747" cy="793747"/>
            </a:xfrm>
            <a:prstGeom prst="rect">
              <a:avLst/>
            </a:prstGeom>
          </p:spPr>
        </p:pic>
        <p:sp>
          <p:nvSpPr>
            <p:cNvPr id="10" name="Rectangle 9"/>
            <p:cNvSpPr/>
            <p:nvPr/>
          </p:nvSpPr>
          <p:spPr>
            <a:xfrm>
              <a:off x="1505534" y="5010159"/>
              <a:ext cx="1618688" cy="5355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2017</a:t>
              </a:r>
            </a:p>
          </p:txBody>
        </p:sp>
      </p:grpSp>
      <p:grpSp>
        <p:nvGrpSpPr>
          <p:cNvPr id="57" name="Group 56"/>
          <p:cNvGrpSpPr/>
          <p:nvPr/>
        </p:nvGrpSpPr>
        <p:grpSpPr>
          <a:xfrm>
            <a:off x="9654533" y="4495379"/>
            <a:ext cx="841290" cy="972981"/>
            <a:chOff x="640609" y="1337406"/>
            <a:chExt cx="1480149" cy="1711844"/>
          </a:xfrm>
        </p:grpSpPr>
        <p:pic>
          <p:nvPicPr>
            <p:cNvPr id="58" name="Picture 57"/>
            <p:cNvPicPr>
              <a:picLocks noChangeAspect="1"/>
            </p:cNvPicPr>
            <p:nvPr/>
          </p:nvPicPr>
          <p:blipFill>
            <a:blip r:embed="rId9"/>
            <a:stretch>
              <a:fillRect/>
            </a:stretch>
          </p:blipFill>
          <p:spPr>
            <a:xfrm>
              <a:off x="839465" y="1337406"/>
              <a:ext cx="1082436" cy="1140547"/>
            </a:xfrm>
            <a:prstGeom prst="rect">
              <a:avLst/>
            </a:prstGeom>
          </p:spPr>
        </p:pic>
        <p:sp>
          <p:nvSpPr>
            <p:cNvPr id="59" name="TextBox 58"/>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grpSp>
      <p:grpSp>
        <p:nvGrpSpPr>
          <p:cNvPr id="12" name="Group 11"/>
          <p:cNvGrpSpPr/>
          <p:nvPr/>
        </p:nvGrpSpPr>
        <p:grpSpPr>
          <a:xfrm>
            <a:off x="9800411" y="1079589"/>
            <a:ext cx="1078841" cy="1333965"/>
            <a:chOff x="9768731" y="1361152"/>
            <a:chExt cx="1078841" cy="1333965"/>
          </a:xfrm>
        </p:grpSpPr>
        <p:pic>
          <p:nvPicPr>
            <p:cNvPr id="56" name="Picture 55"/>
            <p:cNvPicPr>
              <a:picLocks noChangeAspect="1"/>
            </p:cNvPicPr>
            <p:nvPr/>
          </p:nvPicPr>
          <p:blipFill>
            <a:blip r:embed="rId12"/>
            <a:stretch>
              <a:fillRect/>
            </a:stretch>
          </p:blipFill>
          <p:spPr>
            <a:xfrm>
              <a:off x="10028246" y="1361152"/>
              <a:ext cx="745400" cy="745400"/>
            </a:xfrm>
            <a:prstGeom prst="rect">
              <a:avLst/>
            </a:prstGeom>
          </p:spPr>
        </p:pic>
        <p:sp>
          <p:nvSpPr>
            <p:cNvPr id="60" name="TextBox 59"/>
            <p:cNvSpPr txBox="1"/>
            <p:nvPr/>
          </p:nvSpPr>
          <p:spPr>
            <a:xfrm>
              <a:off x="9768731" y="2067253"/>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Log Analytics</a:t>
              </a:r>
            </a:p>
          </p:txBody>
        </p:sp>
      </p:grpSp>
      <p:grpSp>
        <p:nvGrpSpPr>
          <p:cNvPr id="20" name="Group 19"/>
          <p:cNvGrpSpPr/>
          <p:nvPr/>
        </p:nvGrpSpPr>
        <p:grpSpPr>
          <a:xfrm>
            <a:off x="683263" y="1242761"/>
            <a:ext cx="1480149" cy="1530358"/>
            <a:chOff x="640609" y="1518892"/>
            <a:chExt cx="1480149" cy="1530358"/>
          </a:xfrm>
        </p:grpSpPr>
        <p:sp>
          <p:nvSpPr>
            <p:cNvPr id="25" name="TextBox 24"/>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pic>
          <p:nvPicPr>
            <p:cNvPr id="17" name="Picture 16" descr="A picture containing businesscard&#10;&#10;Description generated with high confidence"/>
            <p:cNvPicPr>
              <a:picLocks noChangeAspect="1"/>
            </p:cNvPicPr>
            <p:nvPr/>
          </p:nvPicPr>
          <p:blipFill>
            <a:blip r:embed="rId9"/>
            <a:stretch>
              <a:fillRect/>
            </a:stretch>
          </p:blipFill>
          <p:spPr>
            <a:xfrm>
              <a:off x="971437" y="1518892"/>
              <a:ext cx="839562" cy="884634"/>
            </a:xfrm>
            <a:prstGeom prst="rect">
              <a:avLst/>
            </a:prstGeom>
          </p:spPr>
        </p:pic>
      </p:grpSp>
      <p:grpSp>
        <p:nvGrpSpPr>
          <p:cNvPr id="3" name="Group 2"/>
          <p:cNvGrpSpPr/>
          <p:nvPr/>
        </p:nvGrpSpPr>
        <p:grpSpPr>
          <a:xfrm>
            <a:off x="10731630" y="1938358"/>
            <a:ext cx="1078841" cy="1170843"/>
            <a:chOff x="10731630" y="1938358"/>
            <a:chExt cx="1078841" cy="1170843"/>
          </a:xfrm>
        </p:grpSpPr>
        <p:pic>
          <p:nvPicPr>
            <p:cNvPr id="61" name="Picture 60"/>
            <p:cNvPicPr>
              <a:picLocks noChangeAspect="1"/>
            </p:cNvPicPr>
            <p:nvPr/>
          </p:nvPicPr>
          <p:blipFill>
            <a:blip r:embed="rId13"/>
            <a:stretch>
              <a:fillRect/>
            </a:stretch>
          </p:blipFill>
          <p:spPr>
            <a:xfrm>
              <a:off x="10973018" y="1938358"/>
              <a:ext cx="620928" cy="620928"/>
            </a:xfrm>
            <a:prstGeom prst="rect">
              <a:avLst/>
            </a:prstGeom>
          </p:spPr>
        </p:pic>
        <p:sp>
          <p:nvSpPr>
            <p:cNvPr id="63" name="TextBox 62"/>
            <p:cNvSpPr txBox="1"/>
            <p:nvPr/>
          </p:nvSpPr>
          <p:spPr>
            <a:xfrm>
              <a:off x="10731630" y="2481337"/>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Monitor</a:t>
              </a:r>
            </a:p>
          </p:txBody>
        </p:sp>
      </p:grpSp>
    </p:spTree>
    <p:extLst>
      <p:ext uri="{BB962C8B-B14F-4D97-AF65-F5344CB8AC3E}">
        <p14:creationId xmlns:p14="http://schemas.microsoft.com/office/powerpoint/2010/main" val="3659577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57657" y="1342000"/>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Auto Recovery</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Testing in Prod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deployments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and scale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App Services</a:t>
                </a:r>
              </a:p>
            </p:txBody>
          </p:sp>
          <p:pic>
            <p:nvPicPr>
              <p:cNvPr id="27" name="Picture 11"/>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70953" y="1612538"/>
                <a:ext cx="660864" cy="60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740" y="1337022"/>
            <a:ext cx="2391382" cy="4362677"/>
            <a:chOff x="912673" y="1696810"/>
            <a:chExt cx="2240299" cy="4341035"/>
          </a:xfrm>
        </p:grpSpPr>
        <p:sp>
          <p:nvSpPr>
            <p:cNvPr id="10" name="Rectangle 9"/>
            <p:cNvSpPr/>
            <p:nvPr/>
          </p:nvSpPr>
          <p:spPr bwMode="auto">
            <a:xfrm>
              <a:off x="912673" y="2602066"/>
              <a:ext cx="2240299" cy="343577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control, but most management overhead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Puppet/Chef/DSC agent integration</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Easier to port workloads from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on-premises</a:t>
              </a:r>
            </a:p>
            <a:p>
              <a:pPr marL="0" marR="0" lvl="0" indent="0" algn="l" defTabSz="932742" rtl="0" eaLnBrk="1" fontAlgn="auto" latinLnBrk="0" hangingPunct="1">
                <a:lnSpc>
                  <a:spcPct val="100000"/>
                </a:lnSpc>
                <a:spcBef>
                  <a:spcPts val="0"/>
                </a:spcBef>
                <a:spcAft>
                  <a:spcPts val="100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Azure VMs</a:t>
                </a:r>
              </a:p>
            </p:txBody>
          </p:sp>
          <p:pic>
            <p:nvPicPr>
              <p:cNvPr id="28" name="Picture 46"/>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2029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a:t>Architecture Decisions</a:t>
            </a:r>
          </a:p>
        </p:txBody>
      </p:sp>
      <p:grpSp>
        <p:nvGrpSpPr>
          <p:cNvPr id="14" name="Group 13"/>
          <p:cNvGrpSpPr/>
          <p:nvPr/>
        </p:nvGrpSpPr>
        <p:grpSpPr>
          <a:xfrm>
            <a:off x="3519890" y="1337022"/>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portability from on-premises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Ecosystem of apps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Containers</a:t>
                </a: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4" name="Group 33"/>
          <p:cNvGrpSpPr/>
          <p:nvPr/>
        </p:nvGrpSpPr>
        <p:grpSpPr>
          <a:xfrm>
            <a:off x="8958943" y="1342000"/>
            <a:ext cx="2584945" cy="4357699"/>
            <a:chOff x="3341537" y="1786367"/>
            <a:chExt cx="2708858" cy="4358317"/>
          </a:xfrm>
        </p:grpSpPr>
        <p:sp>
          <p:nvSpPr>
            <p:cNvPr id="35" name="Rectangle 34"/>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 hosting, just code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Transparent Scaling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Requires some rearchitecting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Not suitable for all apps/components</a:t>
              </a:r>
            </a:p>
          </p:txBody>
        </p:sp>
        <p:sp>
          <p:nvSpPr>
            <p:cNvPr id="37" name="Rectangle 36"/>
            <p:cNvSpPr/>
            <p:nvPr/>
          </p:nvSpPr>
          <p:spPr bwMode="auto">
            <a:xfrm>
              <a:off x="3341537" y="1786367"/>
              <a:ext cx="2708858"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endPar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6784" y="1507044"/>
            <a:ext cx="609600" cy="609600"/>
          </a:xfrm>
          <a:prstGeom prst="rect">
            <a:avLst/>
          </a:prstGeom>
        </p:spPr>
      </p:pic>
      <p:sp>
        <p:nvSpPr>
          <p:cNvPr id="12" name="Right Brace 11"/>
          <p:cNvSpPr/>
          <p:nvPr/>
        </p:nvSpPr>
        <p:spPr>
          <a:xfrm rot="5400000">
            <a:off x="3255544" y="3424720"/>
            <a:ext cx="360040" cy="5014024"/>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ight Brace 35"/>
          <p:cNvSpPr/>
          <p:nvPr/>
        </p:nvSpPr>
        <p:spPr>
          <a:xfrm rot="5400000">
            <a:off x="8685207" y="3253071"/>
            <a:ext cx="360040" cy="5357321"/>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TextBox 14"/>
          <p:cNvSpPr txBox="1"/>
          <p:nvPr/>
        </p:nvSpPr>
        <p:spPr>
          <a:xfrm>
            <a:off x="2319440" y="6094056"/>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IaaS</a:t>
            </a:r>
          </a:p>
        </p:txBody>
      </p:sp>
      <p:sp>
        <p:nvSpPr>
          <p:cNvPr id="38" name="TextBox 37"/>
          <p:cNvSpPr txBox="1"/>
          <p:nvPr/>
        </p:nvSpPr>
        <p:spPr>
          <a:xfrm>
            <a:off x="7749103" y="6111752"/>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PaaS</a:t>
            </a:r>
          </a:p>
        </p:txBody>
      </p:sp>
    </p:spTree>
    <p:extLst>
      <p:ext uri="{BB962C8B-B14F-4D97-AF65-F5344CB8AC3E}">
        <p14:creationId xmlns:p14="http://schemas.microsoft.com/office/powerpoint/2010/main" val="4019903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Managing Azure Deployments</a:t>
            </a:r>
          </a:p>
        </p:txBody>
      </p:sp>
      <p:sp>
        <p:nvSpPr>
          <p:cNvPr id="6" name="Text Placeholder 5"/>
          <p:cNvSpPr>
            <a:spLocks noGrp="1"/>
          </p:cNvSpPr>
          <p:nvPr>
            <p:ph type="body" sz="quarter" idx="10"/>
          </p:nvPr>
        </p:nvSpPr>
        <p:spPr>
          <a:xfrm>
            <a:off x="1783755" y="1328063"/>
            <a:ext cx="8868964" cy="2006703"/>
          </a:xfrm>
          <a:solidFill>
            <a:srgbClr val="0078D7"/>
          </a:solidFill>
        </p:spPr>
        <p:txBody>
          <a:bodyPr/>
          <a:lstStyle/>
          <a:p>
            <a:pPr algn="ctr"/>
            <a:r>
              <a:rPr lang="en-US" sz="2400" b="1">
                <a:solidFill>
                  <a:schemeClr val="bg1"/>
                </a:solidFill>
                <a:latin typeface="+mn-lt"/>
              </a:rPr>
              <a:t>Azure Service Manager (ASM)</a:t>
            </a:r>
          </a:p>
          <a:p>
            <a:pPr marL="349724" lvl="1" indent="-349724">
              <a:buFont typeface="Arial" panose="020B0604020202020204" pitchFamily="34" charset="0"/>
              <a:buChar char="•"/>
            </a:pPr>
            <a:r>
              <a:rPr lang="en-US" sz="2200">
                <a:solidFill>
                  <a:schemeClr val="bg1"/>
                </a:solidFill>
              </a:rPr>
              <a:t>Legacy way to deploy and manage applications hosted in Azure</a:t>
            </a:r>
          </a:p>
          <a:p>
            <a:pPr marL="349724" lvl="1" indent="-349724">
              <a:buFont typeface="Arial" panose="020B0604020202020204" pitchFamily="34" charset="0"/>
              <a:buChar char="•"/>
            </a:pPr>
            <a:r>
              <a:rPr lang="en-US" sz="2200">
                <a:solidFill>
                  <a:schemeClr val="bg1"/>
                </a:solidFill>
              </a:rPr>
              <a:t>Classic portal</a:t>
            </a:r>
          </a:p>
          <a:p>
            <a:pPr marL="349724" lvl="1" indent="-349724">
              <a:buFont typeface="Arial" panose="020B0604020202020204" pitchFamily="34" charset="0"/>
              <a:buChar char="•"/>
            </a:pPr>
            <a:r>
              <a:rPr lang="en-US" sz="2200">
                <a:solidFill>
                  <a:schemeClr val="bg1"/>
                </a:solidFill>
              </a:rPr>
              <a:t>PowerShell / CLI (default mode)</a:t>
            </a:r>
          </a:p>
          <a:p>
            <a:pPr marL="349724" lvl="1" indent="-349724">
              <a:buFont typeface="Arial" panose="020B0604020202020204" pitchFamily="34" charset="0"/>
              <a:buChar char="•"/>
            </a:pPr>
            <a:r>
              <a:rPr lang="en-US" sz="2200">
                <a:solidFill>
                  <a:schemeClr val="bg1"/>
                </a:solidFill>
              </a:rPr>
              <a:t>No templating</a:t>
            </a:r>
            <a:endParaRPr lang="en-US" sz="2400">
              <a:solidFill>
                <a:schemeClr val="bg1"/>
              </a:solidFill>
            </a:endParaRPr>
          </a:p>
        </p:txBody>
      </p:sp>
      <p:sp>
        <p:nvSpPr>
          <p:cNvPr id="2" name="Rectangle 1"/>
          <p:cNvSpPr/>
          <p:nvPr/>
        </p:nvSpPr>
        <p:spPr>
          <a:xfrm>
            <a:off x="1783755" y="3569270"/>
            <a:ext cx="8868964" cy="3170099"/>
          </a:xfrm>
          <a:prstGeom prst="rect">
            <a:avLst/>
          </a:prstGeom>
          <a:solidFill>
            <a:srgbClr val="0078D7"/>
          </a:solidFill>
        </p:spPr>
        <p:txBody>
          <a:bodyPr wrap="square">
            <a:spAutoFit/>
          </a:bodyPr>
          <a:lstStyle/>
          <a:p>
            <a:pPr algn="ctr"/>
            <a:r>
              <a:rPr lang="en-US" sz="2400" b="1">
                <a:solidFill>
                  <a:schemeClr val="bg1"/>
                </a:solidFill>
              </a:rPr>
              <a:t>Azure Resource Manager (ARM)</a:t>
            </a:r>
          </a:p>
          <a:p>
            <a:pPr marL="378293" lvl="1" indent="-349724">
              <a:buFont typeface="Arial" panose="020B0604020202020204" pitchFamily="34" charset="0"/>
              <a:buChar char="•"/>
            </a:pPr>
            <a:r>
              <a:rPr lang="en-US" sz="2200">
                <a:solidFill>
                  <a:schemeClr val="bg1"/>
                </a:solidFill>
              </a:rPr>
              <a:t>Modern way to deploy and manage applications hosted in Azure</a:t>
            </a:r>
          </a:p>
          <a:p>
            <a:pPr marL="378293" lvl="1" indent="-349724">
              <a:buFont typeface="Arial" panose="020B0604020202020204" pitchFamily="34" charset="0"/>
              <a:buChar char="•"/>
            </a:pPr>
            <a:r>
              <a:rPr lang="en-US" sz="2200">
                <a:solidFill>
                  <a:schemeClr val="bg1"/>
                </a:solidFill>
              </a:rPr>
              <a:t>Production Portal</a:t>
            </a:r>
          </a:p>
          <a:p>
            <a:pPr marL="378293" lvl="1" indent="-349724">
              <a:buFont typeface="Arial" panose="020B0604020202020204" pitchFamily="34" charset="0"/>
              <a:buChar char="•"/>
            </a:pPr>
            <a:r>
              <a:rPr lang="en-US" sz="2200">
                <a:solidFill>
                  <a:schemeClr val="bg1"/>
                </a:solidFill>
              </a:rPr>
              <a:t>PowerShell / Cross platform CLI</a:t>
            </a:r>
          </a:p>
          <a:p>
            <a:pPr marL="378293" lvl="1" indent="-349724">
              <a:buFont typeface="Arial" panose="020B0604020202020204" pitchFamily="34" charset="0"/>
              <a:buChar char="•"/>
            </a:pPr>
            <a:r>
              <a:rPr lang="en-US" sz="2200">
                <a:solidFill>
                  <a:schemeClr val="bg1"/>
                </a:solidFill>
              </a:rPr>
              <a:t>REST API</a:t>
            </a:r>
          </a:p>
          <a:p>
            <a:pPr marL="378293" lvl="1" indent="-349724">
              <a:buFont typeface="Arial" panose="020B0604020202020204" pitchFamily="34" charset="0"/>
              <a:buChar char="•"/>
            </a:pPr>
            <a:r>
              <a:rPr lang="en-US" sz="2200">
                <a:solidFill>
                  <a:schemeClr val="bg1"/>
                </a:solidFill>
              </a:rPr>
              <a:t>Idempotent and incremental deployments</a:t>
            </a:r>
          </a:p>
          <a:p>
            <a:pPr marL="378293" lvl="1" indent="-349724">
              <a:buFont typeface="Arial" panose="020B0604020202020204" pitchFamily="34" charset="0"/>
              <a:buChar char="•"/>
            </a:pPr>
            <a:r>
              <a:rPr lang="en-US" sz="2200">
                <a:solidFill>
                  <a:schemeClr val="bg1"/>
                </a:solidFill>
              </a:rPr>
              <a:t>Use Azure Resource Groups as unit of management</a:t>
            </a:r>
          </a:p>
          <a:p>
            <a:pPr marL="378293" lvl="1" indent="-349724">
              <a:buFont typeface="Arial" panose="020B0604020202020204" pitchFamily="34" charset="0"/>
              <a:buChar char="•"/>
            </a:pPr>
            <a:r>
              <a:rPr lang="en-US" sz="2200">
                <a:solidFill>
                  <a:schemeClr val="bg1"/>
                </a:solidFill>
              </a:rPr>
              <a:t>Templates and declarative orchestration</a:t>
            </a:r>
          </a:p>
          <a:p>
            <a:pPr marL="378293" lvl="1" indent="-349724">
              <a:buFont typeface="Arial" panose="020B0604020202020204" pitchFamily="34" charset="0"/>
              <a:buChar char="•"/>
            </a:pPr>
            <a:r>
              <a:rPr lang="en-US" sz="2200">
                <a:solidFill>
                  <a:schemeClr val="bg1"/>
                </a:solidFill>
              </a:rPr>
              <a:t>Infrastructure As Code approach</a:t>
            </a:r>
          </a:p>
        </p:txBody>
      </p:sp>
      <p:sp>
        <p:nvSpPr>
          <p:cNvPr id="3" name="Rectangle 2"/>
          <p:cNvSpPr/>
          <p:nvPr/>
        </p:nvSpPr>
        <p:spPr bwMode="auto">
          <a:xfrm>
            <a:off x="1783755" y="1328063"/>
            <a:ext cx="8868964" cy="2006703"/>
          </a:xfrm>
          <a:prstGeom prst="rect">
            <a:avLst/>
          </a:prstGeom>
          <a:solidFill>
            <a:srgbClr val="E0E0E0">
              <a:alpha val="7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1370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41573" y="83753"/>
            <a:ext cx="11644040"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Log Analytics - Collect any machine data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892" y="909259"/>
            <a:ext cx="5193555" cy="3197604"/>
          </a:xfrm>
          <a:prstGeom prst="rect">
            <a:avLst/>
          </a:prstGeom>
        </p:spPr>
      </p:pic>
      <p:sp>
        <p:nvSpPr>
          <p:cNvPr id="25" name="TextBox 24"/>
          <p:cNvSpPr txBox="1"/>
          <p:nvPr/>
        </p:nvSpPr>
        <p:spPr>
          <a:xfrm>
            <a:off x="6477484" y="4183050"/>
            <a:ext cx="3578316" cy="2308324"/>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 Application/Infra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Platform telemetry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 performance counters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Security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IIS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ETW logs</a:t>
            </a:r>
          </a:p>
        </p:txBody>
      </p:sp>
      <p:grpSp>
        <p:nvGrpSpPr>
          <p:cNvPr id="13" name="Group 12">
            <a:extLst>
              <a:ext uri="{FF2B5EF4-FFF2-40B4-BE49-F238E27FC236}">
                <a16:creationId xmlns:a16="http://schemas.microsoft.com/office/drawing/2014/main" id="{07F06E6E-A4A0-49A3-A30D-ACCA4843664A}"/>
              </a:ext>
            </a:extLst>
          </p:cNvPr>
          <p:cNvGrpSpPr/>
          <p:nvPr/>
        </p:nvGrpSpPr>
        <p:grpSpPr>
          <a:xfrm>
            <a:off x="312326" y="3290405"/>
            <a:ext cx="2818039" cy="923757"/>
            <a:chOff x="312326" y="3290405"/>
            <a:chExt cx="2818039" cy="923757"/>
          </a:xfrm>
        </p:grpSpPr>
        <p:sp>
          <p:nvSpPr>
            <p:cNvPr id="28" name="TextBox 27"/>
            <p:cNvSpPr txBox="1"/>
            <p:nvPr/>
          </p:nvSpPr>
          <p:spPr>
            <a:xfrm>
              <a:off x="312326" y="3290405"/>
              <a:ext cx="281803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HTTP Data Collector API</a:t>
              </a:r>
            </a:p>
          </p:txBody>
        </p:sp>
        <p:grpSp>
          <p:nvGrpSpPr>
            <p:cNvPr id="29" name="Group 28"/>
            <p:cNvGrpSpPr/>
            <p:nvPr/>
          </p:nvGrpSpPr>
          <p:grpSpPr>
            <a:xfrm>
              <a:off x="1484896" y="3765526"/>
              <a:ext cx="608865" cy="448636"/>
              <a:chOff x="2467699" y="5436613"/>
              <a:chExt cx="740913" cy="556429"/>
            </a:xfrm>
            <a:solidFill>
              <a:schemeClr val="tx1"/>
            </a:solidFill>
          </p:grpSpPr>
          <p:sp>
            <p:nvSpPr>
              <p:cNvPr id="30" name="Oval 29"/>
              <p:cNvSpPr/>
              <p:nvPr/>
            </p:nvSpPr>
            <p:spPr bwMode="auto">
              <a:xfrm>
                <a:off x="2467699" y="5436613"/>
                <a:ext cx="352932" cy="350858"/>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2903812" y="5817613"/>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9726871" y="3893100"/>
            <a:ext cx="2522165" cy="293311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system metrics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Firewall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Networking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JSON doc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 Activity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sp>
        <p:nvSpPr>
          <p:cNvPr id="42" name="TextBox 41"/>
          <p:cNvSpPr txBox="1"/>
          <p:nvPr/>
        </p:nvSpPr>
        <p:spPr>
          <a:xfrm>
            <a:off x="7034011" y="3483463"/>
            <a:ext cx="2032208"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   Solutions</a:t>
            </a:r>
          </a:p>
        </p:txBody>
      </p:sp>
      <p:sp>
        <p:nvSpPr>
          <p:cNvPr id="43" name="TextBox 42"/>
          <p:cNvSpPr txBox="1"/>
          <p:nvPr/>
        </p:nvSpPr>
        <p:spPr>
          <a:xfrm>
            <a:off x="7254061" y="2375367"/>
            <a:ext cx="2742444"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Search &amp; Analytics</a:t>
            </a:r>
          </a:p>
        </p:txBody>
      </p:sp>
      <p:sp>
        <p:nvSpPr>
          <p:cNvPr id="44" name="TextBox 43"/>
          <p:cNvSpPr txBox="1"/>
          <p:nvPr/>
        </p:nvSpPr>
        <p:spPr>
          <a:xfrm>
            <a:off x="8405611" y="3483463"/>
            <a:ext cx="1319814" cy="443198"/>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Azure Portal</a:t>
            </a:r>
          </a:p>
        </p:txBody>
      </p:sp>
      <p:cxnSp>
        <p:nvCxnSpPr>
          <p:cNvPr id="45" name="Straight Connector 44"/>
          <p:cNvCxnSpPr/>
          <p:nvPr/>
        </p:nvCxnSpPr>
        <p:spPr>
          <a:xfrm flipV="1">
            <a:off x="7681700" y="2806867"/>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293028" y="2827674"/>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7666778" y="3234555"/>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495225" y="3079114"/>
            <a:ext cx="343814" cy="343814"/>
            <a:chOff x="4400221" y="2734237"/>
            <a:chExt cx="868587" cy="868587"/>
          </a:xfrm>
        </p:grpSpPr>
        <p:sp useBgFill="1">
          <p:nvSpPr>
            <p:cNvPr id="49" name="Oval 48"/>
            <p:cNvSpPr/>
            <p:nvPr/>
          </p:nvSpPr>
          <p:spPr bwMode="auto">
            <a:xfrm>
              <a:off x="4400221" y="2734237"/>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8100775" y="2635473"/>
            <a:ext cx="343814" cy="343814"/>
            <a:chOff x="5321798" y="2570861"/>
            <a:chExt cx="868587" cy="868587"/>
          </a:xfrm>
        </p:grpSpPr>
        <p:sp useBgFill="1">
          <p:nvSpPr>
            <p:cNvPr id="52" name="Oval 51"/>
            <p:cNvSpPr/>
            <p:nvPr/>
          </p:nvSpPr>
          <p:spPr bwMode="auto">
            <a:xfrm>
              <a:off x="5321798" y="2570861"/>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 name="Group 53"/>
          <p:cNvGrpSpPr/>
          <p:nvPr/>
        </p:nvGrpSpPr>
        <p:grpSpPr>
          <a:xfrm>
            <a:off x="8625283" y="3088207"/>
            <a:ext cx="343814" cy="343814"/>
            <a:chOff x="6955479" y="3370506"/>
            <a:chExt cx="868587" cy="868587"/>
          </a:xfrm>
        </p:grpSpPr>
        <p:sp useBgFill="1">
          <p:nvSpPr>
            <p:cNvPr id="55" name="Oval 54"/>
            <p:cNvSpPr/>
            <p:nvPr/>
          </p:nvSpPr>
          <p:spPr bwMode="auto">
            <a:xfrm>
              <a:off x="6955479" y="3370506"/>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a:grpSpLocks noChangeAspect="1"/>
            </p:cNvGrpSpPr>
            <p:nvPr/>
          </p:nvGrpSpPr>
          <p:grpSpPr>
            <a:xfrm>
              <a:off x="7102547" y="3589527"/>
              <a:ext cx="574450" cy="409588"/>
              <a:chOff x="1919150" y="3044496"/>
              <a:chExt cx="666391" cy="475141"/>
            </a:xfrm>
            <a:solidFill>
              <a:schemeClr val="tx1"/>
            </a:solidFill>
          </p:grpSpPr>
          <p:sp>
            <p:nvSpPr>
              <p:cNvPr id="57"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8"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9" name="Rectangle 58"/>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427" y="1173752"/>
            <a:ext cx="1874387" cy="1874387"/>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17B292A2-4AEB-4984-879B-C9A245639EC9}"/>
              </a:ext>
            </a:extLst>
          </p:cNvPr>
          <p:cNvGrpSpPr/>
          <p:nvPr/>
        </p:nvGrpSpPr>
        <p:grpSpPr>
          <a:xfrm>
            <a:off x="3820870" y="5418926"/>
            <a:ext cx="1981468" cy="1448552"/>
            <a:chOff x="3820870" y="5418926"/>
            <a:chExt cx="1981468" cy="1448552"/>
          </a:xfrm>
        </p:grpSpPr>
        <p:grpSp>
          <p:nvGrpSpPr>
            <p:cNvPr id="17" name="Group 16">
              <a:extLst>
                <a:ext uri="{FF2B5EF4-FFF2-40B4-BE49-F238E27FC236}">
                  <a16:creationId xmlns:a16="http://schemas.microsoft.com/office/drawing/2014/main" id="{07EBDAD5-E6F2-4F9E-B01A-399217EC9ABF}"/>
                </a:ext>
              </a:extLst>
            </p:cNvPr>
            <p:cNvGrpSpPr/>
            <p:nvPr/>
          </p:nvGrpSpPr>
          <p:grpSpPr>
            <a:xfrm>
              <a:off x="3820870" y="5418926"/>
              <a:ext cx="1981468" cy="1448552"/>
              <a:chOff x="3820870" y="5418926"/>
              <a:chExt cx="1981468" cy="1448552"/>
            </a:xfrm>
          </p:grpSpPr>
          <p:sp>
            <p:nvSpPr>
              <p:cNvPr id="62" name="TextBox 61"/>
              <p:cNvSpPr txBox="1"/>
              <p:nvPr/>
            </p:nvSpPr>
            <p:spPr>
              <a:xfrm>
                <a:off x="3929177" y="5418926"/>
                <a:ext cx="171215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a:t>
                  </a:r>
                </a:p>
              </p:txBody>
            </p:sp>
          </p:grpSp>
          <p:sp>
            <p:nvSpPr>
              <p:cNvPr id="73" name="TextBox 72"/>
              <p:cNvSpPr txBox="1"/>
              <p:nvPr/>
            </p:nvSpPr>
            <p:spPr>
              <a:xfrm>
                <a:off x="4148198" y="6322798"/>
                <a:ext cx="1654140"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 Insights</a:t>
                </a:r>
              </a:p>
            </p:txBody>
          </p:sp>
        </p:grpSp>
        <p:pic>
          <p:nvPicPr>
            <p:cNvPr id="6" name="Picture 5"/>
            <p:cNvPicPr>
              <a:picLocks noChangeAspect="1"/>
            </p:cNvPicPr>
            <p:nvPr/>
          </p:nvPicPr>
          <p:blipFill>
            <a:blip r:embed="rId7"/>
            <a:stretch>
              <a:fillRect/>
            </a:stretch>
          </p:blipFill>
          <p:spPr>
            <a:xfrm>
              <a:off x="3955037" y="6377459"/>
              <a:ext cx="279287" cy="435358"/>
            </a:xfrm>
            <a:prstGeom prst="rect">
              <a:avLst/>
            </a:prstGeom>
          </p:spPr>
        </p:pic>
      </p:grpSp>
      <p:grpSp>
        <p:nvGrpSpPr>
          <p:cNvPr id="7" name="Group 6">
            <a:extLst>
              <a:ext uri="{FF2B5EF4-FFF2-40B4-BE49-F238E27FC236}">
                <a16:creationId xmlns:a16="http://schemas.microsoft.com/office/drawing/2014/main" id="{A34A9A79-D5D1-4219-88BD-FB34ADB0D462}"/>
              </a:ext>
            </a:extLst>
          </p:cNvPr>
          <p:cNvGrpSpPr/>
          <p:nvPr/>
        </p:nvGrpSpPr>
        <p:grpSpPr>
          <a:xfrm>
            <a:off x="3516240" y="732969"/>
            <a:ext cx="1800575" cy="934753"/>
            <a:chOff x="3516240" y="732969"/>
            <a:chExt cx="1800575" cy="934753"/>
          </a:xfrm>
        </p:grpSpPr>
        <p:sp>
          <p:nvSpPr>
            <p:cNvPr id="9" name="TextBox 8"/>
            <p:cNvSpPr txBox="1"/>
            <p:nvPr/>
          </p:nvSpPr>
          <p:spPr>
            <a:xfrm>
              <a:off x="3516240" y="732969"/>
              <a:ext cx="1800575" cy="544680"/>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Ops Manager</a:t>
              </a:r>
            </a:p>
          </p:txBody>
        </p:sp>
        <p:pic>
          <p:nvPicPr>
            <p:cNvPr id="16" name="Picture 15"/>
            <p:cNvPicPr>
              <a:picLocks noChangeAspect="1"/>
            </p:cNvPicPr>
            <p:nvPr/>
          </p:nvPicPr>
          <p:blipFill>
            <a:blip r:embed="rId8"/>
            <a:stretch>
              <a:fillRect/>
            </a:stretch>
          </p:blipFill>
          <p:spPr>
            <a:xfrm>
              <a:off x="4156471" y="1147608"/>
              <a:ext cx="520114" cy="520114"/>
            </a:xfrm>
            <a:prstGeom prst="rect">
              <a:avLst/>
            </a:prstGeom>
          </p:spPr>
        </p:pic>
      </p:grpSp>
      <p:grpSp>
        <p:nvGrpSpPr>
          <p:cNvPr id="19" name="Group 18">
            <a:extLst>
              <a:ext uri="{FF2B5EF4-FFF2-40B4-BE49-F238E27FC236}">
                <a16:creationId xmlns:a16="http://schemas.microsoft.com/office/drawing/2014/main" id="{E751A2CC-B1E9-4D53-8F7B-09B0739D2BA1}"/>
              </a:ext>
            </a:extLst>
          </p:cNvPr>
          <p:cNvGrpSpPr/>
          <p:nvPr/>
        </p:nvGrpSpPr>
        <p:grpSpPr>
          <a:xfrm>
            <a:off x="3458773" y="1970125"/>
            <a:ext cx="3023028" cy="2713770"/>
            <a:chOff x="3458773" y="1970125"/>
            <a:chExt cx="3023028" cy="2713770"/>
          </a:xfrm>
        </p:grpSpPr>
        <p:sp>
          <p:nvSpPr>
            <p:cNvPr id="81" name="Arrow: Bent 80"/>
            <p:cNvSpPr/>
            <p:nvPr/>
          </p:nvSpPr>
          <p:spPr bwMode="auto">
            <a:xfrm rot="10800000" flipH="1">
              <a:off x="3691135" y="1970125"/>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Arrow: Bent 81"/>
            <p:cNvSpPr/>
            <p:nvPr/>
          </p:nvSpPr>
          <p:spPr bwMode="auto">
            <a:xfrm rot="10800000" flipH="1" flipV="1">
              <a:off x="3691135" y="3565814"/>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row: Right 82"/>
            <p:cNvSpPr/>
            <p:nvPr/>
          </p:nvSpPr>
          <p:spPr bwMode="auto">
            <a:xfrm>
              <a:off x="3458773" y="3028950"/>
              <a:ext cx="3023028" cy="570806"/>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4" name="TextBox 83"/>
          <p:cNvSpPr txBox="1"/>
          <p:nvPr/>
        </p:nvSpPr>
        <p:spPr>
          <a:xfrm>
            <a:off x="9207585" y="2635473"/>
            <a:ext cx="2305204" cy="664797"/>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362" rtl="0" eaLnBrk="1" fontAlgn="auto" latinLnBrk="0" hangingPunct="1">
              <a:lnSpc>
                <a:spcPct val="90000"/>
              </a:lnSpc>
              <a:spcBef>
                <a:spcPts val="0"/>
              </a:spcBef>
              <a:spcAft>
                <a:spcPts val="587"/>
              </a:spcAft>
              <a:buClrTx/>
              <a:buSzTx/>
              <a:buFontTx/>
              <a:buNone/>
              <a:tabLst/>
              <a:defRPr/>
            </a:pP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OMS</a:t>
            </a:r>
            <a:b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b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Log Analytics</a:t>
            </a:r>
          </a:p>
        </p:txBody>
      </p:sp>
      <p:grpSp>
        <p:nvGrpSpPr>
          <p:cNvPr id="10" name="Group 9">
            <a:extLst>
              <a:ext uri="{FF2B5EF4-FFF2-40B4-BE49-F238E27FC236}">
                <a16:creationId xmlns:a16="http://schemas.microsoft.com/office/drawing/2014/main" id="{EBB1BEE0-E9A0-472C-9286-ADBCF7548669}"/>
              </a:ext>
            </a:extLst>
          </p:cNvPr>
          <p:cNvGrpSpPr/>
          <p:nvPr/>
        </p:nvGrpSpPr>
        <p:grpSpPr>
          <a:xfrm>
            <a:off x="1569002" y="989331"/>
            <a:ext cx="2049174" cy="1003218"/>
            <a:chOff x="1569002" y="989331"/>
            <a:chExt cx="2049174" cy="1003218"/>
          </a:xfrm>
        </p:grpSpPr>
        <p:sp>
          <p:nvSpPr>
            <p:cNvPr id="8" name="TextBox 7"/>
            <p:cNvSpPr txBox="1"/>
            <p:nvPr/>
          </p:nvSpPr>
          <p:spPr>
            <a:xfrm>
              <a:off x="1569002" y="989331"/>
              <a:ext cx="2049174"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agents</a:t>
              </a:r>
            </a:p>
          </p:txBody>
        </p:sp>
        <p:pic>
          <p:nvPicPr>
            <p:cNvPr id="85" name="Picture 8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2229164" y="1443614"/>
              <a:ext cx="548935" cy="548935"/>
            </a:xfrm>
            <a:prstGeom prst="rect">
              <a:avLst/>
            </a:prstGeom>
          </p:spPr>
        </p:pic>
      </p:grpSp>
      <p:grpSp>
        <p:nvGrpSpPr>
          <p:cNvPr id="15" name="Group 14">
            <a:extLst>
              <a:ext uri="{FF2B5EF4-FFF2-40B4-BE49-F238E27FC236}">
                <a16:creationId xmlns:a16="http://schemas.microsoft.com/office/drawing/2014/main" id="{D896803C-D71B-4592-9ECA-75D127D69A68}"/>
              </a:ext>
            </a:extLst>
          </p:cNvPr>
          <p:cNvGrpSpPr/>
          <p:nvPr/>
        </p:nvGrpSpPr>
        <p:grpSpPr>
          <a:xfrm>
            <a:off x="2177288" y="5365657"/>
            <a:ext cx="1370383" cy="1191952"/>
            <a:chOff x="2177288" y="5365657"/>
            <a:chExt cx="1370383" cy="1191952"/>
          </a:xfrm>
        </p:grpSpPr>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Log Stash</a:t>
              </a:r>
            </a:p>
          </p:txBody>
        </p:sp>
        <p:pic>
          <p:nvPicPr>
            <p:cNvPr id="86" name="Picture 85"/>
            <p:cNvPicPr>
              <a:picLocks noChangeAspect="1"/>
            </p:cNvPicPr>
            <p:nvPr/>
          </p:nvPicPr>
          <p:blipFill>
            <a:blip r:embed="rId11"/>
            <a:stretch>
              <a:fillRect/>
            </a:stretch>
          </p:blipFill>
          <p:spPr>
            <a:xfrm>
              <a:off x="2593589" y="5833564"/>
              <a:ext cx="452901" cy="724045"/>
            </a:xfrm>
            <a:prstGeom prst="rect">
              <a:avLst/>
            </a:prstGeom>
          </p:spPr>
        </p:pic>
      </p:grpSp>
      <p:grpSp>
        <p:nvGrpSpPr>
          <p:cNvPr id="14" name="Group 13">
            <a:extLst>
              <a:ext uri="{FF2B5EF4-FFF2-40B4-BE49-F238E27FC236}">
                <a16:creationId xmlns:a16="http://schemas.microsoft.com/office/drawing/2014/main" id="{D83ACCE4-173F-418C-944E-57F3A3E27BD9}"/>
              </a:ext>
            </a:extLst>
          </p:cNvPr>
          <p:cNvGrpSpPr/>
          <p:nvPr/>
        </p:nvGrpSpPr>
        <p:grpSpPr>
          <a:xfrm>
            <a:off x="369183" y="4256535"/>
            <a:ext cx="2998831" cy="1529816"/>
            <a:chOff x="369183" y="4256535"/>
            <a:chExt cx="2998831" cy="1529816"/>
          </a:xfrm>
        </p:grpSpPr>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Metrics, Diagnostic Log, Activity Log</a:t>
              </a:r>
            </a:p>
          </p:txBody>
        </p:sp>
        <p:pic>
          <p:nvPicPr>
            <p:cNvPr id="87" name="Picture 86"/>
            <p:cNvPicPr>
              <a:picLocks noChangeAspect="1"/>
            </p:cNvPicPr>
            <p:nvPr/>
          </p:nvPicPr>
          <p:blipFill>
            <a:blip r:embed="rId12"/>
            <a:stretch>
              <a:fillRect/>
            </a:stretch>
          </p:blipFill>
          <p:spPr>
            <a:xfrm>
              <a:off x="1162705" y="5026461"/>
              <a:ext cx="759890" cy="759890"/>
            </a:xfrm>
            <a:prstGeom prst="ellipse">
              <a:avLst/>
            </a:prstGeom>
          </p:spPr>
        </p:pic>
      </p:grpSp>
      <p:grpSp>
        <p:nvGrpSpPr>
          <p:cNvPr id="22" name="Group 21">
            <a:extLst>
              <a:ext uri="{FF2B5EF4-FFF2-40B4-BE49-F238E27FC236}">
                <a16:creationId xmlns:a16="http://schemas.microsoft.com/office/drawing/2014/main" id="{6004120E-19FF-46E0-9695-EAC04E9DC3D3}"/>
              </a:ext>
            </a:extLst>
          </p:cNvPr>
          <p:cNvGrpSpPr/>
          <p:nvPr/>
        </p:nvGrpSpPr>
        <p:grpSpPr>
          <a:xfrm>
            <a:off x="711300" y="2062079"/>
            <a:ext cx="1965818" cy="1133466"/>
            <a:chOff x="711300" y="2062079"/>
            <a:chExt cx="1965818" cy="1133466"/>
          </a:xfrm>
        </p:grpSpPr>
        <p:grpSp>
          <p:nvGrpSpPr>
            <p:cNvPr id="12" name="Group 11">
              <a:extLst>
                <a:ext uri="{FF2B5EF4-FFF2-40B4-BE49-F238E27FC236}">
                  <a16:creationId xmlns:a16="http://schemas.microsoft.com/office/drawing/2014/main" id="{67824741-FADF-4EF2-B51A-F0CFFC0D034C}"/>
                </a:ext>
              </a:extLst>
            </p:cNvPr>
            <p:cNvGrpSpPr/>
            <p:nvPr/>
          </p:nvGrpSpPr>
          <p:grpSpPr>
            <a:xfrm>
              <a:off x="711300" y="2062079"/>
              <a:ext cx="1965818" cy="1133466"/>
              <a:chOff x="711300" y="2062079"/>
              <a:chExt cx="1965818" cy="1133466"/>
            </a:xfrm>
          </p:grpSpPr>
          <p:sp>
            <p:nvSpPr>
              <p:cNvPr id="11" name="TextBox 10"/>
              <p:cNvSpPr txBox="1"/>
              <p:nvPr/>
            </p:nvSpPr>
            <p:spPr>
              <a:xfrm>
                <a:off x="711300" y="2062079"/>
                <a:ext cx="1965818"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 </a:t>
                </a:r>
                <a:r>
                  <a:rPr kumimoji="0" lang="en-US" sz="18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FluentD</a:t>
                </a: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8" name="Picture 87"/>
              <p:cNvPicPr>
                <a:picLocks noChangeAspect="1"/>
              </p:cNvPicPr>
              <p:nvPr/>
            </p:nvPicPr>
            <p:blipFill>
              <a:blip r:embed="rId13"/>
              <a:stretch>
                <a:fillRect/>
              </a:stretch>
            </p:blipFill>
            <p:spPr>
              <a:xfrm>
                <a:off x="867373" y="2392412"/>
                <a:ext cx="803133" cy="803133"/>
              </a:xfrm>
              <a:prstGeom prst="rect">
                <a:avLst/>
              </a:prstGeom>
            </p:spPr>
          </p:pic>
        </p:grpSp>
        <p:pic>
          <p:nvPicPr>
            <p:cNvPr id="21" name="Picture 20">
              <a:extLst>
                <a:ext uri="{FF2B5EF4-FFF2-40B4-BE49-F238E27FC236}">
                  <a16:creationId xmlns:a16="http://schemas.microsoft.com/office/drawing/2014/main" id="{97170D26-6428-4005-A67A-F717083E5D12}"/>
                </a:ext>
              </a:extLst>
            </p:cNvPr>
            <p:cNvPicPr>
              <a:picLocks noChangeAspect="1"/>
            </p:cNvPicPr>
            <p:nvPr/>
          </p:nvPicPr>
          <p:blipFill>
            <a:blip r:embed="rId14"/>
            <a:stretch>
              <a:fillRect/>
            </a:stretch>
          </p:blipFill>
          <p:spPr>
            <a:xfrm>
              <a:off x="1559467" y="2622208"/>
              <a:ext cx="913668" cy="343539"/>
            </a:xfrm>
            <a:prstGeom prst="rect">
              <a:avLst/>
            </a:prstGeom>
          </p:spPr>
        </p:pic>
      </p:grpSp>
    </p:spTree>
    <p:extLst>
      <p:ext uri="{BB962C8B-B14F-4D97-AF65-F5344CB8AC3E}">
        <p14:creationId xmlns:p14="http://schemas.microsoft.com/office/powerpoint/2010/main" val="375698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64" presetClass="path" presetSubtype="0" accel="50000" decel="50000" fill="hold" nodeType="withEffect">
                                  <p:stCondLst>
                                    <p:cond delay="0"/>
                                  </p:stCondLst>
                                  <p:childTnLst>
                                    <p:animMotion origin="layout" path="M 9.93107E-7 0.17748 L 9.93107E-7 -0.00023 " pathEditMode="relative" rAng="0" ptsTypes="AA">
                                      <p:cBhvr>
                                        <p:cTn id="38" dur="500" fill="hold"/>
                                        <p:tgtEl>
                                          <p:spTgt spid="48"/>
                                        </p:tgtEl>
                                        <p:attrNameLst>
                                          <p:attrName>ppt_x</p:attrName>
                                          <p:attrName>ppt_y</p:attrName>
                                        </p:attrNameLst>
                                      </p:cBhvr>
                                      <p:rCtr x="0" y="-8897"/>
                                    </p:animMotion>
                                  </p:childTnLst>
                                </p:cTn>
                              </p:par>
                              <p:par>
                                <p:cTn id="39" presetID="22" presetClass="entr" presetSubtype="4" fill="hold" nodeType="withEffect">
                                  <p:stCondLst>
                                    <p:cond delay="20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64" presetClass="path" presetSubtype="0" accel="50000" decel="50000" fill="hold" nodeType="withEffect">
                                  <p:stCondLst>
                                    <p:cond delay="100"/>
                                  </p:stCondLst>
                                  <p:childTnLst>
                                    <p:animMotion origin="layout" path="M -3.16569E-6 0.17748 L -3.16569E-6 -0.00023 " pathEditMode="relative" rAng="0" ptsTypes="AA">
                                      <p:cBhvr>
                                        <p:cTn id="49" dur="500" fill="hold"/>
                                        <p:tgtEl>
                                          <p:spTgt spid="51"/>
                                        </p:tgtEl>
                                        <p:attrNameLst>
                                          <p:attrName>ppt_x</p:attrName>
                                          <p:attrName>ppt_y</p:attrName>
                                        </p:attrNameLst>
                                      </p:cBhvr>
                                      <p:rCtr x="0" y="-8897"/>
                                    </p:animMotion>
                                  </p:childTnLst>
                                </p:cTn>
                              </p:par>
                              <p:par>
                                <p:cTn id="50" presetID="10" presetClass="entr" presetSubtype="0" fill="hold" grpId="0" nodeType="withEffect">
                                  <p:stCondLst>
                                    <p:cond delay="3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22" presetClass="entr" presetSubtype="4" fill="hold" nodeType="withEffect">
                                  <p:stCondLst>
                                    <p:cond delay="30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10" presetClass="entr" presetSubtype="0" fill="hold" nodeType="withEffect">
                                  <p:stCondLst>
                                    <p:cond delay="2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64" presetClass="path" presetSubtype="0" accel="50000" decel="50000" fill="hold" nodeType="withEffect">
                                  <p:stCondLst>
                                    <p:cond delay="200"/>
                                  </p:stCondLst>
                                  <p:childTnLst>
                                    <p:animMotion origin="layout" path="M 2.75977E-6 0.17749 L 2.75977E-6 -0.00022 " pathEditMode="relative" rAng="0" ptsTypes="AA">
                                      <p:cBhvr>
                                        <p:cTn id="60" dur="500" fill="hold"/>
                                        <p:tgtEl>
                                          <p:spTgt spid="54"/>
                                        </p:tgtEl>
                                        <p:attrNameLst>
                                          <p:attrName>ppt_x</p:attrName>
                                          <p:attrName>ppt_y</p:attrName>
                                        </p:attrNameLst>
                                      </p:cBhvr>
                                      <p:rCtr x="0" y="-8897"/>
                                    </p:animMotion>
                                  </p:childTnLst>
                                </p:cTn>
                              </p:par>
                              <p:par>
                                <p:cTn id="61" presetID="10" presetClass="entr" presetSubtype="0" fill="hold" grpId="0" nodeType="withEffect">
                                  <p:stCondLst>
                                    <p:cond delay="4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22" presetClass="entr" presetSubtype="2" fill="hold" nodeType="withEffect">
                                  <p:stCondLst>
                                    <p:cond delay="500"/>
                                  </p:stCondLst>
                                  <p:childTnLst>
                                    <p:set>
                                      <p:cBhvr>
                                        <p:cTn id="65" dur="1" fill="hold">
                                          <p:stCondLst>
                                            <p:cond delay="0"/>
                                          </p:stCondLst>
                                        </p:cTn>
                                        <p:tgtEl>
                                          <p:spTgt spid="47"/>
                                        </p:tgtEl>
                                        <p:attrNameLst>
                                          <p:attrName>style.visibility</p:attrName>
                                        </p:attrNameLst>
                                      </p:cBhvr>
                                      <p:to>
                                        <p:strVal val="visible"/>
                                      </p:to>
                                    </p:set>
                                    <p:animEffect transition="in" filter="wipe(right)">
                                      <p:cBhvr>
                                        <p:cTn id="66" dur="500"/>
                                        <p:tgtEl>
                                          <p:spTgt spid="47"/>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pPr algn="ctr"/>
            <a:r>
              <a:rPr lang="en-GB" sz="4800"/>
              <a:t>Azure Container Strategy</a:t>
            </a:r>
            <a:br>
              <a:rPr lang="en-GB" sz="4800"/>
            </a:br>
            <a:br>
              <a:rPr lang="en-GB" sz="1800"/>
            </a:br>
            <a:r>
              <a:rPr lang="en-GB" sz="4800"/>
              <a:t>“Containers everywhere”</a:t>
            </a:r>
          </a:p>
        </p:txBody>
      </p:sp>
      <p:pic>
        <p:nvPicPr>
          <p:cNvPr id="4" name="Picture 3"/>
          <p:cNvPicPr>
            <a:picLocks noChangeAspect="1"/>
          </p:cNvPicPr>
          <p:nvPr/>
        </p:nvPicPr>
        <p:blipFill>
          <a:blip r:embed="rId2"/>
          <a:stretch>
            <a:fillRect/>
          </a:stretch>
        </p:blipFill>
        <p:spPr>
          <a:xfrm>
            <a:off x="6753397" y="4455651"/>
            <a:ext cx="1072104" cy="1072104"/>
          </a:xfrm>
          <a:prstGeom prst="rect">
            <a:avLst/>
          </a:prstGeom>
        </p:spPr>
      </p:pic>
      <p:pic>
        <p:nvPicPr>
          <p:cNvPr id="8" name="Picture 7"/>
          <p:cNvPicPr>
            <a:picLocks noChangeAspect="1"/>
          </p:cNvPicPr>
          <p:nvPr/>
        </p:nvPicPr>
        <p:blipFill>
          <a:blip r:embed="rId3"/>
          <a:stretch>
            <a:fillRect/>
          </a:stretch>
        </p:blipFill>
        <p:spPr>
          <a:xfrm>
            <a:off x="6809771" y="2399234"/>
            <a:ext cx="990600" cy="990600"/>
          </a:xfrm>
          <a:prstGeom prst="rect">
            <a:avLst/>
          </a:prstGeom>
        </p:spPr>
      </p:pic>
      <p:grpSp>
        <p:nvGrpSpPr>
          <p:cNvPr id="12" name="Group 11"/>
          <p:cNvGrpSpPr/>
          <p:nvPr/>
        </p:nvGrpSpPr>
        <p:grpSpPr>
          <a:xfrm>
            <a:off x="4379610" y="2390555"/>
            <a:ext cx="1066800" cy="1010085"/>
            <a:chOff x="9190037" y="4972729"/>
            <a:chExt cx="780290" cy="780290"/>
          </a:xfrm>
        </p:grpSpPr>
        <p:sp>
          <p:nvSpPr>
            <p:cNvPr id="11" name="Rectangle 10"/>
            <p:cNvSpPr/>
            <p:nvPr/>
          </p:nvSpPr>
          <p:spPr bwMode="auto">
            <a:xfrm>
              <a:off x="9351582" y="5093679"/>
              <a:ext cx="457199" cy="3048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 name="Picture 8"/>
            <p:cNvPicPr>
              <a:picLocks noChangeAspect="1"/>
            </p:cNvPicPr>
            <p:nvPr/>
          </p:nvPicPr>
          <p:blipFill>
            <a:blip r:embed="rId4"/>
            <a:stretch>
              <a:fillRect/>
            </a:stretch>
          </p:blipFill>
          <p:spPr>
            <a:xfrm>
              <a:off x="9190037" y="4972729"/>
              <a:ext cx="780290" cy="780290"/>
            </a:xfrm>
            <a:prstGeom prst="rect">
              <a:avLst/>
            </a:prstGeom>
          </p:spPr>
        </p:pic>
      </p:grpSp>
      <p:pic>
        <p:nvPicPr>
          <p:cNvPr id="14" name="Picture 13"/>
          <p:cNvPicPr>
            <a:picLocks noChangeAspect="1"/>
          </p:cNvPicPr>
          <p:nvPr/>
        </p:nvPicPr>
        <p:blipFill>
          <a:blip r:embed="rId5"/>
          <a:stretch>
            <a:fillRect/>
          </a:stretch>
        </p:blipFill>
        <p:spPr>
          <a:xfrm>
            <a:off x="1980739" y="2318462"/>
            <a:ext cx="1152145" cy="1152145"/>
          </a:xfrm>
          <a:prstGeom prst="rect">
            <a:avLst/>
          </a:prstGeom>
        </p:spPr>
      </p:pic>
      <p:pic>
        <p:nvPicPr>
          <p:cNvPr id="16" name="Picture 15"/>
          <p:cNvPicPr>
            <a:picLocks noChangeAspect="1"/>
          </p:cNvPicPr>
          <p:nvPr/>
        </p:nvPicPr>
        <p:blipFill>
          <a:blip r:embed="rId6"/>
          <a:stretch>
            <a:fillRect/>
          </a:stretch>
        </p:blipFill>
        <p:spPr>
          <a:xfrm>
            <a:off x="4335508" y="4411662"/>
            <a:ext cx="1160083" cy="1160083"/>
          </a:xfrm>
          <a:prstGeom prst="rect">
            <a:avLst/>
          </a:prstGeom>
        </p:spPr>
      </p:pic>
      <p:pic>
        <p:nvPicPr>
          <p:cNvPr id="17" name="Picture 16"/>
          <p:cNvPicPr>
            <a:picLocks noChangeAspect="1"/>
          </p:cNvPicPr>
          <p:nvPr/>
        </p:nvPicPr>
        <p:blipFill>
          <a:blip r:embed="rId7"/>
          <a:stretch>
            <a:fillRect/>
          </a:stretch>
        </p:blipFill>
        <p:spPr>
          <a:xfrm>
            <a:off x="9163732" y="2368956"/>
            <a:ext cx="1051156" cy="1051156"/>
          </a:xfrm>
          <a:prstGeom prst="rect">
            <a:avLst/>
          </a:prstGeom>
        </p:spPr>
      </p:pic>
      <p:sp>
        <p:nvSpPr>
          <p:cNvPr id="19" name="TextBox 18"/>
          <p:cNvSpPr txBox="1"/>
          <p:nvPr/>
        </p:nvSpPr>
        <p:spPr>
          <a:xfrm>
            <a:off x="1341437" y="3333599"/>
            <a:ext cx="236810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Container Service</a:t>
            </a:r>
          </a:p>
        </p:txBody>
      </p:sp>
      <p:sp>
        <p:nvSpPr>
          <p:cNvPr id="20" name="TextBox 19"/>
          <p:cNvSpPr txBox="1"/>
          <p:nvPr/>
        </p:nvSpPr>
        <p:spPr>
          <a:xfrm>
            <a:off x="1510781" y="5445190"/>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Team Services</a:t>
            </a:r>
          </a:p>
        </p:txBody>
      </p:sp>
      <p:sp>
        <p:nvSpPr>
          <p:cNvPr id="21" name="TextBox 20"/>
          <p:cNvSpPr txBox="1"/>
          <p:nvPr/>
        </p:nvSpPr>
        <p:spPr>
          <a:xfrm>
            <a:off x="6303387" y="3333599"/>
            <a:ext cx="193723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Service Fabric</a:t>
            </a:r>
          </a:p>
        </p:txBody>
      </p:sp>
      <p:sp>
        <p:nvSpPr>
          <p:cNvPr id="22" name="TextBox 21"/>
          <p:cNvSpPr txBox="1"/>
          <p:nvPr/>
        </p:nvSpPr>
        <p:spPr>
          <a:xfrm>
            <a:off x="8639213" y="3333599"/>
            <a:ext cx="2016626"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Marketplace</a:t>
            </a:r>
          </a:p>
        </p:txBody>
      </p:sp>
      <p:sp>
        <p:nvSpPr>
          <p:cNvPr id="23" name="TextBox 22"/>
          <p:cNvSpPr txBox="1"/>
          <p:nvPr/>
        </p:nvSpPr>
        <p:spPr>
          <a:xfrm>
            <a:off x="3698362" y="3354497"/>
            <a:ext cx="240572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Docker Machine Driver</a:t>
            </a:r>
          </a:p>
        </p:txBody>
      </p:sp>
      <p:sp>
        <p:nvSpPr>
          <p:cNvPr id="24" name="TextBox 23"/>
          <p:cNvSpPr txBox="1"/>
          <p:nvPr/>
        </p:nvSpPr>
        <p:spPr>
          <a:xfrm>
            <a:off x="3946933" y="5470827"/>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VM Extensions</a:t>
            </a:r>
          </a:p>
        </p:txBody>
      </p:sp>
      <p:sp>
        <p:nvSpPr>
          <p:cNvPr id="25" name="TextBox 24"/>
          <p:cNvSpPr txBox="1"/>
          <p:nvPr/>
        </p:nvSpPr>
        <p:spPr>
          <a:xfrm>
            <a:off x="6361356" y="5454802"/>
            <a:ext cx="183808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2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Labs</a:t>
            </a:r>
          </a:p>
        </p:txBody>
      </p:sp>
      <p:sp>
        <p:nvSpPr>
          <p:cNvPr id="26" name="TextBox 25"/>
          <p:cNvSpPr txBox="1"/>
          <p:nvPr/>
        </p:nvSpPr>
        <p:spPr>
          <a:xfrm>
            <a:off x="8352417" y="5454802"/>
            <a:ext cx="2590219" cy="9264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Windows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Server 2016</a:t>
            </a:r>
          </a:p>
        </p:txBody>
      </p:sp>
      <p:pic>
        <p:nvPicPr>
          <p:cNvPr id="27" name="Picture 26"/>
          <p:cNvPicPr>
            <a:picLocks noChangeAspect="1"/>
          </p:cNvPicPr>
          <p:nvPr/>
        </p:nvPicPr>
        <p:blipFill>
          <a:blip r:embed="rId8">
            <a:duotone>
              <a:prstClr val="black"/>
              <a:srgbClr val="0078D7">
                <a:tint val="45000"/>
                <a:satMod val="400000"/>
              </a:srgbClr>
            </a:duotone>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083308" y="4492245"/>
            <a:ext cx="1212005" cy="998917"/>
          </a:xfrm>
          <a:prstGeom prst="rect">
            <a:avLst/>
          </a:prstGeom>
        </p:spPr>
      </p:pic>
      <p:pic>
        <p:nvPicPr>
          <p:cNvPr id="29" name="Picture 28"/>
          <p:cNvPicPr>
            <a:picLocks noChangeAspect="1"/>
          </p:cNvPicPr>
          <p:nvPr/>
        </p:nvPicPr>
        <p:blipFill rotWithShape="1">
          <a:blip r:embed="rId10">
            <a:duotone>
              <a:prstClr val="black"/>
              <a:schemeClr val="bg1">
                <a:lumMod val="50000"/>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Lst>
          </a:blip>
          <a:srcRect t="20391" r="65489" b="23958"/>
          <a:stretch/>
        </p:blipFill>
        <p:spPr>
          <a:xfrm>
            <a:off x="4937237" y="2746968"/>
            <a:ext cx="420832" cy="365690"/>
          </a:xfrm>
          <a:prstGeom prst="rect">
            <a:avLst/>
          </a:prstGeom>
        </p:spPr>
      </p:pic>
      <p:pic>
        <p:nvPicPr>
          <p:cNvPr id="3" name="Picture 2"/>
          <p:cNvPicPr>
            <a:picLocks noChangeAspect="1"/>
          </p:cNvPicPr>
          <p:nvPr/>
        </p:nvPicPr>
        <p:blipFill>
          <a:blip r:embed="rId12"/>
          <a:stretch>
            <a:fillRect/>
          </a:stretch>
        </p:blipFill>
        <p:spPr>
          <a:xfrm>
            <a:off x="2012631" y="4537297"/>
            <a:ext cx="933530" cy="933530"/>
          </a:xfrm>
          <a:prstGeom prst="rect">
            <a:avLst/>
          </a:prstGeom>
        </p:spPr>
      </p:pic>
    </p:spTree>
    <p:extLst>
      <p:ext uri="{BB962C8B-B14F-4D97-AF65-F5344CB8AC3E}">
        <p14:creationId xmlns:p14="http://schemas.microsoft.com/office/powerpoint/2010/main" val="26625496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68751" y="2963342"/>
            <a:ext cx="1162810" cy="116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84" y="497"/>
            <a:ext cx="4388497" cy="6993533"/>
          </a:xfrm>
          <a:prstGeom prst="rect">
            <a:avLst/>
          </a:prstGeom>
          <a:solidFill>
            <a:srgbClr val="32145A"/>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399" y="-49480215"/>
          <a:ext cx="7360194" cy="57212629"/>
        </p:xfrm>
        <a:graphic>
          <a:graphicData uri="http://schemas.openxmlformats.org/drawingml/2006/table">
            <a:tbl>
              <a:tblPr/>
              <a:tblGrid>
                <a:gridCol w="7360194">
                  <a:extLst>
                    <a:ext uri="{9D8B030D-6E8A-4147-A177-3AD203B41FA5}">
                      <a16:colId xmlns:a16="http://schemas.microsoft.com/office/drawing/2014/main" val="1075190229"/>
                    </a:ext>
                  </a:extLst>
                </a:gridCol>
              </a:tblGrid>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36902168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54">
                    <a:lnL>
                      <a:noFill/>
                    </a:lnL>
                    <a:lnR>
                      <a:noFill/>
                    </a:lnR>
                    <a:lnT>
                      <a:noFill/>
                    </a:lnT>
                    <a:lnB>
                      <a:noFill/>
                    </a:lnB>
                  </a:tcPr>
                </a:tc>
                <a:extLst>
                  <a:ext uri="{0D108BD9-81ED-4DB2-BD59-A6C34878D82A}">
                    <a16:rowId xmlns:a16="http://schemas.microsoft.com/office/drawing/2014/main" val="2076108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54">
                    <a:lnL>
                      <a:noFill/>
                    </a:lnL>
                    <a:lnR>
                      <a:noFill/>
                    </a:lnR>
                    <a:lnT>
                      <a:noFill/>
                    </a:lnT>
                    <a:lnB>
                      <a:noFill/>
                    </a:lnB>
                  </a:tcPr>
                </a:tc>
                <a:extLst>
                  <a:ext uri="{0D108BD9-81ED-4DB2-BD59-A6C34878D82A}">
                    <a16:rowId xmlns:a16="http://schemas.microsoft.com/office/drawing/2014/main" val="22543443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54">
                    <a:lnL>
                      <a:noFill/>
                    </a:lnL>
                    <a:lnR>
                      <a:noFill/>
                    </a:lnR>
                    <a:lnT>
                      <a:noFill/>
                    </a:lnT>
                    <a:lnB>
                      <a:noFill/>
                    </a:lnB>
                  </a:tcPr>
                </a:tc>
                <a:extLst>
                  <a:ext uri="{0D108BD9-81ED-4DB2-BD59-A6C34878D82A}">
                    <a16:rowId xmlns:a16="http://schemas.microsoft.com/office/drawing/2014/main" val="26079252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54">
                    <a:lnL>
                      <a:noFill/>
                    </a:lnL>
                    <a:lnR>
                      <a:noFill/>
                    </a:lnR>
                    <a:lnT>
                      <a:noFill/>
                    </a:lnT>
                    <a:lnB>
                      <a:noFill/>
                    </a:lnB>
                  </a:tcPr>
                </a:tc>
                <a:extLst>
                  <a:ext uri="{0D108BD9-81ED-4DB2-BD59-A6C34878D82A}">
                    <a16:rowId xmlns:a16="http://schemas.microsoft.com/office/drawing/2014/main" val="30671028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54">
                    <a:lnL>
                      <a:noFill/>
                    </a:lnL>
                    <a:lnR>
                      <a:noFill/>
                    </a:lnR>
                    <a:lnT>
                      <a:noFill/>
                    </a:lnT>
                    <a:lnB>
                      <a:noFill/>
                    </a:lnB>
                  </a:tcPr>
                </a:tc>
                <a:extLst>
                  <a:ext uri="{0D108BD9-81ED-4DB2-BD59-A6C34878D82A}">
                    <a16:rowId xmlns:a16="http://schemas.microsoft.com/office/drawing/2014/main" val="156887356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54">
                    <a:lnL>
                      <a:noFill/>
                    </a:lnL>
                    <a:lnR>
                      <a:noFill/>
                    </a:lnR>
                    <a:lnT>
                      <a:noFill/>
                    </a:lnT>
                    <a:lnB>
                      <a:noFill/>
                    </a:lnB>
                  </a:tcPr>
                </a:tc>
                <a:extLst>
                  <a:ext uri="{0D108BD9-81ED-4DB2-BD59-A6C34878D82A}">
                    <a16:rowId xmlns:a16="http://schemas.microsoft.com/office/drawing/2014/main" val="30932062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54">
                    <a:lnL>
                      <a:noFill/>
                    </a:lnL>
                    <a:lnR>
                      <a:noFill/>
                    </a:lnR>
                    <a:lnT>
                      <a:noFill/>
                    </a:lnT>
                    <a:lnB>
                      <a:noFill/>
                    </a:lnB>
                  </a:tcPr>
                </a:tc>
                <a:extLst>
                  <a:ext uri="{0D108BD9-81ED-4DB2-BD59-A6C34878D82A}">
                    <a16:rowId xmlns:a16="http://schemas.microsoft.com/office/drawing/2014/main" val="745752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54">
                    <a:lnL>
                      <a:noFill/>
                    </a:lnL>
                    <a:lnR>
                      <a:noFill/>
                    </a:lnR>
                    <a:lnT>
                      <a:noFill/>
                    </a:lnT>
                    <a:lnB>
                      <a:noFill/>
                    </a:lnB>
                  </a:tcPr>
                </a:tc>
                <a:extLst>
                  <a:ext uri="{0D108BD9-81ED-4DB2-BD59-A6C34878D82A}">
                    <a16:rowId xmlns:a16="http://schemas.microsoft.com/office/drawing/2014/main" val="23613778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54">
                    <a:lnL>
                      <a:noFill/>
                    </a:lnL>
                    <a:lnR>
                      <a:noFill/>
                    </a:lnR>
                    <a:lnT>
                      <a:noFill/>
                    </a:lnT>
                    <a:lnB>
                      <a:noFill/>
                    </a:lnB>
                  </a:tcPr>
                </a:tc>
                <a:extLst>
                  <a:ext uri="{0D108BD9-81ED-4DB2-BD59-A6C34878D82A}">
                    <a16:rowId xmlns:a16="http://schemas.microsoft.com/office/drawing/2014/main" val="60464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54">
                    <a:lnL>
                      <a:noFill/>
                    </a:lnL>
                    <a:lnR>
                      <a:noFill/>
                    </a:lnR>
                    <a:lnT>
                      <a:noFill/>
                    </a:lnT>
                    <a:lnB>
                      <a:noFill/>
                    </a:lnB>
                  </a:tcPr>
                </a:tc>
                <a:extLst>
                  <a:ext uri="{0D108BD9-81ED-4DB2-BD59-A6C34878D82A}">
                    <a16:rowId xmlns:a16="http://schemas.microsoft.com/office/drawing/2014/main" val="285574281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54">
                    <a:lnL>
                      <a:noFill/>
                    </a:lnL>
                    <a:lnR>
                      <a:noFill/>
                    </a:lnR>
                    <a:lnT>
                      <a:noFill/>
                    </a:lnT>
                    <a:lnB>
                      <a:noFill/>
                    </a:lnB>
                  </a:tcPr>
                </a:tc>
                <a:extLst>
                  <a:ext uri="{0D108BD9-81ED-4DB2-BD59-A6C34878D82A}">
                    <a16:rowId xmlns:a16="http://schemas.microsoft.com/office/drawing/2014/main" val="11800867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54">
                    <a:lnL>
                      <a:noFill/>
                    </a:lnL>
                    <a:lnR>
                      <a:noFill/>
                    </a:lnR>
                    <a:lnT>
                      <a:noFill/>
                    </a:lnT>
                    <a:lnB>
                      <a:noFill/>
                    </a:lnB>
                  </a:tcPr>
                </a:tc>
                <a:extLst>
                  <a:ext uri="{0D108BD9-81ED-4DB2-BD59-A6C34878D82A}">
                    <a16:rowId xmlns:a16="http://schemas.microsoft.com/office/drawing/2014/main" val="3125881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54">
                    <a:lnL>
                      <a:noFill/>
                    </a:lnL>
                    <a:lnR>
                      <a:noFill/>
                    </a:lnR>
                    <a:lnT>
                      <a:noFill/>
                    </a:lnT>
                    <a:lnB>
                      <a:noFill/>
                    </a:lnB>
                  </a:tcPr>
                </a:tc>
                <a:extLst>
                  <a:ext uri="{0D108BD9-81ED-4DB2-BD59-A6C34878D82A}">
                    <a16:rowId xmlns:a16="http://schemas.microsoft.com/office/drawing/2014/main" val="2621743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54">
                    <a:lnL>
                      <a:noFill/>
                    </a:lnL>
                    <a:lnR>
                      <a:noFill/>
                    </a:lnR>
                    <a:lnT>
                      <a:noFill/>
                    </a:lnT>
                    <a:lnB>
                      <a:noFill/>
                    </a:lnB>
                  </a:tcPr>
                </a:tc>
                <a:extLst>
                  <a:ext uri="{0D108BD9-81ED-4DB2-BD59-A6C34878D82A}">
                    <a16:rowId xmlns:a16="http://schemas.microsoft.com/office/drawing/2014/main" val="52403889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54">
                    <a:lnL>
                      <a:noFill/>
                    </a:lnL>
                    <a:lnR>
                      <a:noFill/>
                    </a:lnR>
                    <a:lnT>
                      <a:noFill/>
                    </a:lnT>
                    <a:lnB>
                      <a:noFill/>
                    </a:lnB>
                  </a:tcPr>
                </a:tc>
                <a:extLst>
                  <a:ext uri="{0D108BD9-81ED-4DB2-BD59-A6C34878D82A}">
                    <a16:rowId xmlns:a16="http://schemas.microsoft.com/office/drawing/2014/main" val="347061320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54">
                    <a:lnL>
                      <a:noFill/>
                    </a:lnL>
                    <a:lnR>
                      <a:noFill/>
                    </a:lnR>
                    <a:lnT>
                      <a:noFill/>
                    </a:lnT>
                    <a:lnB>
                      <a:noFill/>
                    </a:lnB>
                  </a:tcPr>
                </a:tc>
                <a:extLst>
                  <a:ext uri="{0D108BD9-81ED-4DB2-BD59-A6C34878D82A}">
                    <a16:rowId xmlns:a16="http://schemas.microsoft.com/office/drawing/2014/main" val="305011708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54">
                    <a:lnL>
                      <a:noFill/>
                    </a:lnL>
                    <a:lnR>
                      <a:noFill/>
                    </a:lnR>
                    <a:lnT>
                      <a:noFill/>
                    </a:lnT>
                    <a:lnB>
                      <a:noFill/>
                    </a:lnB>
                  </a:tcPr>
                </a:tc>
                <a:extLst>
                  <a:ext uri="{0D108BD9-81ED-4DB2-BD59-A6C34878D82A}">
                    <a16:rowId xmlns:a16="http://schemas.microsoft.com/office/drawing/2014/main" val="188851639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54">
                    <a:lnL>
                      <a:noFill/>
                    </a:lnL>
                    <a:lnR>
                      <a:noFill/>
                    </a:lnR>
                    <a:lnT>
                      <a:noFill/>
                    </a:lnT>
                    <a:lnB>
                      <a:noFill/>
                    </a:lnB>
                  </a:tcPr>
                </a:tc>
                <a:extLst>
                  <a:ext uri="{0D108BD9-81ED-4DB2-BD59-A6C34878D82A}">
                    <a16:rowId xmlns:a16="http://schemas.microsoft.com/office/drawing/2014/main" val="3999138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54">
                    <a:lnL>
                      <a:noFill/>
                    </a:lnL>
                    <a:lnR>
                      <a:noFill/>
                    </a:lnR>
                    <a:lnT>
                      <a:noFill/>
                    </a:lnT>
                    <a:lnB>
                      <a:noFill/>
                    </a:lnB>
                  </a:tcPr>
                </a:tc>
                <a:extLst>
                  <a:ext uri="{0D108BD9-81ED-4DB2-BD59-A6C34878D82A}">
                    <a16:rowId xmlns:a16="http://schemas.microsoft.com/office/drawing/2014/main" val="5590213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54">
                    <a:lnL>
                      <a:noFill/>
                    </a:lnL>
                    <a:lnR>
                      <a:noFill/>
                    </a:lnR>
                    <a:lnT>
                      <a:noFill/>
                    </a:lnT>
                    <a:lnB>
                      <a:noFill/>
                    </a:lnB>
                  </a:tcPr>
                </a:tc>
                <a:extLst>
                  <a:ext uri="{0D108BD9-81ED-4DB2-BD59-A6C34878D82A}">
                    <a16:rowId xmlns:a16="http://schemas.microsoft.com/office/drawing/2014/main" val="7765121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54">
                    <a:lnL>
                      <a:noFill/>
                    </a:lnL>
                    <a:lnR>
                      <a:noFill/>
                    </a:lnR>
                    <a:lnT>
                      <a:noFill/>
                    </a:lnT>
                    <a:lnB>
                      <a:noFill/>
                    </a:lnB>
                  </a:tcPr>
                </a:tc>
                <a:extLst>
                  <a:ext uri="{0D108BD9-81ED-4DB2-BD59-A6C34878D82A}">
                    <a16:rowId xmlns:a16="http://schemas.microsoft.com/office/drawing/2014/main" val="38804490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54">
                    <a:lnL>
                      <a:noFill/>
                    </a:lnL>
                    <a:lnR>
                      <a:noFill/>
                    </a:lnR>
                    <a:lnT>
                      <a:noFill/>
                    </a:lnT>
                    <a:lnB>
                      <a:noFill/>
                    </a:lnB>
                  </a:tcPr>
                </a:tc>
                <a:extLst>
                  <a:ext uri="{0D108BD9-81ED-4DB2-BD59-A6C34878D82A}">
                    <a16:rowId xmlns:a16="http://schemas.microsoft.com/office/drawing/2014/main" val="41290439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54">
                    <a:lnL>
                      <a:noFill/>
                    </a:lnL>
                    <a:lnR>
                      <a:noFill/>
                    </a:lnR>
                    <a:lnT>
                      <a:noFill/>
                    </a:lnT>
                    <a:lnB>
                      <a:noFill/>
                    </a:lnB>
                  </a:tcPr>
                </a:tc>
                <a:extLst>
                  <a:ext uri="{0D108BD9-81ED-4DB2-BD59-A6C34878D82A}">
                    <a16:rowId xmlns:a16="http://schemas.microsoft.com/office/drawing/2014/main" val="179642918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54">
                    <a:lnL>
                      <a:noFill/>
                    </a:lnL>
                    <a:lnR>
                      <a:noFill/>
                    </a:lnR>
                    <a:lnT>
                      <a:noFill/>
                    </a:lnT>
                    <a:lnB>
                      <a:noFill/>
                    </a:lnB>
                  </a:tcPr>
                </a:tc>
                <a:extLst>
                  <a:ext uri="{0D108BD9-81ED-4DB2-BD59-A6C34878D82A}">
                    <a16:rowId xmlns:a16="http://schemas.microsoft.com/office/drawing/2014/main" val="394230297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54">
                    <a:lnL>
                      <a:noFill/>
                    </a:lnL>
                    <a:lnR>
                      <a:noFill/>
                    </a:lnR>
                    <a:lnT>
                      <a:noFill/>
                    </a:lnT>
                    <a:lnB>
                      <a:noFill/>
                    </a:lnB>
                  </a:tcPr>
                </a:tc>
                <a:extLst>
                  <a:ext uri="{0D108BD9-81ED-4DB2-BD59-A6C34878D82A}">
                    <a16:rowId xmlns:a16="http://schemas.microsoft.com/office/drawing/2014/main" val="29367728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54">
                    <a:lnL>
                      <a:noFill/>
                    </a:lnL>
                    <a:lnR>
                      <a:noFill/>
                    </a:lnR>
                    <a:lnT>
                      <a:noFill/>
                    </a:lnT>
                    <a:lnB>
                      <a:noFill/>
                    </a:lnB>
                  </a:tcPr>
                </a:tc>
                <a:extLst>
                  <a:ext uri="{0D108BD9-81ED-4DB2-BD59-A6C34878D82A}">
                    <a16:rowId xmlns:a16="http://schemas.microsoft.com/office/drawing/2014/main" val="5098132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54">
                    <a:lnL>
                      <a:noFill/>
                    </a:lnL>
                    <a:lnR>
                      <a:noFill/>
                    </a:lnR>
                    <a:lnT>
                      <a:noFill/>
                    </a:lnT>
                    <a:lnB>
                      <a:noFill/>
                    </a:lnB>
                  </a:tcPr>
                </a:tc>
                <a:extLst>
                  <a:ext uri="{0D108BD9-81ED-4DB2-BD59-A6C34878D82A}">
                    <a16:rowId xmlns:a16="http://schemas.microsoft.com/office/drawing/2014/main" val="25104115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54">
                    <a:lnL>
                      <a:noFill/>
                    </a:lnL>
                    <a:lnR>
                      <a:noFill/>
                    </a:lnR>
                    <a:lnT>
                      <a:noFill/>
                    </a:lnT>
                    <a:lnB>
                      <a:noFill/>
                    </a:lnB>
                  </a:tcPr>
                </a:tc>
                <a:extLst>
                  <a:ext uri="{0D108BD9-81ED-4DB2-BD59-A6C34878D82A}">
                    <a16:rowId xmlns:a16="http://schemas.microsoft.com/office/drawing/2014/main" val="121465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54">
                    <a:lnL>
                      <a:noFill/>
                    </a:lnL>
                    <a:lnR>
                      <a:noFill/>
                    </a:lnR>
                    <a:lnT>
                      <a:noFill/>
                    </a:lnT>
                    <a:lnB>
                      <a:noFill/>
                    </a:lnB>
                  </a:tcPr>
                </a:tc>
                <a:extLst>
                  <a:ext uri="{0D108BD9-81ED-4DB2-BD59-A6C34878D82A}">
                    <a16:rowId xmlns:a16="http://schemas.microsoft.com/office/drawing/2014/main" val="21838287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54">
                    <a:lnL>
                      <a:noFill/>
                    </a:lnL>
                    <a:lnR>
                      <a:noFill/>
                    </a:lnR>
                    <a:lnT>
                      <a:noFill/>
                    </a:lnT>
                    <a:lnB>
                      <a:noFill/>
                    </a:lnB>
                  </a:tcPr>
                </a:tc>
                <a:extLst>
                  <a:ext uri="{0D108BD9-81ED-4DB2-BD59-A6C34878D82A}">
                    <a16:rowId xmlns:a16="http://schemas.microsoft.com/office/drawing/2014/main" val="241181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54">
                    <a:lnL>
                      <a:noFill/>
                    </a:lnL>
                    <a:lnR>
                      <a:noFill/>
                    </a:lnR>
                    <a:lnT>
                      <a:noFill/>
                    </a:lnT>
                    <a:lnB>
                      <a:noFill/>
                    </a:lnB>
                  </a:tcPr>
                </a:tc>
                <a:extLst>
                  <a:ext uri="{0D108BD9-81ED-4DB2-BD59-A6C34878D82A}">
                    <a16:rowId xmlns:a16="http://schemas.microsoft.com/office/drawing/2014/main" val="25846647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54">
                    <a:lnL>
                      <a:noFill/>
                    </a:lnL>
                    <a:lnR>
                      <a:noFill/>
                    </a:lnR>
                    <a:lnT>
                      <a:noFill/>
                    </a:lnT>
                    <a:lnB>
                      <a:noFill/>
                    </a:lnB>
                  </a:tcPr>
                </a:tc>
                <a:extLst>
                  <a:ext uri="{0D108BD9-81ED-4DB2-BD59-A6C34878D82A}">
                    <a16:rowId xmlns:a16="http://schemas.microsoft.com/office/drawing/2014/main" val="70778567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54">
                    <a:lnL>
                      <a:noFill/>
                    </a:lnL>
                    <a:lnR>
                      <a:noFill/>
                    </a:lnR>
                    <a:lnT>
                      <a:noFill/>
                    </a:lnT>
                    <a:lnB>
                      <a:noFill/>
                    </a:lnB>
                  </a:tcPr>
                </a:tc>
                <a:extLst>
                  <a:ext uri="{0D108BD9-81ED-4DB2-BD59-A6C34878D82A}">
                    <a16:rowId xmlns:a16="http://schemas.microsoft.com/office/drawing/2014/main" val="32375388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54">
                    <a:lnL>
                      <a:noFill/>
                    </a:lnL>
                    <a:lnR>
                      <a:noFill/>
                    </a:lnR>
                    <a:lnT>
                      <a:noFill/>
                    </a:lnT>
                    <a:lnB>
                      <a:noFill/>
                    </a:lnB>
                  </a:tcPr>
                </a:tc>
                <a:extLst>
                  <a:ext uri="{0D108BD9-81ED-4DB2-BD59-A6C34878D82A}">
                    <a16:rowId xmlns:a16="http://schemas.microsoft.com/office/drawing/2014/main" val="100551809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54">
                    <a:lnL>
                      <a:noFill/>
                    </a:lnL>
                    <a:lnR>
                      <a:noFill/>
                    </a:lnR>
                    <a:lnT>
                      <a:noFill/>
                    </a:lnT>
                    <a:lnB>
                      <a:noFill/>
                    </a:lnB>
                  </a:tcPr>
                </a:tc>
                <a:extLst>
                  <a:ext uri="{0D108BD9-81ED-4DB2-BD59-A6C34878D82A}">
                    <a16:rowId xmlns:a16="http://schemas.microsoft.com/office/drawing/2014/main" val="357035653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54">
                    <a:lnL>
                      <a:noFill/>
                    </a:lnL>
                    <a:lnR>
                      <a:noFill/>
                    </a:lnR>
                    <a:lnT>
                      <a:noFill/>
                    </a:lnT>
                    <a:lnB>
                      <a:noFill/>
                    </a:lnB>
                  </a:tcPr>
                </a:tc>
                <a:extLst>
                  <a:ext uri="{0D108BD9-81ED-4DB2-BD59-A6C34878D82A}">
                    <a16:rowId xmlns:a16="http://schemas.microsoft.com/office/drawing/2014/main" val="261617544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54">
                    <a:lnL>
                      <a:noFill/>
                    </a:lnL>
                    <a:lnR>
                      <a:noFill/>
                    </a:lnR>
                    <a:lnT>
                      <a:noFill/>
                    </a:lnT>
                    <a:lnB>
                      <a:noFill/>
                    </a:lnB>
                  </a:tcPr>
                </a:tc>
                <a:extLst>
                  <a:ext uri="{0D108BD9-81ED-4DB2-BD59-A6C34878D82A}">
                    <a16:rowId xmlns:a16="http://schemas.microsoft.com/office/drawing/2014/main" val="3526630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54">
                    <a:lnL>
                      <a:noFill/>
                    </a:lnL>
                    <a:lnR>
                      <a:noFill/>
                    </a:lnR>
                    <a:lnT>
                      <a:noFill/>
                    </a:lnT>
                    <a:lnB>
                      <a:noFill/>
                    </a:lnB>
                  </a:tcPr>
                </a:tc>
                <a:extLst>
                  <a:ext uri="{0D108BD9-81ED-4DB2-BD59-A6C34878D82A}">
                    <a16:rowId xmlns:a16="http://schemas.microsoft.com/office/drawing/2014/main" val="20195678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54">
                    <a:lnL>
                      <a:noFill/>
                    </a:lnL>
                    <a:lnR>
                      <a:noFill/>
                    </a:lnR>
                    <a:lnT>
                      <a:noFill/>
                    </a:lnT>
                    <a:lnB>
                      <a:noFill/>
                    </a:lnB>
                  </a:tcPr>
                </a:tc>
                <a:extLst>
                  <a:ext uri="{0D108BD9-81ED-4DB2-BD59-A6C34878D82A}">
                    <a16:rowId xmlns:a16="http://schemas.microsoft.com/office/drawing/2014/main" val="194923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54">
                    <a:lnL>
                      <a:noFill/>
                    </a:lnL>
                    <a:lnR>
                      <a:noFill/>
                    </a:lnR>
                    <a:lnT>
                      <a:noFill/>
                    </a:lnT>
                    <a:lnB>
                      <a:noFill/>
                    </a:lnB>
                  </a:tcPr>
                </a:tc>
                <a:extLst>
                  <a:ext uri="{0D108BD9-81ED-4DB2-BD59-A6C34878D82A}">
                    <a16:rowId xmlns:a16="http://schemas.microsoft.com/office/drawing/2014/main" val="1403248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54">
                    <a:lnL>
                      <a:noFill/>
                    </a:lnL>
                    <a:lnR>
                      <a:noFill/>
                    </a:lnR>
                    <a:lnT>
                      <a:noFill/>
                    </a:lnT>
                    <a:lnB>
                      <a:noFill/>
                    </a:lnB>
                  </a:tcPr>
                </a:tc>
                <a:extLst>
                  <a:ext uri="{0D108BD9-81ED-4DB2-BD59-A6C34878D82A}">
                    <a16:rowId xmlns:a16="http://schemas.microsoft.com/office/drawing/2014/main" val="7666081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54">
                    <a:lnL>
                      <a:noFill/>
                    </a:lnL>
                    <a:lnR>
                      <a:noFill/>
                    </a:lnR>
                    <a:lnT>
                      <a:noFill/>
                    </a:lnT>
                    <a:lnB>
                      <a:noFill/>
                    </a:lnB>
                  </a:tcPr>
                </a:tc>
                <a:extLst>
                  <a:ext uri="{0D108BD9-81ED-4DB2-BD59-A6C34878D82A}">
                    <a16:rowId xmlns:a16="http://schemas.microsoft.com/office/drawing/2014/main" val="15478729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54">
                    <a:lnL>
                      <a:noFill/>
                    </a:lnL>
                    <a:lnR>
                      <a:noFill/>
                    </a:lnR>
                    <a:lnT>
                      <a:noFill/>
                    </a:lnT>
                    <a:lnB>
                      <a:noFill/>
                    </a:lnB>
                  </a:tcPr>
                </a:tc>
                <a:extLst>
                  <a:ext uri="{0D108BD9-81ED-4DB2-BD59-A6C34878D82A}">
                    <a16:rowId xmlns:a16="http://schemas.microsoft.com/office/drawing/2014/main" val="21942155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54">
                    <a:lnL>
                      <a:noFill/>
                    </a:lnL>
                    <a:lnR>
                      <a:noFill/>
                    </a:lnR>
                    <a:lnT>
                      <a:noFill/>
                    </a:lnT>
                    <a:lnB>
                      <a:noFill/>
                    </a:lnB>
                  </a:tcPr>
                </a:tc>
                <a:extLst>
                  <a:ext uri="{0D108BD9-81ED-4DB2-BD59-A6C34878D82A}">
                    <a16:rowId xmlns:a16="http://schemas.microsoft.com/office/drawing/2014/main" val="10998236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54">
                    <a:lnL>
                      <a:noFill/>
                    </a:lnL>
                    <a:lnR>
                      <a:noFill/>
                    </a:lnR>
                    <a:lnT>
                      <a:noFill/>
                    </a:lnT>
                    <a:lnB>
                      <a:noFill/>
                    </a:lnB>
                  </a:tcPr>
                </a:tc>
                <a:extLst>
                  <a:ext uri="{0D108BD9-81ED-4DB2-BD59-A6C34878D82A}">
                    <a16:rowId xmlns:a16="http://schemas.microsoft.com/office/drawing/2014/main" val="57832444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54">
                    <a:lnL>
                      <a:noFill/>
                    </a:lnL>
                    <a:lnR>
                      <a:noFill/>
                    </a:lnR>
                    <a:lnT>
                      <a:noFill/>
                    </a:lnT>
                    <a:lnB>
                      <a:noFill/>
                    </a:lnB>
                  </a:tcPr>
                </a:tc>
                <a:extLst>
                  <a:ext uri="{0D108BD9-81ED-4DB2-BD59-A6C34878D82A}">
                    <a16:rowId xmlns:a16="http://schemas.microsoft.com/office/drawing/2014/main" val="1303947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54">
                    <a:lnL>
                      <a:noFill/>
                    </a:lnL>
                    <a:lnR>
                      <a:noFill/>
                    </a:lnR>
                    <a:lnT>
                      <a:noFill/>
                    </a:lnT>
                    <a:lnB>
                      <a:noFill/>
                    </a:lnB>
                  </a:tcPr>
                </a:tc>
                <a:extLst>
                  <a:ext uri="{0D108BD9-81ED-4DB2-BD59-A6C34878D82A}">
                    <a16:rowId xmlns:a16="http://schemas.microsoft.com/office/drawing/2014/main" val="77978728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54">
                    <a:lnL>
                      <a:noFill/>
                    </a:lnL>
                    <a:lnR>
                      <a:noFill/>
                    </a:lnR>
                    <a:lnT>
                      <a:noFill/>
                    </a:lnT>
                    <a:lnB>
                      <a:noFill/>
                    </a:lnB>
                  </a:tcPr>
                </a:tc>
                <a:extLst>
                  <a:ext uri="{0D108BD9-81ED-4DB2-BD59-A6C34878D82A}">
                    <a16:rowId xmlns:a16="http://schemas.microsoft.com/office/drawing/2014/main" val="38650842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54">
                    <a:lnL>
                      <a:noFill/>
                    </a:lnL>
                    <a:lnR>
                      <a:noFill/>
                    </a:lnR>
                    <a:lnT>
                      <a:noFill/>
                    </a:lnT>
                    <a:lnB>
                      <a:noFill/>
                    </a:lnB>
                  </a:tcPr>
                </a:tc>
                <a:extLst>
                  <a:ext uri="{0D108BD9-81ED-4DB2-BD59-A6C34878D82A}">
                    <a16:rowId xmlns:a16="http://schemas.microsoft.com/office/drawing/2014/main" val="22711516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54">
                    <a:lnL>
                      <a:noFill/>
                    </a:lnL>
                    <a:lnR>
                      <a:noFill/>
                    </a:lnR>
                    <a:lnT>
                      <a:noFill/>
                    </a:lnT>
                    <a:lnB>
                      <a:noFill/>
                    </a:lnB>
                  </a:tcPr>
                </a:tc>
                <a:extLst>
                  <a:ext uri="{0D108BD9-81ED-4DB2-BD59-A6C34878D82A}">
                    <a16:rowId xmlns:a16="http://schemas.microsoft.com/office/drawing/2014/main" val="25744770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54">
                    <a:lnL>
                      <a:noFill/>
                    </a:lnL>
                    <a:lnR>
                      <a:noFill/>
                    </a:lnR>
                    <a:lnT>
                      <a:noFill/>
                    </a:lnT>
                    <a:lnB>
                      <a:noFill/>
                    </a:lnB>
                  </a:tcPr>
                </a:tc>
                <a:extLst>
                  <a:ext uri="{0D108BD9-81ED-4DB2-BD59-A6C34878D82A}">
                    <a16:rowId xmlns:a16="http://schemas.microsoft.com/office/drawing/2014/main" val="19073324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54">
                    <a:lnL>
                      <a:noFill/>
                    </a:lnL>
                    <a:lnR>
                      <a:noFill/>
                    </a:lnR>
                    <a:lnT>
                      <a:noFill/>
                    </a:lnT>
                    <a:lnB>
                      <a:noFill/>
                    </a:lnB>
                  </a:tcPr>
                </a:tc>
                <a:extLst>
                  <a:ext uri="{0D108BD9-81ED-4DB2-BD59-A6C34878D82A}">
                    <a16:rowId xmlns:a16="http://schemas.microsoft.com/office/drawing/2014/main" val="10305845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54">
                    <a:lnL>
                      <a:noFill/>
                    </a:lnL>
                    <a:lnR>
                      <a:noFill/>
                    </a:lnR>
                    <a:lnT>
                      <a:noFill/>
                    </a:lnT>
                    <a:lnB>
                      <a:noFill/>
                    </a:lnB>
                  </a:tcPr>
                </a:tc>
                <a:extLst>
                  <a:ext uri="{0D108BD9-81ED-4DB2-BD59-A6C34878D82A}">
                    <a16:rowId xmlns:a16="http://schemas.microsoft.com/office/drawing/2014/main" val="372630879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54">
                    <a:lnL>
                      <a:noFill/>
                    </a:lnL>
                    <a:lnR>
                      <a:noFill/>
                    </a:lnR>
                    <a:lnT>
                      <a:noFill/>
                    </a:lnT>
                    <a:lnB>
                      <a:noFill/>
                    </a:lnB>
                  </a:tcPr>
                </a:tc>
                <a:extLst>
                  <a:ext uri="{0D108BD9-81ED-4DB2-BD59-A6C34878D82A}">
                    <a16:rowId xmlns:a16="http://schemas.microsoft.com/office/drawing/2014/main" val="31878337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54">
                    <a:lnL>
                      <a:noFill/>
                    </a:lnL>
                    <a:lnR>
                      <a:noFill/>
                    </a:lnR>
                    <a:lnT>
                      <a:noFill/>
                    </a:lnT>
                    <a:lnB>
                      <a:noFill/>
                    </a:lnB>
                  </a:tcPr>
                </a:tc>
                <a:extLst>
                  <a:ext uri="{0D108BD9-81ED-4DB2-BD59-A6C34878D82A}">
                    <a16:rowId xmlns:a16="http://schemas.microsoft.com/office/drawing/2014/main" val="28211055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54">
                    <a:lnL>
                      <a:noFill/>
                    </a:lnL>
                    <a:lnR>
                      <a:noFill/>
                    </a:lnR>
                    <a:lnT>
                      <a:noFill/>
                    </a:lnT>
                    <a:lnB>
                      <a:noFill/>
                    </a:lnB>
                  </a:tcPr>
                </a:tc>
                <a:extLst>
                  <a:ext uri="{0D108BD9-81ED-4DB2-BD59-A6C34878D82A}">
                    <a16:rowId xmlns:a16="http://schemas.microsoft.com/office/drawing/2014/main" val="11850092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54">
                    <a:lnL>
                      <a:noFill/>
                    </a:lnL>
                    <a:lnR>
                      <a:noFill/>
                    </a:lnR>
                    <a:lnT>
                      <a:noFill/>
                    </a:lnT>
                    <a:lnB>
                      <a:noFill/>
                    </a:lnB>
                  </a:tcPr>
                </a:tc>
                <a:extLst>
                  <a:ext uri="{0D108BD9-81ED-4DB2-BD59-A6C34878D82A}">
                    <a16:rowId xmlns:a16="http://schemas.microsoft.com/office/drawing/2014/main" val="32847573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54">
                    <a:lnL>
                      <a:noFill/>
                    </a:lnL>
                    <a:lnR>
                      <a:noFill/>
                    </a:lnR>
                    <a:lnT>
                      <a:noFill/>
                    </a:lnT>
                    <a:lnB>
                      <a:noFill/>
                    </a:lnB>
                  </a:tcPr>
                </a:tc>
                <a:extLst>
                  <a:ext uri="{0D108BD9-81ED-4DB2-BD59-A6C34878D82A}">
                    <a16:rowId xmlns:a16="http://schemas.microsoft.com/office/drawing/2014/main" val="15077231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54">
                    <a:lnL>
                      <a:noFill/>
                    </a:lnL>
                    <a:lnR>
                      <a:noFill/>
                    </a:lnR>
                    <a:lnT>
                      <a:noFill/>
                    </a:lnT>
                    <a:lnB>
                      <a:noFill/>
                    </a:lnB>
                  </a:tcPr>
                </a:tc>
                <a:extLst>
                  <a:ext uri="{0D108BD9-81ED-4DB2-BD59-A6C34878D82A}">
                    <a16:rowId xmlns:a16="http://schemas.microsoft.com/office/drawing/2014/main" val="5932896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54">
                    <a:lnL>
                      <a:noFill/>
                    </a:lnL>
                    <a:lnR>
                      <a:noFill/>
                    </a:lnR>
                    <a:lnT>
                      <a:noFill/>
                    </a:lnT>
                    <a:lnB>
                      <a:noFill/>
                    </a:lnB>
                  </a:tcPr>
                </a:tc>
                <a:extLst>
                  <a:ext uri="{0D108BD9-81ED-4DB2-BD59-A6C34878D82A}">
                    <a16:rowId xmlns:a16="http://schemas.microsoft.com/office/drawing/2014/main" val="387449310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54">
                    <a:lnL>
                      <a:noFill/>
                    </a:lnL>
                    <a:lnR>
                      <a:noFill/>
                    </a:lnR>
                    <a:lnT>
                      <a:noFill/>
                    </a:lnT>
                    <a:lnB>
                      <a:noFill/>
                    </a:lnB>
                  </a:tcPr>
                </a:tc>
                <a:extLst>
                  <a:ext uri="{0D108BD9-81ED-4DB2-BD59-A6C34878D82A}">
                    <a16:rowId xmlns:a16="http://schemas.microsoft.com/office/drawing/2014/main" val="244217063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54">
                    <a:lnL>
                      <a:noFill/>
                    </a:lnL>
                    <a:lnR>
                      <a:noFill/>
                    </a:lnR>
                    <a:lnT>
                      <a:noFill/>
                    </a:lnT>
                    <a:lnB>
                      <a:noFill/>
                    </a:lnB>
                  </a:tcPr>
                </a:tc>
                <a:extLst>
                  <a:ext uri="{0D108BD9-81ED-4DB2-BD59-A6C34878D82A}">
                    <a16:rowId xmlns:a16="http://schemas.microsoft.com/office/drawing/2014/main" val="2470675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54">
                    <a:lnL>
                      <a:noFill/>
                    </a:lnL>
                    <a:lnR>
                      <a:noFill/>
                    </a:lnR>
                    <a:lnT>
                      <a:noFill/>
                    </a:lnT>
                    <a:lnB>
                      <a:noFill/>
                    </a:lnB>
                  </a:tcPr>
                </a:tc>
                <a:extLst>
                  <a:ext uri="{0D108BD9-81ED-4DB2-BD59-A6C34878D82A}">
                    <a16:rowId xmlns:a16="http://schemas.microsoft.com/office/drawing/2014/main" val="191018078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54">
                    <a:lnL>
                      <a:noFill/>
                    </a:lnL>
                    <a:lnR>
                      <a:noFill/>
                    </a:lnR>
                    <a:lnT>
                      <a:noFill/>
                    </a:lnT>
                    <a:lnB>
                      <a:noFill/>
                    </a:lnB>
                  </a:tcPr>
                </a:tc>
                <a:extLst>
                  <a:ext uri="{0D108BD9-81ED-4DB2-BD59-A6C34878D82A}">
                    <a16:rowId xmlns:a16="http://schemas.microsoft.com/office/drawing/2014/main" val="4272584413"/>
                  </a:ext>
                </a:extLst>
              </a:tr>
              <a:tr h="493722">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54">
                    <a:lnL>
                      <a:noFill/>
                    </a:lnL>
                    <a:lnR>
                      <a:noFill/>
                    </a:lnR>
                    <a:lnT>
                      <a:noFill/>
                    </a:lnT>
                    <a:lnB>
                      <a:noFill/>
                    </a:lnB>
                  </a:tcPr>
                </a:tc>
                <a:extLst>
                  <a:ext uri="{0D108BD9-81ED-4DB2-BD59-A6C34878D82A}">
                    <a16:rowId xmlns:a16="http://schemas.microsoft.com/office/drawing/2014/main" val="5092678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54">
                    <a:lnL>
                      <a:noFill/>
                    </a:lnL>
                    <a:lnR>
                      <a:noFill/>
                    </a:lnR>
                    <a:lnT>
                      <a:noFill/>
                    </a:lnT>
                    <a:lnB>
                      <a:noFill/>
                    </a:lnB>
                  </a:tcPr>
                </a:tc>
                <a:extLst>
                  <a:ext uri="{0D108BD9-81ED-4DB2-BD59-A6C34878D82A}">
                    <a16:rowId xmlns:a16="http://schemas.microsoft.com/office/drawing/2014/main" val="2711137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54">
                    <a:lnL>
                      <a:noFill/>
                    </a:lnL>
                    <a:lnR>
                      <a:noFill/>
                    </a:lnR>
                    <a:lnT>
                      <a:noFill/>
                    </a:lnT>
                    <a:lnB>
                      <a:noFill/>
                    </a:lnB>
                  </a:tcPr>
                </a:tc>
                <a:extLst>
                  <a:ext uri="{0D108BD9-81ED-4DB2-BD59-A6C34878D82A}">
                    <a16:rowId xmlns:a16="http://schemas.microsoft.com/office/drawing/2014/main" val="39377544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54">
                    <a:lnL>
                      <a:noFill/>
                    </a:lnL>
                    <a:lnR>
                      <a:noFill/>
                    </a:lnR>
                    <a:lnT>
                      <a:noFill/>
                    </a:lnT>
                    <a:lnB>
                      <a:noFill/>
                    </a:lnB>
                  </a:tcPr>
                </a:tc>
                <a:extLst>
                  <a:ext uri="{0D108BD9-81ED-4DB2-BD59-A6C34878D82A}">
                    <a16:rowId xmlns:a16="http://schemas.microsoft.com/office/drawing/2014/main" val="2417665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54">
                    <a:lnL>
                      <a:noFill/>
                    </a:lnL>
                    <a:lnR>
                      <a:noFill/>
                    </a:lnR>
                    <a:lnT>
                      <a:noFill/>
                    </a:lnT>
                    <a:lnB>
                      <a:noFill/>
                    </a:lnB>
                  </a:tcPr>
                </a:tc>
                <a:extLst>
                  <a:ext uri="{0D108BD9-81ED-4DB2-BD59-A6C34878D82A}">
                    <a16:rowId xmlns:a16="http://schemas.microsoft.com/office/drawing/2014/main" val="23083609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54">
                    <a:lnL>
                      <a:noFill/>
                    </a:lnL>
                    <a:lnR>
                      <a:noFill/>
                    </a:lnR>
                    <a:lnT>
                      <a:noFill/>
                    </a:lnT>
                    <a:lnB>
                      <a:noFill/>
                    </a:lnB>
                  </a:tcPr>
                </a:tc>
                <a:extLst>
                  <a:ext uri="{0D108BD9-81ED-4DB2-BD59-A6C34878D82A}">
                    <a16:rowId xmlns:a16="http://schemas.microsoft.com/office/drawing/2014/main" val="30297955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54">
                    <a:lnL>
                      <a:noFill/>
                    </a:lnL>
                    <a:lnR>
                      <a:noFill/>
                    </a:lnR>
                    <a:lnT>
                      <a:noFill/>
                    </a:lnT>
                    <a:lnB>
                      <a:noFill/>
                    </a:lnB>
                  </a:tcPr>
                </a:tc>
                <a:extLst>
                  <a:ext uri="{0D108BD9-81ED-4DB2-BD59-A6C34878D82A}">
                    <a16:rowId xmlns:a16="http://schemas.microsoft.com/office/drawing/2014/main" val="222860422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54">
                    <a:lnL>
                      <a:noFill/>
                    </a:lnL>
                    <a:lnR>
                      <a:noFill/>
                    </a:lnR>
                    <a:lnT>
                      <a:noFill/>
                    </a:lnT>
                    <a:lnB>
                      <a:noFill/>
                    </a:lnB>
                  </a:tcPr>
                </a:tc>
                <a:extLst>
                  <a:ext uri="{0D108BD9-81ED-4DB2-BD59-A6C34878D82A}">
                    <a16:rowId xmlns:a16="http://schemas.microsoft.com/office/drawing/2014/main" val="11815341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82854">
                    <a:lnL>
                      <a:noFill/>
                    </a:lnL>
                    <a:lnR>
                      <a:noFill/>
                    </a:lnR>
                    <a:lnT>
                      <a:noFill/>
                    </a:lnT>
                    <a:lnB>
                      <a:noFill/>
                    </a:lnB>
                  </a:tcPr>
                </a:tc>
                <a:extLst>
                  <a:ext uri="{0D108BD9-81ED-4DB2-BD59-A6C34878D82A}">
                    <a16:rowId xmlns:a16="http://schemas.microsoft.com/office/drawing/2014/main" val="20599444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54">
                    <a:lnL>
                      <a:noFill/>
                    </a:lnL>
                    <a:lnR>
                      <a:noFill/>
                    </a:lnR>
                    <a:lnT>
                      <a:noFill/>
                    </a:lnT>
                    <a:lnB>
                      <a:noFill/>
                    </a:lnB>
                  </a:tcPr>
                </a:tc>
                <a:extLst>
                  <a:ext uri="{0D108BD9-81ED-4DB2-BD59-A6C34878D82A}">
                    <a16:rowId xmlns:a16="http://schemas.microsoft.com/office/drawing/2014/main" val="41051366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54">
                    <a:lnL>
                      <a:noFill/>
                    </a:lnL>
                    <a:lnR>
                      <a:noFill/>
                    </a:lnR>
                    <a:lnT>
                      <a:noFill/>
                    </a:lnT>
                    <a:lnB>
                      <a:noFill/>
                    </a:lnB>
                  </a:tcPr>
                </a:tc>
                <a:extLst>
                  <a:ext uri="{0D108BD9-81ED-4DB2-BD59-A6C34878D82A}">
                    <a16:rowId xmlns:a16="http://schemas.microsoft.com/office/drawing/2014/main" val="31952839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54">
                    <a:lnL>
                      <a:noFill/>
                    </a:lnL>
                    <a:lnR>
                      <a:noFill/>
                    </a:lnR>
                    <a:lnT>
                      <a:noFill/>
                    </a:lnT>
                    <a:lnB>
                      <a:noFill/>
                    </a:lnB>
                  </a:tcPr>
                </a:tc>
                <a:extLst>
                  <a:ext uri="{0D108BD9-81ED-4DB2-BD59-A6C34878D82A}">
                    <a16:rowId xmlns:a16="http://schemas.microsoft.com/office/drawing/2014/main" val="35423467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54">
                    <a:lnL>
                      <a:noFill/>
                    </a:lnL>
                    <a:lnR>
                      <a:noFill/>
                    </a:lnR>
                    <a:lnT>
                      <a:noFill/>
                    </a:lnT>
                    <a:lnB>
                      <a:noFill/>
                    </a:lnB>
                  </a:tcPr>
                </a:tc>
                <a:extLst>
                  <a:ext uri="{0D108BD9-81ED-4DB2-BD59-A6C34878D82A}">
                    <a16:rowId xmlns:a16="http://schemas.microsoft.com/office/drawing/2014/main" val="12296788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54">
                    <a:lnL>
                      <a:noFill/>
                    </a:lnL>
                    <a:lnR>
                      <a:noFill/>
                    </a:lnR>
                    <a:lnT>
                      <a:noFill/>
                    </a:lnT>
                    <a:lnB>
                      <a:noFill/>
                    </a:lnB>
                  </a:tcPr>
                </a:tc>
                <a:extLst>
                  <a:ext uri="{0D108BD9-81ED-4DB2-BD59-A6C34878D82A}">
                    <a16:rowId xmlns:a16="http://schemas.microsoft.com/office/drawing/2014/main" val="282177608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54">
                    <a:lnL>
                      <a:noFill/>
                    </a:lnL>
                    <a:lnR>
                      <a:noFill/>
                    </a:lnR>
                    <a:lnT>
                      <a:noFill/>
                    </a:lnT>
                    <a:lnB>
                      <a:noFill/>
                    </a:lnB>
                  </a:tcPr>
                </a:tc>
                <a:extLst>
                  <a:ext uri="{0D108BD9-81ED-4DB2-BD59-A6C34878D82A}">
                    <a16:rowId xmlns:a16="http://schemas.microsoft.com/office/drawing/2014/main" val="1170927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54">
                    <a:lnL>
                      <a:noFill/>
                    </a:lnL>
                    <a:lnR>
                      <a:noFill/>
                    </a:lnR>
                    <a:lnT>
                      <a:noFill/>
                    </a:lnT>
                    <a:lnB>
                      <a:noFill/>
                    </a:lnB>
                  </a:tcPr>
                </a:tc>
                <a:extLst>
                  <a:ext uri="{0D108BD9-81ED-4DB2-BD59-A6C34878D82A}">
                    <a16:rowId xmlns:a16="http://schemas.microsoft.com/office/drawing/2014/main" val="289655011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54">
                    <a:lnL>
                      <a:noFill/>
                    </a:lnL>
                    <a:lnR>
                      <a:noFill/>
                    </a:lnR>
                    <a:lnT>
                      <a:noFill/>
                    </a:lnT>
                    <a:lnB>
                      <a:noFill/>
                    </a:lnB>
                  </a:tcPr>
                </a:tc>
                <a:extLst>
                  <a:ext uri="{0D108BD9-81ED-4DB2-BD59-A6C34878D82A}">
                    <a16:rowId xmlns:a16="http://schemas.microsoft.com/office/drawing/2014/main" val="30936155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54">
                    <a:lnL>
                      <a:noFill/>
                    </a:lnL>
                    <a:lnR>
                      <a:noFill/>
                    </a:lnR>
                    <a:lnT>
                      <a:noFill/>
                    </a:lnT>
                    <a:lnB>
                      <a:noFill/>
                    </a:lnB>
                  </a:tcPr>
                </a:tc>
                <a:extLst>
                  <a:ext uri="{0D108BD9-81ED-4DB2-BD59-A6C34878D82A}">
                    <a16:rowId xmlns:a16="http://schemas.microsoft.com/office/drawing/2014/main" val="384768540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54">
                    <a:lnL>
                      <a:noFill/>
                    </a:lnL>
                    <a:lnR>
                      <a:noFill/>
                    </a:lnR>
                    <a:lnT>
                      <a:noFill/>
                    </a:lnT>
                    <a:lnB>
                      <a:noFill/>
                    </a:lnB>
                  </a:tcPr>
                </a:tc>
                <a:extLst>
                  <a:ext uri="{0D108BD9-81ED-4DB2-BD59-A6C34878D82A}">
                    <a16:rowId xmlns:a16="http://schemas.microsoft.com/office/drawing/2014/main" val="357582310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82854">
                    <a:lnL>
                      <a:noFill/>
                    </a:lnL>
                    <a:lnR>
                      <a:noFill/>
                    </a:lnR>
                    <a:lnT>
                      <a:noFill/>
                    </a:lnT>
                    <a:lnB>
                      <a:noFill/>
                    </a:lnB>
                  </a:tcPr>
                </a:tc>
                <a:extLst>
                  <a:ext uri="{0D108BD9-81ED-4DB2-BD59-A6C34878D82A}">
                    <a16:rowId xmlns:a16="http://schemas.microsoft.com/office/drawing/2014/main" val="234993099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54">
                    <a:lnL>
                      <a:noFill/>
                    </a:lnL>
                    <a:lnR>
                      <a:noFill/>
                    </a:lnR>
                    <a:lnT>
                      <a:noFill/>
                    </a:lnT>
                    <a:lnB>
                      <a:noFill/>
                    </a:lnB>
                  </a:tcPr>
                </a:tc>
                <a:extLst>
                  <a:ext uri="{0D108BD9-81ED-4DB2-BD59-A6C34878D82A}">
                    <a16:rowId xmlns:a16="http://schemas.microsoft.com/office/drawing/2014/main" val="45793672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54">
                    <a:lnL>
                      <a:noFill/>
                    </a:lnL>
                    <a:lnR>
                      <a:noFill/>
                    </a:lnR>
                    <a:lnT>
                      <a:noFill/>
                    </a:lnT>
                    <a:lnB>
                      <a:noFill/>
                    </a:lnB>
                  </a:tcPr>
                </a:tc>
                <a:extLst>
                  <a:ext uri="{0D108BD9-81ED-4DB2-BD59-A6C34878D82A}">
                    <a16:rowId xmlns:a16="http://schemas.microsoft.com/office/drawing/2014/main" val="28688119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54">
                    <a:lnL>
                      <a:noFill/>
                    </a:lnL>
                    <a:lnR>
                      <a:noFill/>
                    </a:lnR>
                    <a:lnT>
                      <a:noFill/>
                    </a:lnT>
                    <a:lnB>
                      <a:noFill/>
                    </a:lnB>
                  </a:tcPr>
                </a:tc>
                <a:extLst>
                  <a:ext uri="{0D108BD9-81ED-4DB2-BD59-A6C34878D82A}">
                    <a16:rowId xmlns:a16="http://schemas.microsoft.com/office/drawing/2014/main" val="41037349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54">
                    <a:lnL>
                      <a:noFill/>
                    </a:lnL>
                    <a:lnR>
                      <a:noFill/>
                    </a:lnR>
                    <a:lnT>
                      <a:noFill/>
                    </a:lnT>
                    <a:lnB>
                      <a:noFill/>
                    </a:lnB>
                  </a:tcPr>
                </a:tc>
                <a:extLst>
                  <a:ext uri="{0D108BD9-81ED-4DB2-BD59-A6C34878D82A}">
                    <a16:rowId xmlns:a16="http://schemas.microsoft.com/office/drawing/2014/main" val="264301713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54">
                    <a:lnL>
                      <a:noFill/>
                    </a:lnL>
                    <a:lnR>
                      <a:noFill/>
                    </a:lnR>
                    <a:lnT>
                      <a:noFill/>
                    </a:lnT>
                    <a:lnB>
                      <a:noFill/>
                    </a:lnB>
                  </a:tcPr>
                </a:tc>
                <a:extLst>
                  <a:ext uri="{0D108BD9-81ED-4DB2-BD59-A6C34878D82A}">
                    <a16:rowId xmlns:a16="http://schemas.microsoft.com/office/drawing/2014/main" val="16569470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54">
                    <a:lnL>
                      <a:noFill/>
                    </a:lnL>
                    <a:lnR>
                      <a:noFill/>
                    </a:lnR>
                    <a:lnT>
                      <a:noFill/>
                    </a:lnT>
                    <a:lnB>
                      <a:noFill/>
                    </a:lnB>
                  </a:tcPr>
                </a:tc>
                <a:extLst>
                  <a:ext uri="{0D108BD9-81ED-4DB2-BD59-A6C34878D82A}">
                    <a16:rowId xmlns:a16="http://schemas.microsoft.com/office/drawing/2014/main" val="33303185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54">
                    <a:lnL>
                      <a:noFill/>
                    </a:lnL>
                    <a:lnR>
                      <a:noFill/>
                    </a:lnR>
                    <a:lnT>
                      <a:noFill/>
                    </a:lnT>
                    <a:lnB>
                      <a:noFill/>
                    </a:lnB>
                  </a:tcPr>
                </a:tc>
                <a:extLst>
                  <a:ext uri="{0D108BD9-81ED-4DB2-BD59-A6C34878D82A}">
                    <a16:rowId xmlns:a16="http://schemas.microsoft.com/office/drawing/2014/main" val="407700051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54">
                    <a:lnL>
                      <a:noFill/>
                    </a:lnL>
                    <a:lnR>
                      <a:noFill/>
                    </a:lnR>
                    <a:lnT>
                      <a:noFill/>
                    </a:lnT>
                    <a:lnB>
                      <a:noFill/>
                    </a:lnB>
                  </a:tcPr>
                </a:tc>
                <a:extLst>
                  <a:ext uri="{0D108BD9-81ED-4DB2-BD59-A6C34878D82A}">
                    <a16:rowId xmlns:a16="http://schemas.microsoft.com/office/drawing/2014/main" val="21922735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54">
                    <a:lnL>
                      <a:noFill/>
                    </a:lnL>
                    <a:lnR>
                      <a:noFill/>
                    </a:lnR>
                    <a:lnT>
                      <a:noFill/>
                    </a:lnT>
                    <a:lnB>
                      <a:noFill/>
                    </a:lnB>
                  </a:tcPr>
                </a:tc>
                <a:extLst>
                  <a:ext uri="{0D108BD9-81ED-4DB2-BD59-A6C34878D82A}">
                    <a16:rowId xmlns:a16="http://schemas.microsoft.com/office/drawing/2014/main" val="33874323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54">
                    <a:lnL>
                      <a:noFill/>
                    </a:lnL>
                    <a:lnR>
                      <a:noFill/>
                    </a:lnR>
                    <a:lnT>
                      <a:noFill/>
                    </a:lnT>
                    <a:lnB>
                      <a:noFill/>
                    </a:lnB>
                  </a:tcPr>
                </a:tc>
                <a:extLst>
                  <a:ext uri="{0D108BD9-81ED-4DB2-BD59-A6C34878D82A}">
                    <a16:rowId xmlns:a16="http://schemas.microsoft.com/office/drawing/2014/main" val="428386418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54">
                    <a:lnL>
                      <a:noFill/>
                    </a:lnL>
                    <a:lnR>
                      <a:noFill/>
                    </a:lnR>
                    <a:lnT>
                      <a:noFill/>
                    </a:lnT>
                    <a:lnB>
                      <a:noFill/>
                    </a:lnB>
                  </a:tcPr>
                </a:tc>
                <a:extLst>
                  <a:ext uri="{0D108BD9-81ED-4DB2-BD59-A6C34878D82A}">
                    <a16:rowId xmlns:a16="http://schemas.microsoft.com/office/drawing/2014/main" val="3601494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54">
                    <a:lnL>
                      <a:noFill/>
                    </a:lnL>
                    <a:lnR>
                      <a:noFill/>
                    </a:lnR>
                    <a:lnT>
                      <a:noFill/>
                    </a:lnT>
                    <a:lnB>
                      <a:noFill/>
                    </a:lnB>
                  </a:tcPr>
                </a:tc>
                <a:extLst>
                  <a:ext uri="{0D108BD9-81ED-4DB2-BD59-A6C34878D82A}">
                    <a16:rowId xmlns:a16="http://schemas.microsoft.com/office/drawing/2014/main" val="42405284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54">
                    <a:lnL>
                      <a:noFill/>
                    </a:lnL>
                    <a:lnR>
                      <a:noFill/>
                    </a:lnR>
                    <a:lnT>
                      <a:noFill/>
                    </a:lnT>
                    <a:lnB>
                      <a:noFill/>
                    </a:lnB>
                  </a:tcPr>
                </a:tc>
                <a:extLst>
                  <a:ext uri="{0D108BD9-81ED-4DB2-BD59-A6C34878D82A}">
                    <a16:rowId xmlns:a16="http://schemas.microsoft.com/office/drawing/2014/main" val="37696705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54">
                    <a:lnL>
                      <a:noFill/>
                    </a:lnL>
                    <a:lnR>
                      <a:noFill/>
                    </a:lnR>
                    <a:lnT>
                      <a:noFill/>
                    </a:lnT>
                    <a:lnB>
                      <a:noFill/>
                    </a:lnB>
                  </a:tcPr>
                </a:tc>
                <a:extLst>
                  <a:ext uri="{0D108BD9-81ED-4DB2-BD59-A6C34878D82A}">
                    <a16:rowId xmlns:a16="http://schemas.microsoft.com/office/drawing/2014/main" val="33272522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a:solidFill>
                            <a:schemeClr val="tx1"/>
                          </a:solidFill>
                          <a:effectLst/>
                          <a:latin typeface="Segoe UI Semilight" panose="020B0402040204020203" pitchFamily="34" charset="0"/>
                          <a:cs typeface="Segoe UI Semilight" panose="020B0402040204020203" pitchFamily="34" charset="0"/>
                        </a:rPr>
                        <a:t> Suite</a:t>
                      </a:r>
                    </a:p>
                  </a:txBody>
                  <a:tcPr marL="0" marR="0" marT="0" marB="182854">
                    <a:lnL>
                      <a:noFill/>
                    </a:lnL>
                    <a:lnR>
                      <a:noFill/>
                    </a:lnR>
                    <a:lnT>
                      <a:noFill/>
                    </a:lnT>
                    <a:lnB>
                      <a:noFill/>
                    </a:lnB>
                  </a:tcPr>
                </a:tc>
                <a:extLst>
                  <a:ext uri="{0D108BD9-81ED-4DB2-BD59-A6C34878D82A}">
                    <a16:rowId xmlns:a16="http://schemas.microsoft.com/office/drawing/2014/main" val="289808721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a:solidFill>
                            <a:schemeClr val="tx1"/>
                          </a:solidFill>
                          <a:effectLst/>
                          <a:latin typeface="Segoe UI Semilight" panose="020B0402040204020203" pitchFamily="34" charset="0"/>
                          <a:cs typeface="Segoe UI Semilight" panose="020B0402040204020203" pitchFamily="34" charset="0"/>
                        </a:rPr>
                      </a:br>
                      <a:r>
                        <a:rPr lang="en-US" sz="2000" b="0" i="0" u="none" strike="noStrike">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82854">
                    <a:lnL>
                      <a:noFill/>
                    </a:lnL>
                    <a:lnR>
                      <a:noFill/>
                    </a:lnR>
                    <a:lnT>
                      <a:noFill/>
                    </a:lnT>
                    <a:lnB>
                      <a:noFill/>
                    </a:lnB>
                  </a:tcPr>
                </a:tc>
                <a:extLst>
                  <a:ext uri="{0D108BD9-81ED-4DB2-BD59-A6C34878D82A}">
                    <a16:rowId xmlns:a16="http://schemas.microsoft.com/office/drawing/2014/main" val="18699710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54">
                    <a:lnL>
                      <a:noFill/>
                    </a:lnL>
                    <a:lnR>
                      <a:noFill/>
                    </a:lnR>
                    <a:lnT>
                      <a:noFill/>
                    </a:lnT>
                    <a:lnB>
                      <a:noFill/>
                    </a:lnB>
                  </a:tcPr>
                </a:tc>
                <a:extLst>
                  <a:ext uri="{0D108BD9-81ED-4DB2-BD59-A6C34878D82A}">
                    <a16:rowId xmlns:a16="http://schemas.microsoft.com/office/drawing/2014/main" val="293268033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54">
                    <a:lnL>
                      <a:noFill/>
                    </a:lnL>
                    <a:lnR>
                      <a:noFill/>
                    </a:lnR>
                    <a:lnT>
                      <a:noFill/>
                    </a:lnT>
                    <a:lnB>
                      <a:noFill/>
                    </a:lnB>
                  </a:tcPr>
                </a:tc>
                <a:extLst>
                  <a:ext uri="{0D108BD9-81ED-4DB2-BD59-A6C34878D82A}">
                    <a16:rowId xmlns:a16="http://schemas.microsoft.com/office/drawing/2014/main" val="49569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54">
                    <a:lnL>
                      <a:noFill/>
                    </a:lnL>
                    <a:lnR>
                      <a:noFill/>
                    </a:lnR>
                    <a:lnT>
                      <a:noFill/>
                    </a:lnT>
                    <a:lnB>
                      <a:noFill/>
                    </a:lnB>
                  </a:tcPr>
                </a:tc>
                <a:extLst>
                  <a:ext uri="{0D108BD9-81ED-4DB2-BD59-A6C34878D82A}">
                    <a16:rowId xmlns:a16="http://schemas.microsoft.com/office/drawing/2014/main" val="5543656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54">
                    <a:lnL>
                      <a:noFill/>
                    </a:lnL>
                    <a:lnR>
                      <a:noFill/>
                    </a:lnR>
                    <a:lnT>
                      <a:noFill/>
                    </a:lnT>
                    <a:lnB>
                      <a:noFill/>
                    </a:lnB>
                  </a:tcPr>
                </a:tc>
                <a:extLst>
                  <a:ext uri="{0D108BD9-81ED-4DB2-BD59-A6C34878D82A}">
                    <a16:rowId xmlns:a16="http://schemas.microsoft.com/office/drawing/2014/main" val="1161202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54">
                    <a:lnL>
                      <a:noFill/>
                    </a:lnL>
                    <a:lnR>
                      <a:noFill/>
                    </a:lnR>
                    <a:lnT>
                      <a:noFill/>
                    </a:lnT>
                    <a:lnB>
                      <a:noFill/>
                    </a:lnB>
                  </a:tcPr>
                </a:tc>
                <a:extLst>
                  <a:ext uri="{0D108BD9-81ED-4DB2-BD59-A6C34878D82A}">
                    <a16:rowId xmlns:a16="http://schemas.microsoft.com/office/drawing/2014/main" val="158170420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54">
                    <a:lnL>
                      <a:noFill/>
                    </a:lnL>
                    <a:lnR>
                      <a:noFill/>
                    </a:lnR>
                    <a:lnT>
                      <a:noFill/>
                    </a:lnT>
                    <a:lnB>
                      <a:noFill/>
                    </a:lnB>
                  </a:tcPr>
                </a:tc>
                <a:extLst>
                  <a:ext uri="{0D108BD9-81ED-4DB2-BD59-A6C34878D82A}">
                    <a16:rowId xmlns:a16="http://schemas.microsoft.com/office/drawing/2014/main" val="130136918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a:solidFill>
                            <a:schemeClr val="tx1"/>
                          </a:solidFill>
                          <a:effectLst/>
                          <a:latin typeface="Segoe UI Semilight" panose="020B0402040204020203" pitchFamily="34" charset="0"/>
                          <a:cs typeface="Segoe UI Semilight" panose="020B0402040204020203" pitchFamily="34" charset="0"/>
                        </a:rPr>
                      </a:br>
                      <a:r>
                        <a:rPr lang="en-US" sz="2000" b="0" i="0" u="none" strike="noStrike">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82854">
                    <a:lnL>
                      <a:noFill/>
                    </a:lnL>
                    <a:lnR>
                      <a:noFill/>
                    </a:lnR>
                    <a:lnT>
                      <a:noFill/>
                    </a:lnT>
                    <a:lnB>
                      <a:noFill/>
                    </a:lnB>
                  </a:tcPr>
                </a:tc>
                <a:extLst>
                  <a:ext uri="{0D108BD9-81ED-4DB2-BD59-A6C34878D82A}">
                    <a16:rowId xmlns:a16="http://schemas.microsoft.com/office/drawing/2014/main" val="170983730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54">
                    <a:lnL>
                      <a:noFill/>
                    </a:lnL>
                    <a:lnR>
                      <a:noFill/>
                    </a:lnR>
                    <a:lnT>
                      <a:noFill/>
                    </a:lnT>
                    <a:lnB>
                      <a:noFill/>
                    </a:lnB>
                  </a:tcPr>
                </a:tc>
                <a:extLst>
                  <a:ext uri="{0D108BD9-81ED-4DB2-BD59-A6C34878D82A}">
                    <a16:rowId xmlns:a16="http://schemas.microsoft.com/office/drawing/2014/main" val="1792241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54">
                    <a:lnL>
                      <a:noFill/>
                    </a:lnL>
                    <a:lnR>
                      <a:noFill/>
                    </a:lnR>
                    <a:lnT>
                      <a:noFill/>
                    </a:lnT>
                    <a:lnB>
                      <a:noFill/>
                    </a:lnB>
                  </a:tcPr>
                </a:tc>
                <a:extLst>
                  <a:ext uri="{0D108BD9-81ED-4DB2-BD59-A6C34878D82A}">
                    <a16:rowId xmlns:a16="http://schemas.microsoft.com/office/drawing/2014/main" val="14495598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54">
                    <a:lnL>
                      <a:noFill/>
                    </a:lnL>
                    <a:lnR>
                      <a:noFill/>
                    </a:lnR>
                    <a:lnT>
                      <a:noFill/>
                    </a:lnT>
                    <a:lnB>
                      <a:noFill/>
                    </a:lnB>
                  </a:tcPr>
                </a:tc>
                <a:extLst>
                  <a:ext uri="{0D108BD9-81ED-4DB2-BD59-A6C34878D82A}">
                    <a16:rowId xmlns:a16="http://schemas.microsoft.com/office/drawing/2014/main" val="2013597603"/>
                  </a:ext>
                </a:extLst>
              </a:tr>
              <a:tr h="1166015">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76953" y="2123097"/>
            <a:ext cx="5611626" cy="3681719"/>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3797" spc="-30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600+</a:t>
              </a:r>
            </a:p>
          </p:txBody>
        </p:sp>
        <p:sp>
          <p:nvSpPr>
            <p:cNvPr id="10" name="Title 1"/>
            <p:cNvSpPr txBox="1">
              <a:spLocks/>
            </p:cNvSpPr>
            <p:nvPr/>
          </p:nvSpPr>
          <p:spPr>
            <a:xfrm>
              <a:off x="152506" y="4346984"/>
              <a:ext cx="5612422"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New releases in</a:t>
              </a:r>
            </a:p>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the last 12 months</a:t>
              </a:r>
            </a:p>
          </p:txBody>
        </p:sp>
      </p:grpSp>
    </p:spTree>
    <p:extLst>
      <p:ext uri="{BB962C8B-B14F-4D97-AF65-F5344CB8AC3E}">
        <p14:creationId xmlns:p14="http://schemas.microsoft.com/office/powerpoint/2010/main" val="3334479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794301" y="1200476"/>
            <a:ext cx="5350822" cy="4168994"/>
          </a:xfrm>
          <a:prstGeom prst="roundRect">
            <a:avLst>
              <a:gd name="adj" fmla="val 5367"/>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p:cNvSpPr txBox="1">
            <a:spLocks/>
          </p:cNvSpPr>
          <p:nvPr/>
        </p:nvSpPr>
        <p:spPr>
          <a:xfrm>
            <a:off x="309731" y="3265837"/>
            <a:ext cx="7548495" cy="3619410"/>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Kubernates</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DC/OS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Docker Swarm</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&amp; Windows Server containers</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p:txBody>
      </p:sp>
      <p:sp>
        <p:nvSpPr>
          <p:cNvPr id="5" name="Title 1"/>
          <p:cNvSpPr txBox="1">
            <a:spLocks/>
          </p:cNvSpPr>
          <p:nvPr/>
        </p:nvSpPr>
        <p:spPr>
          <a:xfrm>
            <a:off x="302692" y="1703843"/>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33871" y="522246"/>
            <a:ext cx="4772998" cy="254296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0078D7"/>
                </a:solidFill>
                <a:effectLst/>
                <a:uLnTx/>
                <a:uFillTx/>
                <a:latin typeface="Segoe UI"/>
                <a:ea typeface="+mn-ea"/>
                <a:cs typeface="+mn-cs"/>
              </a:rPr>
              <a:t>Azure</a:t>
            </a:r>
            <a:endParaRPr kumimoji="0" lang="en-US" sz="4400" b="0" i="0" u="none" strike="noStrike" kern="0" cap="none" spc="0" normalizeH="0" baseline="0" noProof="0">
              <a:ln>
                <a:noFill/>
              </a:ln>
              <a:solidFill>
                <a:srgbClr val="0078D7"/>
              </a:solidFill>
              <a:effectLst/>
              <a:uLnTx/>
              <a:uFillTx/>
              <a:latin typeface="Segoe UI"/>
              <a:ea typeface="+mn-ea"/>
              <a:cs typeface="+mn-cs"/>
            </a:endParaRPr>
          </a:p>
        </p:txBody>
      </p:sp>
      <p:grpSp>
        <p:nvGrpSpPr>
          <p:cNvPr id="20" name="Group 19"/>
          <p:cNvGrpSpPr/>
          <p:nvPr/>
        </p:nvGrpSpPr>
        <p:grpSpPr>
          <a:xfrm>
            <a:off x="7791070" y="2638546"/>
            <a:ext cx="479358" cy="952366"/>
            <a:chOff x="8550600" y="2561828"/>
            <a:chExt cx="479358" cy="952366"/>
          </a:xfrm>
        </p:grpSpPr>
        <p:sp>
          <p:nvSpPr>
            <p:cNvPr id="14"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Rectangle 24"/>
          <p:cNvSpPr/>
          <p:nvPr/>
        </p:nvSpPr>
        <p:spPr>
          <a:xfrm>
            <a:off x="10585320" y="4553455"/>
            <a:ext cx="1132041"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
        <p:nvSpPr>
          <p:cNvPr id="35" name="Rectangle 34"/>
          <p:cNvSpPr/>
          <p:nvPr/>
        </p:nvSpPr>
        <p:spPr>
          <a:xfrm>
            <a:off x="7453528" y="4553455"/>
            <a:ext cx="1124026"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grpSp>
        <p:nvGrpSpPr>
          <p:cNvPr id="37" name="Group 36"/>
          <p:cNvGrpSpPr/>
          <p:nvPr/>
        </p:nvGrpSpPr>
        <p:grpSpPr>
          <a:xfrm>
            <a:off x="9381202" y="2638546"/>
            <a:ext cx="479358" cy="952366"/>
            <a:chOff x="8550600" y="2561828"/>
            <a:chExt cx="479358" cy="952366"/>
          </a:xfrm>
        </p:grpSpPr>
        <p:sp>
          <p:nvSpPr>
            <p:cNvPr id="38"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2" name="Group 41"/>
          <p:cNvGrpSpPr/>
          <p:nvPr/>
        </p:nvGrpSpPr>
        <p:grpSpPr>
          <a:xfrm>
            <a:off x="10911662" y="2638546"/>
            <a:ext cx="479358" cy="952366"/>
            <a:chOff x="8550600" y="2561828"/>
            <a:chExt cx="479358" cy="952366"/>
          </a:xfrm>
        </p:grpSpPr>
        <p:sp>
          <p:nvSpPr>
            <p:cNvPr id="43"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7821" y="3450538"/>
            <a:ext cx="1367040" cy="11382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8991172" y="3426510"/>
            <a:ext cx="1186334" cy="1186334"/>
          </a:xfrm>
          <a:prstGeom prst="rect">
            <a:avLst/>
          </a:prstGeom>
        </p:spPr>
      </p:pic>
      <p:grpSp>
        <p:nvGrpSpPr>
          <p:cNvPr id="3" name="Group 2"/>
          <p:cNvGrpSpPr/>
          <p:nvPr/>
        </p:nvGrpSpPr>
        <p:grpSpPr>
          <a:xfrm>
            <a:off x="7505876" y="3499762"/>
            <a:ext cx="1040940" cy="1039830"/>
            <a:chOff x="7658863" y="3499762"/>
            <a:chExt cx="1040940" cy="1039830"/>
          </a:xfrm>
        </p:grpSpPr>
        <p:sp>
          <p:nvSpPr>
            <p:cNvPr id="17" name="Oval 14"/>
            <p:cNvSpPr>
              <a:spLocks noChangeArrowheads="1"/>
            </p:cNvSpPr>
            <p:nvPr/>
          </p:nvSpPr>
          <p:spPr bwMode="auto">
            <a:xfrm>
              <a:off x="7658863" y="3499762"/>
              <a:ext cx="1040940" cy="10398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6" name="Picture 35"/>
            <p:cNvPicPr>
              <a:picLocks noChangeAspect="1"/>
            </p:cNvPicPr>
            <p:nvPr/>
          </p:nvPicPr>
          <p:blipFill>
            <a:blip r:embed="rId5"/>
            <a:stretch>
              <a:fillRect/>
            </a:stretch>
          </p:blipFill>
          <p:spPr>
            <a:xfrm>
              <a:off x="7796791" y="3751023"/>
              <a:ext cx="753809" cy="579955"/>
            </a:xfrm>
            <a:prstGeom prst="rect">
              <a:avLst/>
            </a:prstGeom>
          </p:spPr>
        </p:pic>
      </p:grpSp>
      <p:sp>
        <p:nvSpPr>
          <p:cNvPr id="47" name="Rectangle 46"/>
          <p:cNvSpPr/>
          <p:nvPr/>
        </p:nvSpPr>
        <p:spPr>
          <a:xfrm>
            <a:off x="8720160" y="4553455"/>
            <a:ext cx="1762021" cy="461665"/>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solidFill>
                  <a:srgbClr val="F1F1F1"/>
                </a:solidFill>
                <a:effectLst/>
                <a:uLnTx/>
                <a:uFillTx/>
                <a:latin typeface="Segoe UI Semibold" panose="020B0702040204020203" pitchFamily="34" charset="0"/>
                <a:ea typeface="+mn-ea"/>
                <a:cs typeface="Segoe UI Semibold" panose="020B0702040204020203" pitchFamily="34" charset="0"/>
              </a:rPr>
              <a:t>Kubernates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Tree>
    <p:extLst>
      <p:ext uri="{BB962C8B-B14F-4D97-AF65-F5344CB8AC3E}">
        <p14:creationId xmlns:p14="http://schemas.microsoft.com/office/powerpoint/2010/main" val="218156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8930" y="-1053986"/>
            <a:ext cx="12851617" cy="8125993"/>
            <a:chOff x="-250765" y="-1055274"/>
            <a:chExt cx="12855263" cy="8128295"/>
          </a:xfrm>
        </p:grpSpPr>
        <p:sp>
          <p:nvSpPr>
            <p:cNvPr id="76" name="Rectangle 75"/>
            <p:cNvSpPr/>
            <p:nvPr/>
          </p:nvSpPr>
          <p:spPr bwMode="auto">
            <a:xfrm>
              <a:off x="602" y="-1055274"/>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04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a:ln>
                    <a:noFill/>
                  </a:ln>
                  <a:solidFill>
                    <a:srgbClr val="00BCF2">
                      <a:lumMod val="60000"/>
                      <a:lumOff val="40000"/>
                    </a:srgbClr>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a:ln>
                    <a:noFill/>
                  </a:ln>
                  <a:solidFill>
                    <a:srgbClr val="00BCF2">
                      <a:lumMod val="60000"/>
                      <a:lumOff val="40000"/>
                    </a:srgbClr>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(38 Regions, 100+ datacenters)</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739024" y="997300"/>
              <a:ext cx="1008546" cy="316962"/>
              <a:chOff x="5761623" y="1995828"/>
              <a:chExt cx="1008546" cy="316962"/>
            </a:xfrm>
          </p:grpSpPr>
          <p:sp>
            <p:nvSpPr>
              <p:cNvPr id="151" name="TextBox 150"/>
              <p:cNvSpPr txBox="1"/>
              <p:nvPr/>
            </p:nvSpPr>
            <p:spPr>
              <a:xfrm>
                <a:off x="6111013" y="201168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61623" y="1995828"/>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04130"/>
              <a:ext cx="1018326" cy="294805"/>
              <a:chOff x="5759099" y="2502658"/>
              <a:chExt cx="1018326" cy="294805"/>
            </a:xfrm>
          </p:grpSpPr>
          <p:sp>
            <p:nvSpPr>
              <p:cNvPr id="157" name="TextBox 156"/>
              <p:cNvSpPr txBox="1"/>
              <p:nvPr/>
            </p:nvSpPr>
            <p:spPr>
              <a:xfrm>
                <a:off x="6118269" y="2522382"/>
                <a:ext cx="659156" cy="256602"/>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02658"/>
                <a:ext cx="294804" cy="294805"/>
              </a:xfrm>
              <a:prstGeom prst="rect">
                <a:avLst/>
              </a:prstGeom>
            </p:spPr>
          </p:pic>
        </p:grpSp>
        <p:grpSp>
          <p:nvGrpSpPr>
            <p:cNvPr id="142" name="Group 141"/>
            <p:cNvGrpSpPr/>
            <p:nvPr/>
          </p:nvGrpSpPr>
          <p:grpSpPr>
            <a:xfrm>
              <a:off x="5608845" y="1974058"/>
              <a:ext cx="1003560" cy="301106"/>
              <a:chOff x="6631444" y="2972586"/>
              <a:chExt cx="1003560" cy="301106"/>
            </a:xfrm>
          </p:grpSpPr>
          <p:sp>
            <p:nvSpPr>
              <p:cNvPr id="161" name="TextBox 160"/>
              <p:cNvSpPr txBox="1"/>
              <p:nvPr/>
            </p:nvSpPr>
            <p:spPr>
              <a:xfrm>
                <a:off x="6975848" y="297258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298154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Hybrid </a:t>
              </a:r>
              <a:r>
                <a:rPr kumimoji="0" lang="en-US" sz="1298"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18283" rIns="0" bIns="91414"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3656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486665"/>
              <a:ext cx="1001364" cy="338012"/>
              <a:chOff x="6918739" y="2501753"/>
              <a:chExt cx="1001364" cy="338012"/>
            </a:xfrm>
          </p:grpSpPr>
          <p:sp>
            <p:nvSpPr>
              <p:cNvPr id="145" name="TextBox 144"/>
              <p:cNvSpPr txBox="1"/>
              <p:nvPr/>
            </p:nvSpPr>
            <p:spPr>
              <a:xfrm>
                <a:off x="7260947" y="2538659"/>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01753"/>
                <a:ext cx="289802" cy="289802"/>
              </a:xfrm>
              <a:prstGeom prst="rect">
                <a:avLst/>
              </a:prstGeom>
            </p:spPr>
          </p:pic>
        </p:grpSp>
        <p:grpSp>
          <p:nvGrpSpPr>
            <p:cNvPr id="345" name="Group 344"/>
            <p:cNvGrpSpPr/>
            <p:nvPr/>
          </p:nvGrpSpPr>
          <p:grpSpPr>
            <a:xfrm>
              <a:off x="2175841" y="3829575"/>
              <a:ext cx="1090889" cy="348848"/>
              <a:chOff x="3483354" y="2427953"/>
              <a:chExt cx="1090889" cy="348848"/>
            </a:xfrm>
          </p:grpSpPr>
          <p:sp>
            <p:nvSpPr>
              <p:cNvPr id="147" name="TextBox 146"/>
              <p:cNvSpPr txBox="1"/>
              <p:nvPr/>
            </p:nvSpPr>
            <p:spPr>
              <a:xfrm>
                <a:off x="3915087" y="2427953"/>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483354" y="2444470"/>
                <a:ext cx="332331" cy="332331"/>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198049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19643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060148" y="3152375"/>
              <a:ext cx="951182" cy="301105"/>
              <a:chOff x="7178116" y="3669437"/>
              <a:chExt cx="951182" cy="301105"/>
            </a:xfrm>
          </p:grpSpPr>
          <p:sp>
            <p:nvSpPr>
              <p:cNvPr id="183" name="TextBox 182"/>
              <p:cNvSpPr txBox="1"/>
              <p:nvPr/>
            </p:nvSpPr>
            <p:spPr>
              <a:xfrm>
                <a:off x="7470142" y="366943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178116" y="3690593"/>
                <a:ext cx="248544" cy="248544"/>
              </a:xfrm>
              <a:prstGeom prst="rect">
                <a:avLst/>
              </a:prstGeom>
            </p:spPr>
          </p:pic>
        </p:grpSp>
        <p:grpSp>
          <p:nvGrpSpPr>
            <p:cNvPr id="7" name="Group 6"/>
            <p:cNvGrpSpPr/>
            <p:nvPr/>
          </p:nvGrpSpPr>
          <p:grpSpPr>
            <a:xfrm>
              <a:off x="9120361" y="3139845"/>
              <a:ext cx="1023496" cy="381983"/>
              <a:chOff x="9119758" y="3216198"/>
              <a:chExt cx="1023496" cy="381983"/>
            </a:xfrm>
          </p:grpSpPr>
          <p:sp>
            <p:nvSpPr>
              <p:cNvPr id="185" name="TextBox 184"/>
              <p:cNvSpPr txBox="1"/>
              <p:nvPr/>
            </p:nvSpPr>
            <p:spPr>
              <a:xfrm>
                <a:off x="9484098" y="329707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19758"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6967286" y="3545180"/>
              <a:ext cx="856130" cy="349612"/>
              <a:chOff x="6938108" y="3545333"/>
              <a:chExt cx="856130" cy="349612"/>
            </a:xfrm>
          </p:grpSpPr>
          <p:sp>
            <p:nvSpPr>
              <p:cNvPr id="260" name="TextBox 259"/>
              <p:cNvSpPr txBox="1"/>
              <p:nvPr/>
            </p:nvSpPr>
            <p:spPr>
              <a:xfrm>
                <a:off x="7335709" y="3593840"/>
                <a:ext cx="458529"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693810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552817" y="2401252"/>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18785"/>
              <a:ext cx="345173" cy="345173"/>
            </a:xfrm>
            <a:prstGeom prst="rect">
              <a:avLst/>
            </a:prstGeom>
          </p:spPr>
        </p:pic>
        <p:sp>
          <p:nvSpPr>
            <p:cNvPr id="290" name="TextBox 289"/>
            <p:cNvSpPr txBox="1"/>
            <p:nvPr/>
          </p:nvSpPr>
          <p:spPr>
            <a:xfrm>
              <a:off x="7296810"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00936"/>
              <a:ext cx="380870" cy="380870"/>
            </a:xfrm>
            <a:prstGeom prst="rect">
              <a:avLst/>
            </a:prstGeom>
          </p:spPr>
        </p:pic>
        <p:sp>
          <p:nvSpPr>
            <p:cNvPr id="291" name="TextBox 290"/>
            <p:cNvSpPr txBox="1"/>
            <p:nvPr/>
          </p:nvSpPr>
          <p:spPr>
            <a:xfrm>
              <a:off x="8565876"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282551"/>
              <a:ext cx="217641" cy="217641"/>
            </a:xfrm>
            <a:prstGeom prst="rect">
              <a:avLst/>
            </a:prstGeom>
          </p:spPr>
        </p:pic>
        <p:sp>
          <p:nvSpPr>
            <p:cNvPr id="292" name="TextBox 291"/>
            <p:cNvSpPr txBox="1"/>
            <p:nvPr/>
          </p:nvSpPr>
          <p:spPr>
            <a:xfrm>
              <a:off x="9662001"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4954277" y="2339204"/>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60141" y="4258924"/>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Labs</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716565" y="4181104"/>
              <a:ext cx="316115" cy="316115"/>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330761"/>
              <a:ext cx="998427" cy="301105"/>
              <a:chOff x="4517160" y="3220575"/>
              <a:chExt cx="998427" cy="301105"/>
            </a:xfrm>
          </p:grpSpPr>
          <p:sp>
            <p:nvSpPr>
              <p:cNvPr id="311" name="TextBox 310"/>
              <p:cNvSpPr txBox="1"/>
              <p:nvPr/>
            </p:nvSpPr>
            <p:spPr>
              <a:xfrm>
                <a:off x="4856431" y="322057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224934"/>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244212" y="2359911"/>
              <a:ext cx="242794" cy="242794"/>
            </a:xfrm>
            <a:prstGeom prst="rect">
              <a:avLst/>
            </a:prstGeom>
          </p:spPr>
        </p:pic>
        <p:sp>
          <p:nvSpPr>
            <p:cNvPr id="314" name="TextBox 313"/>
            <p:cNvSpPr txBox="1"/>
            <p:nvPr/>
          </p:nvSpPr>
          <p:spPr>
            <a:xfrm>
              <a:off x="2561239" y="2330758"/>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185216" y="1885042"/>
              <a:ext cx="315892" cy="315892"/>
            </a:xfrm>
            <a:prstGeom prst="rect">
              <a:avLst/>
            </a:prstGeom>
          </p:spPr>
        </p:pic>
        <p:sp>
          <p:nvSpPr>
            <p:cNvPr id="316" name="TextBox 315"/>
            <p:cNvSpPr txBox="1"/>
            <p:nvPr/>
          </p:nvSpPr>
          <p:spPr>
            <a:xfrm>
              <a:off x="2556398" y="187964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143388"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70"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70"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5" name="Rectangle 4"/>
          <p:cNvSpPr/>
          <p:nvPr/>
        </p:nvSpPr>
        <p:spPr bwMode="auto">
          <a:xfrm>
            <a:off x="4688079" y="-659646"/>
            <a:ext cx="1333804" cy="15501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GB" sz="204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730792196"/>
      </p:ext>
    </p:extLst>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It’s not just Windows workloads!</a:t>
            </a:r>
          </a:p>
        </p:txBody>
      </p:sp>
      <p:sp>
        <p:nvSpPr>
          <p:cNvPr id="22" name="Rectangle 21"/>
          <p:cNvSpPr/>
          <p:nvPr/>
        </p:nvSpPr>
        <p:spPr>
          <a:xfrm rot="5400000">
            <a:off x="-329294" y="500919"/>
            <a:ext cx="596866" cy="613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a:ea typeface="+mn-ea"/>
              <a:cs typeface="+mn-cs"/>
            </a:endParaRPr>
          </a:p>
        </p:txBody>
      </p:sp>
      <p:sp>
        <p:nvSpPr>
          <p:cNvPr id="90" name="Rectangle 89"/>
          <p:cNvSpPr/>
          <p:nvPr/>
        </p:nvSpPr>
        <p:spPr>
          <a:xfrm>
            <a:off x="12529391" y="1306958"/>
            <a:ext cx="460645" cy="481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p:cNvSpPr/>
          <p:nvPr/>
        </p:nvSpPr>
        <p:spPr>
          <a:xfrm>
            <a:off x="12539370" y="1921325"/>
            <a:ext cx="460645" cy="481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p:cNvSpPr/>
          <p:nvPr/>
        </p:nvSpPr>
        <p:spPr>
          <a:xfrm>
            <a:off x="12539370" y="2478371"/>
            <a:ext cx="460645" cy="481779"/>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92"/>
          <p:cNvSpPr/>
          <p:nvPr/>
        </p:nvSpPr>
        <p:spPr>
          <a:xfrm>
            <a:off x="12539370" y="2973339"/>
            <a:ext cx="460645" cy="481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93"/>
          <p:cNvSpPr/>
          <p:nvPr/>
        </p:nvSpPr>
        <p:spPr>
          <a:xfrm>
            <a:off x="12553220" y="3513098"/>
            <a:ext cx="460645" cy="481779"/>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94"/>
          <p:cNvSpPr/>
          <p:nvPr/>
        </p:nvSpPr>
        <p:spPr>
          <a:xfrm>
            <a:off x="12553220" y="4043666"/>
            <a:ext cx="460645" cy="48177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p:cNvSpPr/>
          <p:nvPr/>
        </p:nvSpPr>
        <p:spPr>
          <a:xfrm>
            <a:off x="12553220" y="4580062"/>
            <a:ext cx="460645" cy="481779"/>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715C636F-320A-4711-84DA-D4AEB5363351}"/>
              </a:ext>
            </a:extLst>
          </p:cNvPr>
          <p:cNvGrpSpPr/>
          <p:nvPr/>
        </p:nvGrpSpPr>
        <p:grpSpPr>
          <a:xfrm>
            <a:off x="1897758" y="1678131"/>
            <a:ext cx="9073008" cy="5203507"/>
            <a:chOff x="2182744" y="1678131"/>
            <a:chExt cx="7841361" cy="4511351"/>
          </a:xfrm>
        </p:grpSpPr>
        <p:sp>
          <p:nvSpPr>
            <p:cNvPr id="207" name="Rectangle 206"/>
            <p:cNvSpPr/>
            <p:nvPr/>
          </p:nvSpPr>
          <p:spPr>
            <a:xfrm>
              <a:off x="3192654" y="1743504"/>
              <a:ext cx="6144865" cy="66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pic>
          <p:nvPicPr>
            <p:cNvPr id="208" name="Picture 20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2420353"/>
              <a:ext cx="7841360" cy="800240"/>
            </a:xfrm>
            <a:prstGeom prst="rect">
              <a:avLst/>
            </a:prstGeom>
          </p:spPr>
        </p:pic>
        <p:pic>
          <p:nvPicPr>
            <p:cNvPr id="209" name="Picture 208"/>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5389242"/>
              <a:ext cx="7841360" cy="800240"/>
            </a:xfrm>
            <a:prstGeom prst="rect">
              <a:avLst/>
            </a:prstGeom>
          </p:spPr>
        </p:pic>
        <p:pic>
          <p:nvPicPr>
            <p:cNvPr id="210" name="Picture 20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4647020"/>
              <a:ext cx="7841360" cy="800240"/>
            </a:xfrm>
            <a:prstGeom prst="rect">
              <a:avLst/>
            </a:prstGeom>
          </p:spPr>
        </p:pic>
        <p:sp>
          <p:nvSpPr>
            <p:cNvPr id="211" name="TextBox 210"/>
            <p:cNvSpPr txBox="1"/>
            <p:nvPr/>
          </p:nvSpPr>
          <p:spPr>
            <a:xfrm>
              <a:off x="2474845" y="4901229"/>
              <a:ext cx="1525192"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Data &amp; Analytics</a:t>
              </a:r>
            </a:p>
          </p:txBody>
        </p:sp>
        <p:pic>
          <p:nvPicPr>
            <p:cNvPr id="212" name="Picture 21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162575"/>
              <a:ext cx="7841360" cy="800240"/>
            </a:xfrm>
            <a:prstGeom prst="rect">
              <a:avLst/>
            </a:prstGeom>
          </p:spPr>
        </p:pic>
        <p:sp>
          <p:nvSpPr>
            <p:cNvPr id="213" name="TextBox 212"/>
            <p:cNvSpPr txBox="1"/>
            <p:nvPr/>
          </p:nvSpPr>
          <p:spPr>
            <a:xfrm>
              <a:off x="2474845" y="3422116"/>
              <a:ext cx="1758173"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Applications</a:t>
              </a:r>
            </a:p>
          </p:txBody>
        </p:sp>
        <p:pic>
          <p:nvPicPr>
            <p:cNvPr id="214" name="Picture 213"/>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1678131"/>
              <a:ext cx="7841360" cy="800240"/>
            </a:xfrm>
            <a:prstGeom prst="rect">
              <a:avLst/>
            </a:prstGeom>
          </p:spPr>
        </p:pic>
        <p:sp>
          <p:nvSpPr>
            <p:cNvPr id="215" name="TextBox 214"/>
            <p:cNvSpPr txBox="1"/>
            <p:nvPr/>
          </p:nvSpPr>
          <p:spPr>
            <a:xfrm>
              <a:off x="2474844" y="1937406"/>
              <a:ext cx="1372901"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Management</a:t>
              </a:r>
            </a:p>
          </p:txBody>
        </p:sp>
        <p:pic>
          <p:nvPicPr>
            <p:cNvPr id="216" name="Picture 21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904797"/>
              <a:ext cx="7841360" cy="800240"/>
            </a:xfrm>
            <a:prstGeom prst="rect">
              <a:avLst/>
            </a:prstGeom>
          </p:spPr>
        </p:pic>
        <p:sp>
          <p:nvSpPr>
            <p:cNvPr id="217" name="TextBox 216"/>
            <p:cNvSpPr txBox="1"/>
            <p:nvPr/>
          </p:nvSpPr>
          <p:spPr>
            <a:xfrm>
              <a:off x="2461095" y="4148124"/>
              <a:ext cx="1758175"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Frameworks &amp; Tools</a:t>
              </a:r>
            </a:p>
          </p:txBody>
        </p:sp>
        <p:sp>
          <p:nvSpPr>
            <p:cNvPr id="218" name="TextBox 217"/>
            <p:cNvSpPr txBox="1"/>
            <p:nvPr/>
          </p:nvSpPr>
          <p:spPr>
            <a:xfrm>
              <a:off x="2474845" y="5633897"/>
              <a:ext cx="1858350"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Infrastructure</a:t>
              </a:r>
            </a:p>
          </p:txBody>
        </p:sp>
        <p:sp>
          <p:nvSpPr>
            <p:cNvPr id="227" name="TextBox 226"/>
            <p:cNvSpPr txBox="1"/>
            <p:nvPr/>
          </p:nvSpPr>
          <p:spPr>
            <a:xfrm>
              <a:off x="2474845" y="2644455"/>
              <a:ext cx="1758173"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DevOps &amp; PaaS</a:t>
              </a:r>
            </a:p>
          </p:txBody>
        </p:sp>
        <p:grpSp>
          <p:nvGrpSpPr>
            <p:cNvPr id="229" name="Group 228"/>
            <p:cNvGrpSpPr/>
            <p:nvPr/>
          </p:nvGrpSpPr>
          <p:grpSpPr>
            <a:xfrm>
              <a:off x="4523871" y="1703673"/>
              <a:ext cx="4686400" cy="4333191"/>
              <a:chOff x="2286309" y="1877151"/>
              <a:chExt cx="4650638" cy="4292435"/>
            </a:xfrm>
          </p:grpSpPr>
          <p:pic>
            <p:nvPicPr>
              <p:cNvPr id="230" name="Picture 2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231" name="Picture 230"/>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232" name="Picture 231"/>
              <p:cNvPicPr>
                <a:picLocks noChangeAspect="1"/>
              </p:cNvPicPr>
              <p:nvPr/>
            </p:nvPicPr>
            <p:blipFill>
              <a:blip r:embed="rId6"/>
              <a:stretch>
                <a:fillRect/>
              </a:stretch>
            </p:blipFill>
            <p:spPr>
              <a:xfrm>
                <a:off x="3387673" y="5916514"/>
                <a:ext cx="644184" cy="253072"/>
              </a:xfrm>
              <a:prstGeom prst="rect">
                <a:avLst/>
              </a:prstGeom>
            </p:spPr>
          </p:pic>
          <p:pic>
            <p:nvPicPr>
              <p:cNvPr id="233" name="Picture 2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234" name="Picture 233"/>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235" name="Picture 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236" name="Picture 2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237" name="Picture 236"/>
              <p:cNvPicPr>
                <a:picLocks noChangeAspect="1"/>
              </p:cNvPicPr>
              <p:nvPr/>
            </p:nvPicPr>
            <p:blipFill>
              <a:blip r:embed="rId11"/>
              <a:stretch>
                <a:fillRect/>
              </a:stretch>
            </p:blipFill>
            <p:spPr>
              <a:xfrm>
                <a:off x="3793311" y="5060777"/>
                <a:ext cx="666780" cy="325812"/>
              </a:xfrm>
              <a:prstGeom prst="rect">
                <a:avLst/>
              </a:prstGeom>
            </p:spPr>
          </p:pic>
          <p:pic>
            <p:nvPicPr>
              <p:cNvPr id="238" name="Picture 237"/>
              <p:cNvPicPr>
                <a:picLocks noChangeAspect="1"/>
              </p:cNvPicPr>
              <p:nvPr/>
            </p:nvPicPr>
            <p:blipFill>
              <a:blip r:embed="rId12"/>
              <a:stretch>
                <a:fillRect/>
              </a:stretch>
            </p:blipFill>
            <p:spPr>
              <a:xfrm>
                <a:off x="5886291" y="5183127"/>
                <a:ext cx="798274" cy="245205"/>
              </a:xfrm>
              <a:prstGeom prst="rect">
                <a:avLst/>
              </a:prstGeom>
            </p:spPr>
          </p:pic>
          <p:pic>
            <p:nvPicPr>
              <p:cNvPr id="239" name="Picture 238"/>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240" name="Picture 239"/>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241" name="Picture 2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242" name="Picture 24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243" name="Picture 24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244" name="Picture 24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245" name="Picture 244"/>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246" name="Picture 245"/>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247" name="Picture 24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248" name="Group 247"/>
              <p:cNvGrpSpPr>
                <a:grpSpLocks noChangeAspect="1"/>
              </p:cNvGrpSpPr>
              <p:nvPr/>
            </p:nvGrpSpPr>
            <p:grpSpPr>
              <a:xfrm>
                <a:off x="3654159" y="3482218"/>
                <a:ext cx="365760" cy="428667"/>
                <a:chOff x="11227523" y="2315027"/>
                <a:chExt cx="565700" cy="647594"/>
              </a:xfrm>
            </p:grpSpPr>
            <p:pic>
              <p:nvPicPr>
                <p:cNvPr id="292" name="Picture 291"/>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293" name="Picture 292"/>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249"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250"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251"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252" name="Picture 251"/>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253" name="Picture 25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254" name="Picture 25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255" name="Picture 25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256" name="Picture 25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257" name="Picture 25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258"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258"/>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260" name="Picture 25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261" name="Picture 26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262" name="Picture 26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263" name="Picture 262"/>
              <p:cNvPicPr>
                <a:picLocks noChangeAspect="1"/>
              </p:cNvPicPr>
              <p:nvPr/>
            </p:nvPicPr>
            <p:blipFill>
              <a:blip r:embed="rId37"/>
              <a:stretch>
                <a:fillRect/>
              </a:stretch>
            </p:blipFill>
            <p:spPr>
              <a:xfrm>
                <a:off x="5681706" y="4934896"/>
                <a:ext cx="528594" cy="187654"/>
              </a:xfrm>
              <a:prstGeom prst="rect">
                <a:avLst/>
              </a:prstGeom>
            </p:spPr>
          </p:pic>
          <p:pic>
            <p:nvPicPr>
              <p:cNvPr id="264" name="Picture 26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265" name="Picture 26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266" name="Picture 26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267" name="Picture 266"/>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268" name="Picture 26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269" name="Picture 26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270" name="Picture 269"/>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271" name="Picture 270"/>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272" name="Picture 271"/>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273" name="Picture 272"/>
              <p:cNvPicPr>
                <a:picLocks noChangeAspect="1"/>
              </p:cNvPicPr>
              <p:nvPr/>
            </p:nvPicPr>
            <p:blipFill>
              <a:blip r:embed="rId47"/>
              <a:stretch>
                <a:fillRect/>
              </a:stretch>
            </p:blipFill>
            <p:spPr>
              <a:xfrm>
                <a:off x="2910924" y="2741191"/>
                <a:ext cx="702750" cy="200276"/>
              </a:xfrm>
              <a:prstGeom prst="rect">
                <a:avLst/>
              </a:prstGeom>
            </p:spPr>
          </p:pic>
          <p:pic>
            <p:nvPicPr>
              <p:cNvPr id="274" name="Picture 27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275" name="Picture 274"/>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277" name="Picture 276"/>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278" name="Picture 277"/>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279" name="Picture 278"/>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280" name="Picture 279"/>
              <p:cNvPicPr>
                <a:picLocks noChangeAspect="1"/>
              </p:cNvPicPr>
              <p:nvPr/>
            </p:nvPicPr>
            <p:blipFill>
              <a:blip r:embed="rId54"/>
              <a:stretch>
                <a:fillRect/>
              </a:stretch>
            </p:blipFill>
            <p:spPr>
              <a:xfrm>
                <a:off x="4255160" y="3601467"/>
                <a:ext cx="973650" cy="260494"/>
              </a:xfrm>
              <a:prstGeom prst="rect">
                <a:avLst/>
              </a:prstGeom>
            </p:spPr>
          </p:pic>
          <p:pic>
            <p:nvPicPr>
              <p:cNvPr id="281"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81"/>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283" name="Group 282"/>
              <p:cNvGrpSpPr/>
              <p:nvPr/>
            </p:nvGrpSpPr>
            <p:grpSpPr>
              <a:xfrm>
                <a:off x="3600160" y="4202393"/>
                <a:ext cx="927762" cy="188976"/>
                <a:chOff x="7373149" y="5835234"/>
                <a:chExt cx="1015244" cy="220994"/>
              </a:xfrm>
            </p:grpSpPr>
            <p:pic>
              <p:nvPicPr>
                <p:cNvPr id="290" name="Picture 289"/>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291" name="Picture 290"/>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284" name="Picture 283"/>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285" name="Picture 284"/>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86" name="Picture 285"/>
              <p:cNvPicPr>
                <a:picLocks noChangeAspect="1"/>
              </p:cNvPicPr>
              <p:nvPr/>
            </p:nvPicPr>
            <p:blipFill>
              <a:blip r:embed="rId60"/>
              <a:stretch>
                <a:fillRect/>
              </a:stretch>
            </p:blipFill>
            <p:spPr>
              <a:xfrm>
                <a:off x="5515217" y="2045043"/>
                <a:ext cx="376556" cy="444579"/>
              </a:xfrm>
              <a:prstGeom prst="rect">
                <a:avLst/>
              </a:prstGeom>
            </p:spPr>
          </p:pic>
          <p:pic>
            <p:nvPicPr>
              <p:cNvPr id="287" name="Picture 28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88" name="Picture 287"/>
              <p:cNvPicPr>
                <a:picLocks noChangeAspect="1"/>
              </p:cNvPicPr>
              <p:nvPr/>
            </p:nvPicPr>
            <p:blipFill>
              <a:blip r:embed="rId62"/>
              <a:stretch>
                <a:fillRect/>
              </a:stretch>
            </p:blipFill>
            <p:spPr>
              <a:xfrm>
                <a:off x="4130911" y="2026879"/>
                <a:ext cx="780782" cy="205606"/>
              </a:xfrm>
              <a:prstGeom prst="rect">
                <a:avLst/>
              </a:prstGeom>
            </p:spPr>
          </p:pic>
          <p:pic>
            <p:nvPicPr>
              <p:cNvPr id="289" name="Picture 288"/>
              <p:cNvPicPr>
                <a:picLocks noChangeAspect="1"/>
              </p:cNvPicPr>
              <p:nvPr/>
            </p:nvPicPr>
            <p:blipFill>
              <a:blip r:embed="rId63"/>
              <a:stretch>
                <a:fillRect/>
              </a:stretch>
            </p:blipFill>
            <p:spPr>
              <a:xfrm>
                <a:off x="4280663" y="2337337"/>
                <a:ext cx="701086" cy="149565"/>
              </a:xfrm>
              <a:prstGeom prst="rect">
                <a:avLst/>
              </a:prstGeom>
            </p:spPr>
          </p:pic>
        </p:grpSp>
      </p:grpSp>
      <p:sp>
        <p:nvSpPr>
          <p:cNvPr id="143" name="Left-Right Arrow 20"/>
          <p:cNvSpPr/>
          <p:nvPr/>
        </p:nvSpPr>
        <p:spPr bwMode="auto">
          <a:xfrm>
            <a:off x="2932802" y="1120365"/>
            <a:ext cx="6443317" cy="596035"/>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Delivering Open Source Innovation to Customers on Azure</a:t>
            </a:r>
          </a:p>
        </p:txBody>
      </p:sp>
    </p:spTree>
    <p:extLst>
      <p:ext uri="{BB962C8B-B14F-4D97-AF65-F5344CB8AC3E}">
        <p14:creationId xmlns:p14="http://schemas.microsoft.com/office/powerpoint/2010/main" val="64959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Compute &amp; Infrastructure Services</a:t>
            </a:r>
          </a:p>
        </p:txBody>
      </p:sp>
      <p:pic>
        <p:nvPicPr>
          <p:cNvPr id="6" name="Picture Placeholder 5" descr="A picture containing computer, indoor, building, train&#10;&#10;Description generated with high confidence">
            <a:extLst>
              <a:ext uri="{FF2B5EF4-FFF2-40B4-BE49-F238E27FC236}">
                <a16:creationId xmlns:a16="http://schemas.microsoft.com/office/drawing/2014/main" id="{4AF14745-9BB0-4DA9-8154-C6726ED0528B}"/>
              </a:ext>
            </a:extLst>
          </p:cNvPr>
          <p:cNvPicPr>
            <a:picLocks noGrp="1" noChangeAspect="1"/>
          </p:cNvPicPr>
          <p:nvPr>
            <p:ph type="pic" sz="quarter" idx="10"/>
          </p:nvPr>
        </p:nvPicPr>
        <p:blipFill>
          <a:blip r:embed="rId2"/>
          <a:srcRect l="20379" r="20379"/>
          <a:stretch>
            <a:fillRect/>
          </a:stretch>
        </p:blipFill>
        <p:spPr/>
      </p:pic>
    </p:spTree>
    <p:extLst>
      <p:ext uri="{BB962C8B-B14F-4D97-AF65-F5344CB8AC3E}">
        <p14:creationId xmlns:p14="http://schemas.microsoft.com/office/powerpoint/2010/main" val="766459003"/>
      </p:ext>
    </p:extLst>
  </p:cSld>
  <p:clrMapOvr>
    <a:masterClrMapping/>
  </p:clrMapOvr>
  <p:transition>
    <p:fade/>
  </p:transition>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7.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8.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DAF3F87CB3A247B6107EF7BD051930" ma:contentTypeVersion="9" ma:contentTypeDescription="Create a new document." ma:contentTypeScope="" ma:versionID="6304bf20930d20d65897c96e5ff2d7ea">
  <xsd:schema xmlns:xsd="http://www.w3.org/2001/XMLSchema" xmlns:xs="http://www.w3.org/2001/XMLSchema" xmlns:p="http://schemas.microsoft.com/office/2006/metadata/properties" xmlns:ns1="http://schemas.microsoft.com/sharepoint/v3" xmlns:ns2="8574c880-9457-4207-8929-5c1c8fc252c3" xmlns:ns3="882f43a0-76db-474b-9821-2b79a57bcf8f" targetNamespace="http://schemas.microsoft.com/office/2006/metadata/properties" ma:root="true" ma:fieldsID="d610d28bd43ff8b961bb73df6444eebb" ns1:_="" ns2:_="" ns3:_="">
    <xsd:import namespace="http://schemas.microsoft.com/sharepoint/v3"/>
    <xsd:import namespace="8574c880-9457-4207-8929-5c1c8fc252c3"/>
    <xsd:import namespace="882f43a0-76db-474b-9821-2b79a57bc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74c880-9457-4207-8929-5c1c8fc252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2f43a0-76db-474b-9821-2b79a57bcf8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purl.org/dc/dcmitype/"/>
    <ds:schemaRef ds:uri="http://schemas.microsoft.com/sharepoint/v3"/>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882f43a0-76db-474b-9821-2b79a57bcf8f"/>
    <ds:schemaRef ds:uri="8574c880-9457-4207-8929-5c1c8fc252c3"/>
    <ds:schemaRef ds:uri="http://www.w3.org/XML/1998/namespace"/>
  </ds:schemaRefs>
</ds:datastoreItem>
</file>

<file path=customXml/itemProps2.xml><?xml version="1.0" encoding="utf-8"?>
<ds:datastoreItem xmlns:ds="http://schemas.openxmlformats.org/officeDocument/2006/customXml" ds:itemID="{5551E444-FE6A-4A4D-8D3E-9243980D75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74c880-9457-4207-8929-5c1c8fc252c3"/>
    <ds:schemaRef ds:uri="882f43a0-76db-474b-9821-2b79a57bc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60</Slides>
  <Notes>44</Notes>
  <HiddenSlides>0</HiddenSlides>
  <ScaleCrop>false</ScaleCrop>
  <HeadingPairs>
    <vt:vector size="4" baseType="variant">
      <vt:variant>
        <vt:lpstr>Theme</vt:lpstr>
      </vt:variant>
      <vt:variant>
        <vt:i4>8</vt:i4>
      </vt:variant>
      <vt:variant>
        <vt:lpstr>Slide Titles</vt:lpstr>
      </vt:variant>
      <vt:variant>
        <vt:i4>60</vt:i4>
      </vt:variant>
    </vt:vector>
  </HeadingPairs>
  <TitlesOfParts>
    <vt:vector size="68" baseType="lpstr">
      <vt:lpstr>WHITE TEMPLATE</vt:lpstr>
      <vt:lpstr>COLOR TEMPLATE</vt:lpstr>
      <vt:lpstr>4_LIGHT COLOR TEMPLATE</vt:lpstr>
      <vt:lpstr>1_Azure_2015</vt:lpstr>
      <vt:lpstr>6-30537_Envision 2016 Keynote Template</vt:lpstr>
      <vt:lpstr>3_5-50002_Ignite_Breakout_Template</vt:lpstr>
      <vt:lpstr>1_COLOR TEMPLATE</vt:lpstr>
      <vt:lpstr>1_WHITE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not just Windows workloads!</vt:lpstr>
      <vt:lpstr>Compute &amp; Infrastructure Services</vt:lpstr>
      <vt:lpstr>Azure Compute – Core Services</vt:lpstr>
      <vt:lpstr>Compute families</vt:lpstr>
      <vt:lpstr>New compute size options</vt:lpstr>
      <vt:lpstr>New compute size options</vt:lpstr>
      <vt:lpstr>PowerPoint Presentation</vt:lpstr>
      <vt:lpstr>PowerPoint Presentation</vt:lpstr>
      <vt:lpstr>PowerPoint Presentation</vt:lpstr>
      <vt:lpstr>PowerPoint Presentation</vt:lpstr>
      <vt:lpstr>Azure Networking – Core Services</vt:lpstr>
      <vt:lpstr>Virtual Network</vt:lpstr>
      <vt:lpstr>Subnets</vt:lpstr>
      <vt:lpstr>Network Security Groups</vt:lpstr>
      <vt:lpstr>Gateway Subnet and Virtual Network Gateways</vt:lpstr>
      <vt:lpstr>NICs and PIPs</vt:lpstr>
      <vt:lpstr>Managed disks Simple scalability and high resiliency </vt:lpstr>
      <vt:lpstr>Azure Storage Services</vt:lpstr>
      <vt:lpstr>Role Based Access Control</vt:lpstr>
      <vt:lpstr>Application &amp; Platform Services</vt:lpstr>
      <vt:lpstr>Balance of responsibility </vt:lpstr>
      <vt:lpstr>Azure IaaS &amp; PaaS Spectrum</vt:lpstr>
      <vt:lpstr>App Service – Azure PaaS </vt:lpstr>
      <vt:lpstr>Azure App Service</vt:lpstr>
      <vt:lpstr>DevOps Made Easy with Azure Web Apps </vt:lpstr>
      <vt:lpstr>PowerPoint Presentation</vt:lpstr>
      <vt:lpstr>PowerPoint Presentation</vt:lpstr>
      <vt:lpstr>Complementary Services</vt:lpstr>
      <vt:lpstr>DevOps, Management &amp; Automation</vt:lpstr>
      <vt:lpstr>Modern cloud management</vt:lpstr>
      <vt:lpstr>Modern cloud management with Azure</vt:lpstr>
      <vt:lpstr>The DevOps CI/CD Toolchain</vt:lpstr>
      <vt:lpstr>The DevOps CI/CD Toolchain</vt:lpstr>
      <vt:lpstr>Visual Studio Team Services</vt:lpstr>
      <vt:lpstr>PowerPoint Presentation</vt:lpstr>
      <vt:lpstr>Application Insights</vt:lpstr>
      <vt:lpstr>Azure Monitor</vt:lpstr>
      <vt:lpstr>Data, Analytics &amp; IoT Services</vt:lpstr>
      <vt:lpstr>Big Data / Hadoop in Azure</vt:lpstr>
      <vt:lpstr>Azure SQL Database</vt:lpstr>
      <vt:lpstr>Introducing SQL Data Warehouse</vt:lpstr>
      <vt:lpstr>PowerPoint Presentation</vt:lpstr>
      <vt:lpstr>Azure Relational Database Platform</vt:lpstr>
      <vt:lpstr>PowerPoint Presentation</vt:lpstr>
      <vt:lpstr>Cortana Intelligence Suite Architecture</vt:lpstr>
      <vt:lpstr>Azure IoT Reference Architecture</vt:lpstr>
      <vt:lpstr>PowerPoint Presentation</vt:lpstr>
      <vt:lpstr>PowerPoint Presentation</vt:lpstr>
      <vt:lpstr>Architecture Decisions</vt:lpstr>
      <vt:lpstr>Managing Azure Deployments</vt:lpstr>
      <vt:lpstr>PowerPoint Presentation</vt:lpstr>
      <vt:lpstr>Azure Container Strategy  “Containers everywhere”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2017-08-30T14:21:53Z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TaxCatchAll">
    <vt:lpwstr/>
  </property>
  <property fmtid="{D5CDD505-2E9C-101B-9397-08002B2CF9AE}" pid="12" name="TaxKeywordTaxHTField">
    <vt:lpwstr/>
  </property>
  <property fmtid="{D5CDD505-2E9C-101B-9397-08002B2CF9AE}" pid="13" name="ContentTypeId">
    <vt:lpwstr>0x01010068DAF3F87CB3A247B6107EF7BD051930</vt:lpwstr>
  </property>
</Properties>
</file>